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notesMasterIdLst>
    <p:notesMasterId r:id="rId16"/>
  </p:notesMasterIdLst>
  <p:sldIdLst>
    <p:sldId id="2595" r:id="rId2"/>
    <p:sldId id="2134805708" r:id="rId3"/>
    <p:sldId id="548" r:id="rId4"/>
    <p:sldId id="2147468825" r:id="rId5"/>
    <p:sldId id="2134805435" r:id="rId6"/>
    <p:sldId id="2134805627" r:id="rId7"/>
    <p:sldId id="2134805388" r:id="rId8"/>
    <p:sldId id="2147468822" r:id="rId9"/>
    <p:sldId id="2134805406" r:id="rId10"/>
    <p:sldId id="3064" r:id="rId11"/>
    <p:sldId id="2134805643" r:id="rId12"/>
    <p:sldId id="2134805721" r:id="rId13"/>
    <p:sldId id="2147468826" r:id="rId14"/>
    <p:sldId id="2134805371" r:id="rId15"/>
  </p:sldIdLst>
  <p:sldSz cx="9144000" cy="5143500" type="screen16x9"/>
  <p:notesSz cx="6858000" cy="9144000"/>
  <p:defaultTextStyle>
    <a:defPPr>
      <a:defRPr lang="it-IT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tton Francois-Xavier" initials="GF" lastIdx="1" clrIdx="0">
    <p:extLst>
      <p:ext uri="{19B8F6BF-5375-455C-9EA6-DF929625EA0E}">
        <p15:presenceInfo xmlns:p15="http://schemas.microsoft.com/office/powerpoint/2012/main" userId="S::francois-xavier.guitton@al-enterprise.com::96821329-b820-4a67-8116-719ead4d15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4492"/>
    <a:srgbClr val="4472C4"/>
    <a:srgbClr val="DBDBDB"/>
    <a:srgbClr val="92D050"/>
    <a:srgbClr val="0070C0"/>
    <a:srgbClr val="A5E2A4"/>
    <a:srgbClr val="FF4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5401" autoAdjust="0"/>
  </p:normalViewPr>
  <p:slideViewPr>
    <p:cSldViewPr snapToGrid="0" snapToObjects="1">
      <p:cViewPr varScale="1">
        <p:scale>
          <a:sx n="144" d="100"/>
          <a:sy n="144" d="100"/>
        </p:scale>
        <p:origin x="378" y="12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2" d="100"/>
        <a:sy n="172" d="100"/>
      </p:scale>
      <p:origin x="0" y="-1185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8433C-7807-BB4B-B5B9-488619E768BF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Cliquez pour modifier les styles de texte du modèle de texte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 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01354-FB34-E34D-B6E0-B44A29095DE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82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01354-FB34-E34D-B6E0-B44A29095DE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56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complete the greeting and call distribution, ALE offers </a:t>
            </a:r>
            <a:r>
              <a:rPr lang="en-GB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 Automated Attendant </a:t>
            </a:r>
            <a:r>
              <a:rPr lang="en-GB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customers who need a professional 24/7 automated greeting so that an out-of-hours call does not go unanswered.</a:t>
            </a:r>
          </a:p>
          <a:p>
            <a:r>
              <a:rPr lang="en-GB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this application it is possible to easily personalise greetings, any employee without IT skills can do so, by typing the message in text and with text-to-speech conversion, or by recording an announcement from a telephone or smartphone. The application also offers the possibility of using voice recognition so that the calling customer can say their request vocally, rather than typing on the handset ("</a:t>
            </a:r>
            <a:r>
              <a:rPr lang="en-GB" sz="1200" b="0" i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sales, type 1, .</a:t>
            </a:r>
            <a:r>
              <a:rPr lang="en-GB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..").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01354-FB34-E34D-B6E0-B44A29095DE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612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0" hangingPunct="0">
              <a:lnSpc>
                <a:spcPct val="100000"/>
              </a:lnSpc>
              <a:spcBef>
                <a:spcPts val="600"/>
              </a:spcBef>
              <a:buClr>
                <a:srgbClr val="604187"/>
              </a:buClr>
              <a:buFont typeface="Arial" panose="020B0604020202020204" pitchFamily="34" charset="0"/>
              <a:buNone/>
            </a:pPr>
            <a:r>
              <a:rPr lang="en-US" sz="1200" b="1" noProof="0" dirty="0">
                <a:solidFill>
                  <a:schemeClr val="accent1"/>
                </a:solidFill>
                <a:latin typeface="+mn-lt"/>
              </a:rPr>
              <a:t>Optimized distribution for email channel:</a:t>
            </a:r>
          </a:p>
          <a:p>
            <a:pPr marL="171450" lvl="0" indent="-171450" eaLnBrk="0" hangingPunct="0">
              <a:lnSpc>
                <a:spcPct val="100000"/>
              </a:lnSpc>
              <a:spcBef>
                <a:spcPts val="600"/>
              </a:spcBef>
              <a:buClr>
                <a:srgbClr val="604187"/>
              </a:buClr>
              <a:buFontTx/>
              <a:buChar char="-"/>
            </a:pPr>
            <a:r>
              <a:rPr lang="en-US" sz="1200" noProof="0" dirty="0">
                <a:solidFill>
                  <a:schemeClr val="accent1"/>
                </a:solidFill>
                <a:latin typeface="+mn-lt"/>
              </a:rPr>
              <a:t>Each agent benefits from a custom folder list with the email to be treated</a:t>
            </a:r>
          </a:p>
          <a:p>
            <a:pPr marL="171450" lvl="0" indent="-171450" eaLnBrk="0" hangingPunct="0">
              <a:lnSpc>
                <a:spcPct val="100000"/>
              </a:lnSpc>
              <a:spcBef>
                <a:spcPts val="600"/>
              </a:spcBef>
              <a:buClr>
                <a:srgbClr val="604187"/>
              </a:buClr>
              <a:buFontTx/>
              <a:buChar char="-"/>
            </a:pPr>
            <a:r>
              <a:rPr lang="en-US" noProof="0" dirty="0"/>
              <a:t>The global collaboration workspace is no longer accessible to the agents, replaced by the customized one</a:t>
            </a:r>
          </a:p>
          <a:p>
            <a:pPr marL="171450" lvl="0" indent="-171450" eaLnBrk="0" hangingPunct="0">
              <a:lnSpc>
                <a:spcPct val="100000"/>
              </a:lnSpc>
              <a:spcBef>
                <a:spcPts val="600"/>
              </a:spcBef>
              <a:buClr>
                <a:srgbClr val="604187"/>
              </a:buClr>
              <a:buFontTx/>
              <a:buChar char="-"/>
            </a:pPr>
            <a:r>
              <a:rPr lang="en-US" sz="1200" noProof="0" dirty="0">
                <a:solidFill>
                  <a:schemeClr val="accent1"/>
                </a:solidFill>
                <a:latin typeface="+mn-lt"/>
              </a:rPr>
              <a:t>KEY VALUE: improved media blending as the application can send voice and email interactions to the agent + ensure the quality of service as </a:t>
            </a:r>
            <a:r>
              <a:rPr lang="en-US" noProof="0" dirty="0"/>
              <a:t>voice interactions have priority over email interactions</a:t>
            </a:r>
            <a:endParaRPr lang="en-US" sz="1200" noProof="0" dirty="0">
              <a:solidFill>
                <a:schemeClr val="accent1"/>
              </a:solidFill>
              <a:latin typeface="+mn-lt"/>
            </a:endParaRPr>
          </a:p>
          <a:p>
            <a:endParaRPr lang="en-US" sz="1200" b="0" baseline="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01354-FB34-E34D-B6E0-B44A29095DE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07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9B721-3963-D444-8AD8-BE23C9FD93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7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04040"/>
              </a:buClr>
              <a:buSzTx/>
              <a:buFont typeface="Arial" pitchFamily="34" charset="0"/>
              <a:buNone/>
              <a:tabLst/>
              <a:defRPr/>
            </a:pPr>
            <a:r>
              <a:rPr lang="en-US" b="1" noProof="0" dirty="0">
                <a:solidFill>
                  <a:srgbClr val="404040"/>
                </a:solidFill>
              </a:rPr>
              <a:t>Notes:</a:t>
            </a:r>
          </a:p>
          <a:p>
            <a:r>
              <a:rPr lang="en-US" baseline="0" dirty="0"/>
              <a:t>In the above slide, the components in light purple have not evolved compared to the previous MLE offer.</a:t>
            </a:r>
          </a:p>
          <a:p>
            <a:r>
              <a:rPr lang="en-US" baseline="0" dirty="0"/>
              <a:t>Summary of past OTBE phase-out steps:</a:t>
            </a:r>
          </a:p>
          <a:p>
            <a:pPr lvl="1"/>
            <a:r>
              <a:rPr lang="en-US" baseline="0" dirty="0"/>
              <a:t>End of OTBE new sales with H1 2019 MLE offer (ACTIS 22.4). For more details, refer to the “OpenTouch R2.5 overview” pre-sales presentation (TBE075).</a:t>
            </a:r>
          </a:p>
          <a:p>
            <a:pPr lvl="1"/>
            <a:r>
              <a:rPr lang="en-US" baseline="0" dirty="0"/>
              <a:t>End of OTBE upgrade with H2 2020 MLE offer (ACTIS 22.7).</a:t>
            </a:r>
          </a:p>
          <a:p>
            <a:pPr lvl="1"/>
            <a:r>
              <a:rPr lang="en-US" baseline="0" dirty="0"/>
              <a:t>End of OTBE full add-ons with H1 2021 MLE offer (ACTIS 22.8). Only light add-ons are authorized in case of OTBE in R2.4 or R2.5 (no add-on of OTFC embedded in OTBE).</a:t>
            </a:r>
          </a:p>
          <a:p>
            <a:pPr lvl="1"/>
            <a:r>
              <a:rPr lang="en-US" baseline="0" dirty="0"/>
              <a:t>End of OTBE add-ons (ACTIS or direct keying) with H1 2022 MLE offer (ACTIS 23.2). The one-year SPS contract is no longer available (multi-years contracts have been phased-out previously).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4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NotoSans-Light"/>
              </a:rPr>
              <a:t>The </a:t>
            </a:r>
            <a:r>
              <a:rPr lang="en-US" sz="1800" b="1" i="0" u="none" strike="noStrike" baseline="0" dirty="0">
                <a:solidFill>
                  <a:srgbClr val="6B489D"/>
                </a:solidFill>
                <a:latin typeface="NotoSans-Light"/>
              </a:rPr>
              <a:t>8214 DECT Handset </a:t>
            </a:r>
            <a:r>
              <a:rPr lang="en-US" sz="1800" b="0" i="0" u="none" strike="noStrike" baseline="0" dirty="0">
                <a:solidFill>
                  <a:srgbClr val="6B489D"/>
                </a:solidFill>
                <a:latin typeface="NotoSans-Light"/>
              </a:rPr>
              <a:t>by Alcatel-Lucent Enterprise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otoSans-Light"/>
              </a:rPr>
              <a:t>is a professional entry level handset that shares the sleek, compact modern DECT product family design. The 8214 DECT Handset offers telephony features either in GAP mode on Alcatel-Lucent DECT TDM and IP-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NotoSans-Light"/>
              </a:rPr>
              <a:t>xBS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otoSans-Light"/>
              </a:rPr>
              <a:t> infrastructures or in CAT-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NotoSans-Light"/>
              </a:rPr>
              <a:t>iq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NotoSans-Light"/>
              </a:rPr>
              <a:t> mode on Alcatel-Lucent DECT SIP-DECT infrastructure. A 1.8 inch color screen that provides crystal clear readability makes day-to-day communications activities easier for the mobile workforce.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NotoSans-Light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5F646A"/>
                </a:solidFill>
                <a:latin typeface="NotoSans-Light"/>
              </a:rPr>
              <a:t>The </a:t>
            </a:r>
            <a:r>
              <a:rPr lang="en-US" sz="1800" b="1" i="0" u="none" strike="noStrike" baseline="0" dirty="0">
                <a:solidFill>
                  <a:srgbClr val="5F646A"/>
                </a:solidFill>
                <a:latin typeface="NotoSans-Light"/>
              </a:rPr>
              <a:t>8328 SIP-DECT Single Base Station </a:t>
            </a:r>
            <a:r>
              <a:rPr lang="en-US" sz="1800" b="0" i="0" u="none" strike="noStrike" baseline="0" dirty="0">
                <a:solidFill>
                  <a:srgbClr val="5F646A"/>
                </a:solidFill>
                <a:latin typeface="NotoSans-Light"/>
              </a:rPr>
              <a:t>by Alcatel-Lucent Enterprise is a wireless base station </a:t>
            </a:r>
            <a:r>
              <a:rPr lang="en-GB" sz="1800" b="0" i="0" u="none" strike="noStrike" baseline="0" dirty="0">
                <a:solidFill>
                  <a:srgbClr val="5F646A"/>
                </a:solidFill>
                <a:latin typeface="NotoSans-Light"/>
              </a:rPr>
              <a:t>that provides on-site mobile communications to </a:t>
            </a:r>
            <a:r>
              <a:rPr lang="en-US" sz="1800" b="0" i="0" u="none" strike="noStrike" baseline="0" dirty="0">
                <a:solidFill>
                  <a:srgbClr val="5F646A"/>
                </a:solidFill>
                <a:latin typeface="NotoSans-Light"/>
              </a:rPr>
              <a:t>small branch offices and stores in shopping malls. It offers single/dual DECT cell coverage with </a:t>
            </a:r>
            <a:r>
              <a:rPr lang="fr-FR" sz="1800" b="0" i="0" u="none" strike="noStrike" baseline="0" dirty="0">
                <a:solidFill>
                  <a:srgbClr val="5F646A"/>
                </a:solidFill>
                <a:latin typeface="NotoSans-Light"/>
              </a:rPr>
              <a:t>excellent </a:t>
            </a:r>
            <a:r>
              <a:rPr lang="fr-FR" sz="1800" b="0" i="0" u="none" strike="noStrike" baseline="0" dirty="0" err="1">
                <a:solidFill>
                  <a:srgbClr val="5F646A"/>
                </a:solidFill>
                <a:latin typeface="NotoSans-Light"/>
              </a:rPr>
              <a:t>quality</a:t>
            </a:r>
            <a:r>
              <a:rPr lang="fr-FR" sz="1800" b="0" i="0" u="none" strike="noStrike" baseline="0" dirty="0">
                <a:solidFill>
                  <a:srgbClr val="5F646A"/>
                </a:solidFill>
                <a:latin typeface="NotoSans-Light"/>
              </a:rPr>
              <a:t> </a:t>
            </a:r>
            <a:r>
              <a:rPr lang="fr-FR" sz="1800" b="0" i="0" u="none" strike="noStrike" baseline="0" dirty="0" err="1">
                <a:solidFill>
                  <a:srgbClr val="5F646A"/>
                </a:solidFill>
                <a:latin typeface="NotoSans-Light"/>
              </a:rPr>
              <a:t>voice</a:t>
            </a:r>
            <a:r>
              <a:rPr lang="fr-FR" sz="1800" b="0" i="0" u="none" strike="noStrike" baseline="0" dirty="0">
                <a:solidFill>
                  <a:srgbClr val="5F646A"/>
                </a:solidFill>
                <a:latin typeface="NotoSans-Light"/>
              </a:rPr>
              <a:t> communications for </a:t>
            </a:r>
            <a:r>
              <a:rPr lang="en-US" sz="1800" b="0" i="0" u="none" strike="noStrike" baseline="0" dirty="0">
                <a:solidFill>
                  <a:srgbClr val="5F646A"/>
                </a:solidFill>
                <a:latin typeface="NotoSans-Light"/>
              </a:rPr>
              <a:t>10 parallel calls with Alcatel-Lucent 8212 DECT handsets with up to 20 SIP accounts per system.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01354-FB34-E34D-B6E0-B44A29095DE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42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r>
              <a:rPr lang="en-US" sz="1200" b="0" strike="noStrike" spc="-1" dirty="0">
                <a:latin typeface="Trebuchet MS" panose="020B0603020202020204" pitchFamily="34" charset="0"/>
              </a:rPr>
              <a:t>Here is a summary of all ALE </a:t>
            </a:r>
            <a:r>
              <a:rPr lang="en-US" sz="1200" b="0" strike="noStrike" spc="-1" dirty="0" err="1">
                <a:latin typeface="Trebuchet MS" panose="020B0603020202020204" pitchFamily="34" charset="0"/>
              </a:rPr>
              <a:t>DeskPhones</a:t>
            </a:r>
            <a:r>
              <a:rPr lang="en-US" sz="1200" b="0" strike="noStrike" spc="-1" dirty="0">
                <a:latin typeface="Trebuchet MS" panose="020B0603020202020204" pitchFamily="34" charset="0"/>
              </a:rPr>
              <a:t> ranges and models, </a:t>
            </a:r>
            <a:r>
              <a:rPr lang="en-US" noProof="0" dirty="0"/>
              <a:t>from left to right, with the key features highlighting the benefits of more advanced models: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noProof="0" dirty="0"/>
              <a:t>The </a:t>
            </a:r>
            <a:r>
              <a:rPr lang="en-US" b="1" noProof="0" dirty="0"/>
              <a:t>Basic range </a:t>
            </a:r>
            <a:r>
              <a:rPr lang="en-US" noProof="0" dirty="0"/>
              <a:t>is composed by 2 models of SIP phone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noProof="0" dirty="0"/>
              <a:t>The ALE-2 which is a phone with a backlit screen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noProof="0" dirty="0"/>
              <a:t>The ALE-3 benefits from a color screen and USB connectivity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noProof="0" dirty="0"/>
              <a:t>The </a:t>
            </a:r>
            <a:r>
              <a:rPr lang="en-US" b="1" noProof="0" dirty="0"/>
              <a:t>Essential range </a:t>
            </a:r>
            <a:r>
              <a:rPr lang="en-US" noProof="0" dirty="0"/>
              <a:t>is composed by 3 models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noProof="0" dirty="0"/>
              <a:t>The ALE-20 which is IP phone with a backlit screen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noProof="0" dirty="0"/>
              <a:t>The ALE-20h and ALE-30h which are hybrid Digital and IP. The ALE-30h has a color screen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noProof="0" dirty="0"/>
              <a:t>The </a:t>
            </a:r>
            <a:r>
              <a:rPr lang="en-US" b="1" noProof="0" dirty="0"/>
              <a:t>Enterprise range </a:t>
            </a:r>
            <a:r>
              <a:rPr lang="en-US" noProof="0" dirty="0"/>
              <a:t>is composed by 3 models: the ALE-300, the ALE-400 and the ALE-500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noProof="0" dirty="0"/>
              <a:t>They all have the 3D sound bar and customization kits. They also have an alphabetic keyboard and a key add-on in option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noProof="0" dirty="0"/>
              <a:t>The ALE-400 and ALE-500 have touch screens. They also have a Bluetooth handset in option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noProof="0" dirty="0"/>
              <a:t>The ALE-500 exists in a no handset version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noProof="0" dirty="0"/>
              <a:t>All Enterprise models support a dual stack and can be configured to use either the proprietary NOE protocol or standard SIP protocol when connected to OmniPCX Enterprise Purple from R100.1 MD6</a:t>
            </a:r>
            <a:endParaRPr lang="en-US" sz="1200" b="0" strike="noStrike" spc="-1" dirty="0">
              <a:latin typeface="Trebuchet MS" panose="020B0603020202020204" pitchFamily="34" charset="0"/>
            </a:endParaRPr>
          </a:p>
        </p:txBody>
      </p:sp>
      <p:sp>
        <p:nvSpPr>
          <p:cNvPr id="611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444202D-00C3-4F08-9C63-37BDD21BB52C}" type="slidenum">
              <a:rPr lang="en-GB" sz="1200" b="0" strike="noStrike" spc="-1">
                <a:latin typeface="Times New Roman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3849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noProof="0" dirty="0">
                <a:solidFill>
                  <a:schemeClr val="bg1"/>
                </a:solidFill>
              </a:rPr>
              <a:t>ALE has developed SIP at the heart of OXE Purple and has enhanced it with the services needed for business telephony (named "SIP+").</a:t>
            </a:r>
          </a:p>
          <a:p>
            <a:r>
              <a:rPr lang="en-US" sz="1200" noProof="0" dirty="0">
                <a:solidFill>
                  <a:schemeClr val="bg1"/>
                </a:solidFill>
              </a:rPr>
              <a:t>With OXE R100.1 MD6, the new SIP mode is now available on all the ALE DeskPhone Enterprise models: ALE-500, ALE-400 and ALE-300 (already available since H2-2022).</a:t>
            </a:r>
            <a:endParaRPr lang="fr-FR" sz="1200" noProof="0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01354-FB34-E34D-B6E0-B44A29095DE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95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01354-FB34-E34D-B6E0-B44A29095DE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809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1200" b="0" strike="noStrike" spc="-1" dirty="0">
              <a:latin typeface="Trebuchet MS" panose="020B0603020202020204" pitchFamily="34" charset="0"/>
            </a:endParaRPr>
          </a:p>
        </p:txBody>
      </p:sp>
      <p:sp>
        <p:nvSpPr>
          <p:cNvPr id="611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444202D-00C3-4F08-9C63-37BDD21BB52C}" type="slidenum">
              <a:rPr lang="en-GB" sz="1200" b="0" strike="noStrike" spc="-1">
                <a:latin typeface="Times New Roman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6442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 Console </a:t>
            </a:r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is proving very popular with customers in the field of operational control centres (OCCs) but also in more conventional working environments such as town halls and courts.</a:t>
            </a:r>
          </a:p>
          <a:p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name suggests, it is a solution for receiving, prioritising and distributing calls to operators according to the nature of the call and the operator's expertise. </a:t>
            </a:r>
          </a:p>
          <a:p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can easily manage call matching, trader mode conferences (micro-listener control), prioritised queues and much more.</a:t>
            </a:r>
          </a:p>
          <a:p>
            <a:r>
              <a:rPr lang="en-GB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possibility that is highly appreciated by customers in the OCC context is the possibility of integrating the application on the SCADA platform, which is THE standard in this field.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01354-FB34-E34D-B6E0-B44A29095DE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053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01354-FB34-E34D-B6E0-B44A29095DE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28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E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BDFF2-9A5C-4443-9104-5BC249D75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" y="6352"/>
            <a:ext cx="9131300" cy="51308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DA8E9C6-1B86-8243-B05F-6701722702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475" y="125490"/>
            <a:ext cx="1628387" cy="4830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406887E-C08B-8844-8130-668C6335F9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800" y="727201"/>
            <a:ext cx="4532400" cy="1464968"/>
          </a:xfrm>
          <a:prstGeom prst="rect">
            <a:avLst/>
          </a:prstGeom>
          <a:noFill/>
        </p:spPr>
        <p:txBody>
          <a:bodyPr lIns="82800" tIns="39600" rIns="82800" bIns="39600" anchor="t" anchorCtr="0">
            <a:spAutoFit/>
          </a:bodyPr>
          <a:lstStyle>
            <a:lvl1pPr algn="l">
              <a:defRPr sz="5000" b="0" i="0" cap="all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MAX 2 LINES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8072FF4-35FC-9A4D-8BD0-28109FAD0B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800" y="2293200"/>
            <a:ext cx="7617796" cy="1125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cap="all" spc="23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3428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524960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65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FAULT-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10">
            <a:extLst>
              <a:ext uri="{FF2B5EF4-FFF2-40B4-BE49-F238E27FC236}">
                <a16:creationId xmlns:a16="http://schemas.microsoft.com/office/drawing/2014/main" id="{278445E9-AA88-F348-993B-B952A3B3DD67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2860" y="234813"/>
            <a:ext cx="7378438" cy="43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>
                <a:solidFill>
                  <a:schemeClr val="accent1"/>
                </a:solidFill>
              </a:rPr>
              <a:t>TITLE LOREM IPSUM DOLOR SIT </a:t>
            </a:r>
          </a:p>
        </p:txBody>
      </p:sp>
    </p:spTree>
    <p:extLst>
      <p:ext uri="{BB962C8B-B14F-4D97-AF65-F5344CB8AC3E}">
        <p14:creationId xmlns:p14="http://schemas.microsoft.com/office/powerpoint/2010/main" val="27383791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_Bullet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F80ECF6-49D6-4148-B244-F41B573ACAD5}"/>
              </a:ext>
            </a:extLst>
          </p:cNvPr>
          <p:cNvSpPr/>
          <p:nvPr/>
        </p:nvSpPr>
        <p:spPr>
          <a:xfrm>
            <a:off x="383421" y="0"/>
            <a:ext cx="345305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06" dirty="0"/>
          </a:p>
        </p:txBody>
      </p:sp>
      <p:sp>
        <p:nvSpPr>
          <p:cNvPr id="6" name="Segnaposto testo 10">
            <a:extLst>
              <a:ext uri="{FF2B5EF4-FFF2-40B4-BE49-F238E27FC236}">
                <a16:creationId xmlns:a16="http://schemas.microsoft.com/office/drawing/2014/main" id="{08DDE2E6-567C-C44E-9C27-ED21D91743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859" y="228522"/>
            <a:ext cx="2646258" cy="743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EXAMPLE TITLE</a:t>
            </a:r>
            <a:br>
              <a:rPr lang="it-IT" dirty="0"/>
            </a:br>
            <a:r>
              <a:rPr lang="it-IT" dirty="0"/>
              <a:t>MAX 2 Lines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C8A60FFB-46B3-E349-B840-50BA3514D2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62" y="1940539"/>
            <a:ext cx="2683773" cy="2910483"/>
          </a:xfrm>
          <a:prstGeom prst="rect">
            <a:avLst/>
          </a:prstGeom>
        </p:spPr>
        <p:txBody>
          <a:bodyPr/>
          <a:lstStyle>
            <a:lvl1pPr marL="0" marR="0" indent="0" algn="l" defTabSz="685181" rtl="0" eaLnBrk="0" fontAlgn="base" latinLnBrk="0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marL="0" marR="0" lvl="0" indent="0" algn="l" defTabSz="685181" rtl="0" eaLnBrk="0" fontAlgn="base" latinLnBrk="0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dolor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dolor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7" name="Segnaposto testo 12">
            <a:extLst>
              <a:ext uri="{FF2B5EF4-FFF2-40B4-BE49-F238E27FC236}">
                <a16:creationId xmlns:a16="http://schemas.microsoft.com/office/drawing/2014/main" id="{26E851CC-B57E-874E-B33D-600FB6B4A1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007" y="989709"/>
            <a:ext cx="3772883" cy="3164086"/>
          </a:xfrm>
          <a:prstGeom prst="rect">
            <a:avLst/>
          </a:prstGeom>
        </p:spPr>
        <p:txBody>
          <a:bodyPr/>
          <a:lstStyle>
            <a:lvl1pPr marL="170849" marR="0" indent="-170849" algn="l" defTabSz="685181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604187"/>
              </a:buClr>
              <a:buSzTx/>
              <a:buFontTx/>
              <a:buBlip>
                <a:blip r:embed="rId2"/>
              </a:buBlip>
              <a:tabLst/>
              <a:defRPr sz="1400" b="0" i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514332" indent="-171444">
              <a:lnSpc>
                <a:spcPct val="100000"/>
              </a:lnSpc>
              <a:buFontTx/>
              <a:buBlip>
                <a:blip r:embed="rId2"/>
              </a:buBlip>
              <a:defRPr sz="1100" b="0" i="0">
                <a:latin typeface="Trebuchet MS" panose="020B0703020202090204" pitchFamily="34" charset="0"/>
              </a:defRPr>
            </a:lvl2pPr>
            <a:lvl3pPr marL="857219" indent="-171444">
              <a:lnSpc>
                <a:spcPct val="100000"/>
              </a:lnSpc>
              <a:buFontTx/>
              <a:buBlip>
                <a:blip r:embed="rId2"/>
              </a:buBlip>
              <a:defRPr sz="900" b="0" i="0">
                <a:latin typeface="Trebuchet MS" panose="020B0703020202090204" pitchFamily="34" charset="0"/>
              </a:defRPr>
            </a:lvl3pPr>
            <a:lvl4pPr marL="1200108" indent="-171444">
              <a:lnSpc>
                <a:spcPct val="100000"/>
              </a:lnSpc>
              <a:buFontTx/>
              <a:buBlip>
                <a:blip r:embed="rId2"/>
              </a:buBlip>
              <a:defRPr sz="700" b="0" i="0">
                <a:latin typeface="Trebuchet MS" panose="020B0703020202090204" pitchFamily="34" charset="0"/>
              </a:defRPr>
            </a:lvl4pPr>
          </a:lstStyle>
          <a:p>
            <a:r>
              <a:rPr lang="en-US" noProof="0"/>
              <a:t>Bullet number 1</a:t>
            </a:r>
          </a:p>
          <a:p>
            <a:pPr lvl="1"/>
            <a:r>
              <a:rPr lang="en-US" noProof="0"/>
              <a:t>Bullet 2</a:t>
            </a:r>
          </a:p>
          <a:p>
            <a:pPr lvl="2"/>
            <a:r>
              <a:rPr lang="en-US" noProof="0"/>
              <a:t>Bullet 3</a:t>
            </a:r>
          </a:p>
          <a:p>
            <a:pPr lvl="3"/>
            <a:r>
              <a:rPr lang="en-US" noProof="0"/>
              <a:t>Bullet 4</a:t>
            </a:r>
          </a:p>
          <a:p>
            <a:r>
              <a:rPr lang="en-US" noProof="0"/>
              <a:t>Bullet number 2</a:t>
            </a:r>
          </a:p>
          <a:p>
            <a:r>
              <a:rPr lang="en-US" noProof="0"/>
              <a:t>Bullet number 3</a:t>
            </a:r>
          </a:p>
          <a:p>
            <a:r>
              <a:rPr lang="en-US" noProof="0"/>
              <a:t>Bullet number 4</a:t>
            </a:r>
          </a:p>
          <a:p>
            <a:r>
              <a:rPr lang="en-US" noProof="0"/>
              <a:t>Bullet number 5</a:t>
            </a:r>
          </a:p>
        </p:txBody>
      </p:sp>
    </p:spTree>
    <p:extLst>
      <p:ext uri="{BB962C8B-B14F-4D97-AF65-F5344CB8AC3E}">
        <p14:creationId xmlns:p14="http://schemas.microsoft.com/office/powerpoint/2010/main" val="407241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line 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0">
            <a:extLst>
              <a:ext uri="{FF2B5EF4-FFF2-40B4-BE49-F238E27FC236}">
                <a16:creationId xmlns:a16="http://schemas.microsoft.com/office/drawing/2014/main" id="{D83AAF22-7F68-DC42-9185-DC5C36D799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860" y="234813"/>
            <a:ext cx="7378438" cy="1162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>
                <a:solidFill>
                  <a:schemeClr val="accent1"/>
                </a:solidFill>
              </a:rPr>
              <a:t>EXAMPLE OF A LONG TITLE LOREM IPSUM DOLOR SIT.</a:t>
            </a:r>
            <a:br>
              <a:rPr lang="en-US" noProof="0" dirty="0">
                <a:solidFill>
                  <a:schemeClr val="accent1"/>
                </a:solidFill>
              </a:rPr>
            </a:br>
            <a:r>
              <a:rPr lang="en-US" noProof="0" dirty="0">
                <a:solidFill>
                  <a:schemeClr val="accent1"/>
                </a:solidFill>
              </a:rPr>
              <a:t>Max 3 </a:t>
            </a:r>
            <a:r>
              <a:rPr lang="en-US" noProof="0" dirty="0" err="1">
                <a:solidFill>
                  <a:schemeClr val="accent1"/>
                </a:solidFill>
              </a:rPr>
              <a:t>lineS</a:t>
            </a:r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" name="Segnaposto testo 12">
            <a:extLst>
              <a:ext uri="{FF2B5EF4-FFF2-40B4-BE49-F238E27FC236}">
                <a16:creationId xmlns:a16="http://schemas.microsoft.com/office/drawing/2014/main" id="{774C9491-8FFD-DD4B-866F-5502F66916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2860" y="1581150"/>
            <a:ext cx="7378438" cy="3164086"/>
          </a:xfrm>
          <a:prstGeom prst="rect">
            <a:avLst/>
          </a:prstGeom>
        </p:spPr>
        <p:txBody>
          <a:bodyPr/>
          <a:lstStyle>
            <a:lvl1pPr marL="170849" marR="0" indent="-170849" algn="l" defTabSz="685181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604187"/>
              </a:buClr>
              <a:buSzTx/>
              <a:buFontTx/>
              <a:buBlip>
                <a:blip r:embed="rId2"/>
              </a:buBlip>
              <a:tabLst/>
              <a:defRPr sz="1400" b="0" i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513737" indent="-170849">
              <a:lnSpc>
                <a:spcPct val="100000"/>
              </a:lnSpc>
              <a:buFontTx/>
              <a:buBlip>
                <a:blip r:embed="rId2"/>
              </a:buBlip>
              <a:defRPr sz="1100" b="0" i="0">
                <a:latin typeface="Trebuchet MS" panose="020B0703020202090204" pitchFamily="34" charset="0"/>
              </a:defRPr>
            </a:lvl2pPr>
            <a:lvl3pPr marL="857219" indent="-171444">
              <a:lnSpc>
                <a:spcPct val="100000"/>
              </a:lnSpc>
              <a:buFontTx/>
              <a:buBlip>
                <a:blip r:embed="rId2"/>
              </a:buBlip>
              <a:defRPr b="0" i="0">
                <a:latin typeface="Trebuchet MS" panose="020B0703020202090204" pitchFamily="34" charset="0"/>
              </a:defRPr>
            </a:lvl3pPr>
            <a:lvl4pPr marL="1200108" indent="-171444">
              <a:lnSpc>
                <a:spcPct val="100000"/>
              </a:lnSpc>
              <a:buFontTx/>
              <a:buBlip>
                <a:blip r:embed="rId2"/>
              </a:buBlip>
              <a:defRPr sz="700" b="0" i="0">
                <a:latin typeface="Trebuchet MS" panose="020B0703020202090204" pitchFamily="34" charset="0"/>
              </a:defRPr>
            </a:lvl4pPr>
          </a:lstStyle>
          <a:p>
            <a:r>
              <a:rPr lang="en-US" noProof="0"/>
              <a:t>Bullet number 1 Lorem ipsum dolor sit amet dolor consectetur adipis elit quam. Lorem ipsum dolor sit amet dolor consectetur </a:t>
            </a:r>
          </a:p>
          <a:p>
            <a:pPr lvl="1"/>
            <a:r>
              <a:rPr lang="en-US" noProof="0"/>
              <a:t>Bullet 2</a:t>
            </a:r>
          </a:p>
          <a:p>
            <a:pPr lvl="2"/>
            <a:r>
              <a:rPr lang="en-US" noProof="0"/>
              <a:t>Bullet 3</a:t>
            </a:r>
          </a:p>
          <a:p>
            <a:pPr lvl="3"/>
            <a:r>
              <a:rPr lang="en-US" noProof="0"/>
              <a:t>Bullet 4</a:t>
            </a:r>
          </a:p>
          <a:p>
            <a:r>
              <a:rPr lang="en-US" noProof="0"/>
              <a:t>Bullet number 2 Lorem ipsum dolor sit amet dolor consectetur adipis elit quam. Lorem ipsum dolor sit amet dolor consectetur </a:t>
            </a:r>
          </a:p>
          <a:p>
            <a:r>
              <a:rPr lang="en-US" noProof="0"/>
              <a:t>Bullet number 3 Lorem ipsum dolor sit amet dolor consectetur adipis elit quam. Lorem ipsum dolor sit amet dolor consectetur </a:t>
            </a:r>
          </a:p>
        </p:txBody>
      </p:sp>
    </p:spTree>
    <p:extLst>
      <p:ext uri="{BB962C8B-B14F-4D97-AF65-F5344CB8AC3E}">
        <p14:creationId xmlns:p14="http://schemas.microsoft.com/office/powerpoint/2010/main" val="15506331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ragraph+Title_Purple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F80ECF6-49D6-4148-B244-F41B573ACAD5}"/>
              </a:ext>
            </a:extLst>
          </p:cNvPr>
          <p:cNvSpPr/>
          <p:nvPr/>
        </p:nvSpPr>
        <p:spPr>
          <a:xfrm>
            <a:off x="387383" y="1175658"/>
            <a:ext cx="8756619" cy="39678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506" dirty="0"/>
          </a:p>
        </p:txBody>
      </p:sp>
      <p:sp>
        <p:nvSpPr>
          <p:cNvPr id="5" name="Segnaposto testo 10">
            <a:extLst>
              <a:ext uri="{FF2B5EF4-FFF2-40B4-BE49-F238E27FC236}">
                <a16:creationId xmlns:a16="http://schemas.microsoft.com/office/drawing/2014/main" id="{FF0909CB-4175-DD4F-A2B3-EDE43ACB40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860" y="234814"/>
            <a:ext cx="7378438" cy="729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>
                <a:solidFill>
                  <a:schemeClr val="accent1"/>
                </a:solidFill>
              </a:rPr>
              <a:t>EXAMPLE OF A LONG TITLE LOREM IPSUM DOLOR SIT.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94287171-2CFE-B445-A9A5-DFD46F6767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60" y="1704337"/>
            <a:ext cx="7378438" cy="2910483"/>
          </a:xfrm>
          <a:prstGeom prst="rect">
            <a:avLst/>
          </a:prstGeom>
        </p:spPr>
        <p:txBody>
          <a:bodyPr/>
          <a:lstStyle>
            <a:lvl1pPr marL="285750" marR="0" indent="-285750" algn="l" defTabSz="685181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Pct val="150000"/>
              <a:buFontTx/>
              <a:buBlip>
                <a:blip r:embed="rId2"/>
              </a:buBlip>
              <a:tabLst/>
              <a:defRPr sz="1400" b="0" i="0">
                <a:solidFill>
                  <a:schemeClr val="bg1"/>
                </a:solidFill>
                <a:latin typeface="+mn-lt"/>
              </a:defRPr>
            </a:lvl1pPr>
            <a:lvl2pPr marL="513737" indent="-285750">
              <a:lnSpc>
                <a:spcPct val="100000"/>
              </a:lnSpc>
              <a:buClr>
                <a:schemeClr val="bg1"/>
              </a:buClr>
              <a:buSzPct val="15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  <a:latin typeface="+mn-lt"/>
              </a:defRPr>
            </a:lvl2pPr>
            <a:lvl3pPr marL="856625" indent="-285750">
              <a:lnSpc>
                <a:spcPct val="100000"/>
              </a:lnSpc>
              <a:buSzPct val="15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  <a:latin typeface="+mn-lt"/>
              </a:defRPr>
            </a:lvl3pPr>
            <a:lvl4pPr>
              <a:defRPr sz="1500">
                <a:solidFill>
                  <a:schemeClr val="bg1"/>
                </a:solidFill>
                <a:latin typeface="+mn-lt"/>
              </a:defRPr>
            </a:lvl4pPr>
            <a:lvl5pPr>
              <a:defRPr sz="1500">
                <a:solidFill>
                  <a:schemeClr val="bg1"/>
                </a:solidFill>
                <a:latin typeface="+mn-lt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 marL="2628225" indent="0">
              <a:buNone/>
              <a:defRPr/>
            </a:lvl9pPr>
          </a:lstStyle>
          <a:p>
            <a:pPr marL="285740" marR="0" lvl="0" indent="-285740" algn="l" defTabSz="685181" rtl="0" eaLnBrk="0" fontAlgn="base" latinLnBrk="0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dolor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Lorem ipsum dolor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dolor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dolor.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dolor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dolor </a:t>
            </a:r>
            <a:r>
              <a:rPr lang="en-US" dirty="0" err="1"/>
              <a:t>coadnsectetur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dolor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  <a:p>
            <a:pPr marL="513727" marR="0" lvl="1" indent="-285740" algn="l" defTabSz="685181" rtl="0" eaLnBrk="0" fontAlgn="base" latinLnBrk="0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Bullet</a:t>
            </a:r>
          </a:p>
          <a:p>
            <a:pPr marL="856615" marR="0" lvl="2" indent="-285740" algn="l" defTabSz="685181" rtl="0" eaLnBrk="0" fontAlgn="base" latinLnBrk="0" hangingPunct="0">
              <a:lnSpc>
                <a:spcPct val="120000"/>
              </a:lnSpc>
              <a:spcBef>
                <a:spcPts val="75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  <p:pic>
        <p:nvPicPr>
          <p:cNvPr id="7" name="Immagine 2">
            <a:extLst>
              <a:ext uri="{FF2B5EF4-FFF2-40B4-BE49-F238E27FC236}">
                <a16:creationId xmlns:a16="http://schemas.microsoft.com/office/drawing/2014/main" id="{C5F68592-3183-3947-AA4C-BA2F86BE9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660" y="4700161"/>
            <a:ext cx="1310234" cy="38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072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ext+Titl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C2C11437-9436-A848-9E8F-DC55463B31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4355" y="347326"/>
            <a:ext cx="2840686" cy="852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EXAMPLE TITLE</a:t>
            </a:r>
            <a:br>
              <a:rPr lang="en-US" noProof="0" dirty="0"/>
            </a:br>
            <a:r>
              <a:rPr lang="en-US" noProof="0" dirty="0"/>
              <a:t>MAX 2 Lines</a:t>
            </a: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D3E826E6-A64E-9445-B3BB-0BEE7DE15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660" y="4700161"/>
            <a:ext cx="1310234" cy="388562"/>
          </a:xfrm>
          <a:prstGeom prst="rect">
            <a:avLst/>
          </a:prstGeom>
        </p:spPr>
      </p:pic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8DAEF4DB-E94C-6A4C-93D0-1259AA9B8641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5220732" y="0"/>
            <a:ext cx="392326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75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8" name="Segnaposto testo 12">
            <a:extLst>
              <a:ext uri="{FF2B5EF4-FFF2-40B4-BE49-F238E27FC236}">
                <a16:creationId xmlns:a16="http://schemas.microsoft.com/office/drawing/2014/main" id="{F66D0184-A87D-7F49-B5A5-EB88CD480A1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94355" y="1798616"/>
            <a:ext cx="2624930" cy="2527637"/>
          </a:xfrm>
          <a:prstGeom prst="rect">
            <a:avLst/>
          </a:prstGeom>
        </p:spPr>
        <p:txBody>
          <a:bodyPr/>
          <a:lstStyle>
            <a:lvl1pPr marL="170849" marR="0" indent="-170849" algn="l" defTabSz="685181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604187"/>
              </a:buClr>
              <a:buSzTx/>
              <a:buFontTx/>
              <a:buBlip>
                <a:blip r:embed="rId3"/>
              </a:buBlip>
              <a:tabLst/>
              <a:defRPr sz="1400" b="0" i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513737" indent="-170849">
              <a:lnSpc>
                <a:spcPct val="100000"/>
              </a:lnSpc>
              <a:buFontTx/>
              <a:buBlip>
                <a:blip r:embed="rId3"/>
              </a:buBlip>
              <a:defRPr sz="1100" b="0" i="0">
                <a:latin typeface="Trebuchet MS" panose="020B0703020202090204" pitchFamily="34" charset="0"/>
              </a:defRPr>
            </a:lvl2pPr>
            <a:lvl3pPr marL="857219" indent="-171444">
              <a:lnSpc>
                <a:spcPct val="100000"/>
              </a:lnSpc>
              <a:buFontTx/>
              <a:buBlip>
                <a:blip r:embed="rId3"/>
              </a:buBlip>
              <a:defRPr b="0" i="0">
                <a:latin typeface="Trebuchet MS" panose="020B0703020202090204" pitchFamily="34" charset="0"/>
              </a:defRPr>
            </a:lvl3pPr>
            <a:lvl4pPr marL="1200108" indent="-171444">
              <a:lnSpc>
                <a:spcPct val="100000"/>
              </a:lnSpc>
              <a:buFontTx/>
              <a:buBlip>
                <a:blip r:embed="rId3"/>
              </a:buBlip>
              <a:defRPr sz="700" b="0" i="0">
                <a:latin typeface="Trebuchet MS" panose="020B0703020202090204" pitchFamily="34" charset="0"/>
              </a:defRPr>
            </a:lvl4pPr>
          </a:lstStyle>
          <a:p>
            <a:r>
              <a:rPr lang="en-US" noProof="0" dirty="0"/>
              <a:t>Bullet number 1 Lorem ipsum dolor sit </a:t>
            </a:r>
            <a:r>
              <a:rPr lang="en-US" noProof="0" dirty="0" err="1"/>
              <a:t>amet</a:t>
            </a:r>
            <a:r>
              <a:rPr lang="en-US" noProof="0" dirty="0"/>
              <a:t> dolor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 </a:t>
            </a:r>
            <a:r>
              <a:rPr lang="en-US" noProof="0" dirty="0" err="1"/>
              <a:t>quam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 dolor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</a:p>
          <a:p>
            <a:pPr lvl="1"/>
            <a:r>
              <a:rPr lang="en-US" noProof="0" dirty="0"/>
              <a:t>Bullet 2</a:t>
            </a:r>
          </a:p>
          <a:p>
            <a:pPr lvl="2"/>
            <a:r>
              <a:rPr lang="en-US" noProof="0" dirty="0"/>
              <a:t>Bullet 3</a:t>
            </a:r>
          </a:p>
          <a:p>
            <a:pPr lvl="3"/>
            <a:r>
              <a:rPr lang="en-US" noProof="0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5600989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-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2103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E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9C21E-05A4-2040-82EE-B40B0F542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26"/>
            <a:ext cx="9144000" cy="512925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B46E43A-D8AD-0146-9368-E2B08AD757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475" y="125490"/>
            <a:ext cx="1628387" cy="4830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406887E-C08B-8844-8130-668C6335F9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800" y="727201"/>
            <a:ext cx="4532400" cy="1464968"/>
          </a:xfrm>
          <a:prstGeom prst="rect">
            <a:avLst/>
          </a:prstGeom>
          <a:noFill/>
        </p:spPr>
        <p:txBody>
          <a:bodyPr lIns="82800" tIns="39600" rIns="82800" bIns="39600" anchor="t" anchorCtr="0">
            <a:spAutoFit/>
          </a:bodyPr>
          <a:lstStyle>
            <a:lvl1pPr algn="l">
              <a:defRPr sz="5000" b="0" i="0" cap="all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MASTER TITLE</a:t>
            </a:r>
            <a:br>
              <a:rPr lang="en-US" dirty="0"/>
            </a:br>
            <a:r>
              <a:rPr lang="en-US" dirty="0"/>
              <a:t>MAX 2 LINES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8072FF4-35FC-9A4D-8BD0-28109FAD0B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800" y="2293200"/>
            <a:ext cx="7617796" cy="1125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cap="all" spc="23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3428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0059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0">
            <a:extLst>
              <a:ext uri="{FF2B5EF4-FFF2-40B4-BE49-F238E27FC236}">
                <a16:creationId xmlns:a16="http://schemas.microsoft.com/office/drawing/2014/main" id="{547EB618-2D20-441D-86B9-201B1B47E5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902" y="535600"/>
            <a:ext cx="7476923" cy="334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noProof="0" dirty="0">
                <a:solidFill>
                  <a:schemeClr val="accent1"/>
                </a:solidFill>
              </a:rPr>
              <a:t>THIS IS A SUBTITLE YOU CAN USE</a:t>
            </a:r>
            <a:r>
              <a:rPr lang="it-IT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E18AB7FF-8B3E-4356-A1B9-3C282ADCA8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6903" y="137395"/>
            <a:ext cx="7476923" cy="385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="0" i="0" cap="all" baseline="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noProof="0" dirty="0">
                <a:solidFill>
                  <a:schemeClr val="accent1"/>
                </a:solidFill>
              </a:rPr>
              <a:t>EXAMPLE OF A LONG TITLE LOREM IPSUM DOLOR SIT.</a:t>
            </a:r>
          </a:p>
        </p:txBody>
      </p:sp>
    </p:spTree>
    <p:extLst>
      <p:ext uri="{BB962C8B-B14F-4D97-AF65-F5344CB8AC3E}">
        <p14:creationId xmlns:p14="http://schemas.microsoft.com/office/powerpoint/2010/main" val="27233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ragraph+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0">
            <a:extLst>
              <a:ext uri="{FF2B5EF4-FFF2-40B4-BE49-F238E27FC236}">
                <a16:creationId xmlns:a16="http://schemas.microsoft.com/office/drawing/2014/main" id="{29E69EC6-82E8-154A-A9F5-058ABBEA4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6379" y="702475"/>
            <a:ext cx="7711242" cy="300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6B489D"/>
                </a:solidFill>
                <a:latin typeface="+mj-lt"/>
              </a:defRPr>
            </a:lvl1pPr>
          </a:lstStyle>
          <a:p>
            <a:r>
              <a:rPr lang="en-GB" noProof="0">
                <a:solidFill>
                  <a:schemeClr val="accent1"/>
                </a:solidFill>
              </a:rPr>
              <a:t>THIS IS A SUBTITLE YOU CAN USE</a:t>
            </a:r>
            <a:r>
              <a:rPr lang="en-GB">
                <a:solidFill>
                  <a:schemeClr val="accent1"/>
                </a:solidFill>
              </a:rPr>
              <a:t>.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Segnaposto testo 12">
            <a:extLst>
              <a:ext uri="{FF2B5EF4-FFF2-40B4-BE49-F238E27FC236}">
                <a16:creationId xmlns:a16="http://schemas.microsoft.com/office/drawing/2014/main" id="{4F0A8992-BDB6-5243-B94F-EF38E6494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380" y="1225420"/>
            <a:ext cx="7711241" cy="3215605"/>
          </a:xfrm>
          <a:prstGeom prst="rect">
            <a:avLst/>
          </a:prstGeom>
        </p:spPr>
        <p:txBody>
          <a:bodyPr/>
          <a:lstStyle>
            <a:lvl1pPr marL="170849" marR="0" indent="-170849" algn="l" defTabSz="685181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604187"/>
              </a:buClr>
              <a:buSzTx/>
              <a:buFontTx/>
              <a:buBlip>
                <a:blip r:embed="rId2"/>
              </a:buBlip>
              <a:tabLst/>
              <a:defRPr sz="1400" b="0" i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513737" indent="-170849">
              <a:lnSpc>
                <a:spcPct val="100000"/>
              </a:lnSpc>
              <a:buFontTx/>
              <a:buBlip>
                <a:blip r:embed="rId2"/>
              </a:buBlip>
              <a:defRPr sz="1100" b="0" i="0">
                <a:latin typeface="Trebuchet MS" panose="020B0703020202090204" pitchFamily="34" charset="0"/>
              </a:defRPr>
            </a:lvl2pPr>
            <a:lvl3pPr marL="857219" indent="-171444">
              <a:lnSpc>
                <a:spcPct val="100000"/>
              </a:lnSpc>
              <a:buFontTx/>
              <a:buBlip>
                <a:blip r:embed="rId2"/>
              </a:buBlip>
              <a:defRPr b="0" i="0">
                <a:latin typeface="Trebuchet MS" panose="020B0703020202090204" pitchFamily="34" charset="0"/>
              </a:defRPr>
            </a:lvl3pPr>
            <a:lvl4pPr marL="1200108" indent="-171444">
              <a:lnSpc>
                <a:spcPct val="100000"/>
              </a:lnSpc>
              <a:buFontTx/>
              <a:buBlip>
                <a:blip r:embed="rId2"/>
              </a:buBlip>
              <a:defRPr sz="700" b="0" i="0">
                <a:latin typeface="Trebuchet MS" panose="020B0703020202090204" pitchFamily="34" charset="0"/>
              </a:defRPr>
            </a:lvl4pPr>
          </a:lstStyle>
          <a:p>
            <a:r>
              <a:rPr lang="en-GB" noProof="0" dirty="0"/>
              <a:t>Bullet number 1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/>
              <a:t>Bullet 2</a:t>
            </a:r>
          </a:p>
          <a:p>
            <a:pPr lvl="2"/>
            <a:r>
              <a:rPr lang="en-GB" noProof="0" dirty="0"/>
              <a:t>Bullet 3</a:t>
            </a:r>
          </a:p>
          <a:p>
            <a:pPr lvl="3"/>
            <a:r>
              <a:rPr lang="en-GB" noProof="0" dirty="0"/>
              <a:t>Bullet 4</a:t>
            </a:r>
          </a:p>
          <a:p>
            <a:r>
              <a:rPr lang="en-GB" noProof="0" dirty="0"/>
              <a:t>Bullet number 2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</a:p>
          <a:p>
            <a:r>
              <a:rPr lang="en-GB" noProof="0" dirty="0"/>
              <a:t>Bullet number 3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D3D5D-AE9B-4E48-BD3A-1722D0B57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567" y="234812"/>
            <a:ext cx="7706054" cy="467663"/>
          </a:xfrm>
          <a:prstGeom prst="rect">
            <a:avLst/>
          </a:prstGeom>
        </p:spPr>
        <p:txBody>
          <a:bodyPr/>
          <a:lstStyle>
            <a:lvl1pPr>
              <a:defRPr lang="en-US" sz="2400" b="0" i="0" kern="1200" cap="all" baseline="0" dirty="0">
                <a:solidFill>
                  <a:schemeClr val="accent1"/>
                </a:solidFill>
                <a:latin typeface="+mj-lt"/>
                <a:ea typeface="Montserrat Hairline" charset="0"/>
                <a:cs typeface="Montserrat Hairline" charset="0"/>
              </a:defRPr>
            </a:lvl1pPr>
          </a:lstStyle>
          <a:p>
            <a:r>
              <a:rPr lang="en-GB" noProof="0" dirty="0">
                <a:solidFill>
                  <a:schemeClr val="accent1"/>
                </a:solidFill>
              </a:rPr>
              <a:t>EXAMPLE OF A LONG TITLE LOREM IPSUM DOLOR SIT.</a:t>
            </a:r>
          </a:p>
        </p:txBody>
      </p:sp>
    </p:spTree>
    <p:extLst>
      <p:ext uri="{BB962C8B-B14F-4D97-AF65-F5344CB8AC3E}">
        <p14:creationId xmlns:p14="http://schemas.microsoft.com/office/powerpoint/2010/main" val="28615144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E1AA43B-D98B-CD40-9147-B613B4B6FC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390627" cy="514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0C4818E-CAB1-B64D-918B-E854B7A10CD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66762" y="4416316"/>
            <a:ext cx="1095296" cy="18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3" tIns="34277" rIns="68553" bIns="34277">
            <a:spAutoFit/>
          </a:bodyPr>
          <a:lstStyle/>
          <a:p>
            <a:pPr eaLnBrk="1" hangingPunct="1">
              <a:lnSpc>
                <a:spcPts val="1022"/>
              </a:lnSpc>
            </a:pPr>
            <a:fld id="{F692BF02-090E-7843-8599-7E12879DD6E4}" type="datetime6">
              <a:rPr lang="en-GB" altLang="it-IT" sz="800" b="0" i="0" noProof="0" smtClean="0">
                <a:solidFill>
                  <a:schemeClr val="bg1"/>
                </a:solidFill>
                <a:latin typeface="+mn-lt"/>
                <a:ea typeface="Open Sans"/>
                <a:cs typeface="Open Sans"/>
              </a:rPr>
              <a:pPr eaLnBrk="1" hangingPunct="1">
                <a:lnSpc>
                  <a:spcPts val="1022"/>
                </a:lnSpc>
              </a:pPr>
              <a:t>November 23</a:t>
            </a:fld>
            <a:endParaRPr lang="en-GB" altLang="it-IT" sz="800" b="0" i="0" noProof="0" dirty="0">
              <a:solidFill>
                <a:schemeClr val="bg1"/>
              </a:solidFill>
              <a:latin typeface="+mn-lt"/>
              <a:ea typeface="Open Sans"/>
              <a:cs typeface="Open Sans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E250BCD7-11EF-F94B-BA95-C117E0695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4" y="2375893"/>
            <a:ext cx="356480" cy="22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6" tIns="34283" rIns="68566" bIns="3428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ctr" eaLnBrk="1" hangingPunct="1">
              <a:defRPr/>
            </a:pPr>
            <a:fld id="{37FCE6F6-7639-1C4C-B8BB-AFCC00C085BA}" type="slidenum">
              <a:rPr sz="900">
                <a:solidFill>
                  <a:schemeClr val="bg1"/>
                </a:solidFill>
                <a:latin typeface="+mj-lt"/>
              </a:rPr>
              <a:t>‹N°›</a:t>
            </a:fld>
            <a:endParaRPr sz="900" dirty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id-ID" altLang="en-US" sz="100" b="0" i="0" dirty="0">
                <a:solidFill>
                  <a:schemeClr val="bg1"/>
                </a:solidFill>
                <a:latin typeface="+mj-lt"/>
                <a:ea typeface="Open Sans Semibold" charset="0"/>
                <a:cs typeface="Open Sans Semibold" charset="0"/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1F4E8C7-A3A0-494A-8445-33C2654B31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243" y="4704590"/>
            <a:ext cx="1270241" cy="37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10" r:id="rId3"/>
    <p:sldLayoutId id="2147483712" r:id="rId4"/>
    <p:sldLayoutId id="2147483727" r:id="rId5"/>
    <p:sldLayoutId id="2147483731" r:id="rId6"/>
    <p:sldLayoutId id="2147483743" r:id="rId7"/>
    <p:sldLayoutId id="2147483766" r:id="rId8"/>
    <p:sldLayoutId id="2147483767" r:id="rId9"/>
    <p:sldLayoutId id="2147483768" r:id="rId10"/>
    <p:sldLayoutId id="2147483769" r:id="rId11"/>
  </p:sldLayoutIdLst>
  <p:transition/>
  <p:hf sldNum="0" hdr="0" ftr="0"/>
  <p:txStyles>
    <p:titleStyle>
      <a:lvl1pPr algn="l" defTabSz="68518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165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  <a:lvl2pPr algn="l" defTabSz="68518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2pPr>
      <a:lvl3pPr algn="l" defTabSz="68518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3pPr>
      <a:lvl4pPr algn="l" defTabSz="68518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4pPr>
      <a:lvl5pPr algn="l" defTabSz="68518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5pPr>
      <a:lvl6pPr marL="171444" algn="l" defTabSz="68518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6pPr>
      <a:lvl7pPr marL="342887" algn="l" defTabSz="68518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7pPr>
      <a:lvl8pPr marL="514332" algn="l" defTabSz="68518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8pPr>
      <a:lvl9pPr marL="685776" algn="l" defTabSz="68518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65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9pPr>
    </p:titleStyle>
    <p:bodyStyle>
      <a:lvl1pPr marL="170849" indent="-170849" algn="l" defTabSz="685181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  <a:lvl2pPr marL="513737" indent="-170849" algn="l" defTabSz="685181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lang="en-US" sz="105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2pPr>
      <a:lvl3pPr marL="856625" indent="-170849" algn="l" defTabSz="685181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3pPr>
      <a:lvl4pPr marL="1199513" indent="-170849" algn="l" defTabSz="685181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lang="en-US" sz="75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4pPr>
      <a:lvl5pPr marL="1542401" indent="-170849" algn="l" defTabSz="685181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lang="en-US" sz="75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5pPr>
      <a:lvl6pPr marL="1885507" indent="-171410" algn="l" defTabSz="68563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27" indent="-171410" algn="l" defTabSz="68563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46" indent="-171410" algn="l" defTabSz="68563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65" indent="-171410" algn="l" defTabSz="68563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0" algn="l" defTabSz="6856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9" algn="l" defTabSz="6856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59" algn="l" defTabSz="6856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78" algn="l" defTabSz="6856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97" algn="l" defTabSz="6856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16" algn="l" defTabSz="6856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36" algn="l" defTabSz="6856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56" algn="l" defTabSz="68563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-enterprise.com/en/products/applications/visual-automated-attendant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s://edemo.al-mydemo.com/visual-automated-attendan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hyperlink" Target="https://www.al-enterprise.com/en/products/applications/ale-connec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edemo.al-mydemo.com/ale-connect/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linkedin.com/company/alcatellucententerprise" TargetMode="External"/><Relationship Id="rId3" Type="http://schemas.openxmlformats.org/officeDocument/2006/relationships/hyperlink" Target="https://www.al-enterprise.com/" TargetMode="Externa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acebook.com/ALUEnterprise" TargetMode="External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hyperlink" Target="http://youtube.com/user/enterpriseALU" TargetMode="External"/><Relationship Id="rId4" Type="http://schemas.openxmlformats.org/officeDocument/2006/relationships/hyperlink" Target="http://twitter.com/ALUEnterprise" TargetMode="External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png"/><Relationship Id="rId12" Type="http://schemas.openxmlformats.org/officeDocument/2006/relationships/image" Target="../media/image39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image" Target="../media/image35.jpeg"/><Relationship Id="rId11" Type="http://schemas.openxmlformats.org/officeDocument/2006/relationships/hyperlink" Target="https://www.al-enterprise.com/-/media/assets/internet/documents/ale-headsets-brochure-en.pdf" TargetMode="External"/><Relationship Id="rId5" Type="http://schemas.openxmlformats.org/officeDocument/2006/relationships/image" Target="../media/image34.jpeg"/><Relationship Id="rId10" Type="http://schemas.openxmlformats.org/officeDocument/2006/relationships/hyperlink" Target="https://www.al-enterprise.com/-/media/assets/internet/documents/at10-at10-anc-earbuds-datasheet_en.pdf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-enterprise.com/en/products/applications/dispatch-console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edemo.al-mydemo.com/dispatch-console/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F5C2894C-019E-4EA1-B89D-FD89B6E6F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0" y="4517760"/>
            <a:ext cx="3302794" cy="37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3" tIns="34277" rIns="68553" bIns="34277">
            <a:spAutoFit/>
          </a:bodyPr>
          <a:lstStyle/>
          <a:p>
            <a:pPr>
              <a:spcBef>
                <a:spcPts val="150"/>
              </a:spcBef>
            </a:pPr>
            <a:r>
              <a:rPr lang="en-US" altLang="it-IT" sz="900" cap="all" noProof="1">
                <a:solidFill>
                  <a:schemeClr val="bg1"/>
                </a:solidFill>
                <a:latin typeface="+mj-lt"/>
                <a:ea typeface="Open Sans Light"/>
                <a:cs typeface="Open Sans Light"/>
              </a:rPr>
              <a:t>presentation for business partners</a:t>
            </a:r>
          </a:p>
          <a:p>
            <a:pPr>
              <a:spcBef>
                <a:spcPts val="150"/>
              </a:spcBef>
            </a:pPr>
            <a:r>
              <a:rPr lang="en-US" altLang="it-IT" sz="900" cap="all" noProof="1">
                <a:solidFill>
                  <a:schemeClr val="bg1"/>
                </a:solidFill>
                <a:latin typeface="+mj-lt"/>
                <a:ea typeface="Open Sans Light"/>
                <a:cs typeface="Open Sans Light"/>
              </a:rPr>
              <a:t>november 2023</a:t>
            </a:r>
            <a:endParaRPr lang="en-US" altLang="it-IT" sz="900" cap="all" noProof="1">
              <a:solidFill>
                <a:schemeClr val="bg1"/>
              </a:solidFill>
              <a:latin typeface="+mj-lt"/>
              <a:ea typeface="Open Sans"/>
              <a:cs typeface="Open Sans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19FA2669-508C-48D1-8C56-F97F1BFB4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0" y="727201"/>
            <a:ext cx="4532400" cy="2157465"/>
          </a:xfrm>
        </p:spPr>
        <p:txBody>
          <a:bodyPr/>
          <a:lstStyle/>
          <a:p>
            <a:r>
              <a:rPr lang="en-US" dirty="0">
                <a:latin typeface="+mj-lt"/>
              </a:rPr>
              <a:t>What’s new in </a:t>
            </a:r>
            <a:r>
              <a:rPr lang="en-US" dirty="0" err="1">
                <a:latin typeface="+mj-lt"/>
              </a:rPr>
              <a:t>otec</a:t>
            </a:r>
            <a:r>
              <a:rPr lang="en-US" dirty="0">
                <a:latin typeface="+mj-lt"/>
              </a:rPr>
              <a:t> R100.1 md6</a:t>
            </a:r>
          </a:p>
        </p:txBody>
      </p:sp>
      <p:pic>
        <p:nvPicPr>
          <p:cNvPr id="4" name="Image 5" descr="Une image contenant texte, intérieur, équipement électronique, afficher&#10;&#10;Description générée automatiquement">
            <a:extLst>
              <a:ext uri="{FF2B5EF4-FFF2-40B4-BE49-F238E27FC236}">
                <a16:creationId xmlns:a16="http://schemas.microsoft.com/office/drawing/2014/main" id="{4244EBD0-7071-4046-84C2-D574B7EC5C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595" y="2648699"/>
            <a:ext cx="1235990" cy="729333"/>
          </a:xfrm>
          <a:prstGeom prst="rect">
            <a:avLst/>
          </a:prstGeom>
        </p:spPr>
      </p:pic>
      <p:sp>
        <p:nvSpPr>
          <p:cNvPr id="6" name="ZoneTexte 1">
            <a:extLst>
              <a:ext uri="{FF2B5EF4-FFF2-40B4-BE49-F238E27FC236}">
                <a16:creationId xmlns:a16="http://schemas.microsoft.com/office/drawing/2014/main" id="{2C09253C-9C5D-478D-9AD6-836A7A78F90E}"/>
              </a:ext>
            </a:extLst>
          </p:cNvPr>
          <p:cNvSpPr txBox="1"/>
          <p:nvPr/>
        </p:nvSpPr>
        <p:spPr>
          <a:xfrm>
            <a:off x="6486438" y="4298658"/>
            <a:ext cx="7585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  <a:latin typeface="+mj-lt"/>
              </a:rPr>
              <a:t>R100.1</a:t>
            </a:r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7C0F1498-7E70-483C-BA32-403CA4A0D228}"/>
              </a:ext>
            </a:extLst>
          </p:cNvPr>
          <p:cNvSpPr txBox="1"/>
          <p:nvPr/>
        </p:nvSpPr>
        <p:spPr>
          <a:xfrm>
            <a:off x="6504999" y="2152086"/>
            <a:ext cx="6158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  <a:latin typeface="+mj-lt"/>
              </a:rPr>
              <a:t>OTEC</a:t>
            </a:r>
          </a:p>
        </p:txBody>
      </p:sp>
      <p:sp>
        <p:nvSpPr>
          <p:cNvPr id="9" name="Ellipse 7">
            <a:extLst>
              <a:ext uri="{FF2B5EF4-FFF2-40B4-BE49-F238E27FC236}">
                <a16:creationId xmlns:a16="http://schemas.microsoft.com/office/drawing/2014/main" id="{81EFF338-F546-4A5A-8096-64A9073B0BA4}"/>
              </a:ext>
            </a:extLst>
          </p:cNvPr>
          <p:cNvSpPr>
            <a:spLocks/>
          </p:cNvSpPr>
          <p:nvPr/>
        </p:nvSpPr>
        <p:spPr>
          <a:xfrm>
            <a:off x="5965709" y="2478032"/>
            <a:ext cx="1800000" cy="18000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685783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latin typeface="+mj-lt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AD158B8-9D3E-4343-BEB1-B73B39C1AAFC}"/>
              </a:ext>
            </a:extLst>
          </p:cNvPr>
          <p:cNvCxnSpPr>
            <a:stCxn id="9" idx="2"/>
            <a:endCxn id="9" idx="6"/>
          </p:cNvCxnSpPr>
          <p:nvPr/>
        </p:nvCxnSpPr>
        <p:spPr>
          <a:xfrm>
            <a:off x="5965709" y="3378032"/>
            <a:ext cx="180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A9EB473E-6F11-4368-8BD3-E59D59DDD0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903" y="3506697"/>
            <a:ext cx="901108" cy="30748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BEDD594-30C8-4AB0-A0D5-48E0828E4DED}"/>
              </a:ext>
            </a:extLst>
          </p:cNvPr>
          <p:cNvSpPr txBox="1"/>
          <p:nvPr/>
        </p:nvSpPr>
        <p:spPr>
          <a:xfrm>
            <a:off x="4998713" y="3206615"/>
            <a:ext cx="966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+mj-lt"/>
              </a:rPr>
              <a:t>Terminals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A14011C-1C6D-4C09-BB59-53AE806DA5F3}"/>
              </a:ext>
            </a:extLst>
          </p:cNvPr>
          <p:cNvSpPr txBox="1"/>
          <p:nvPr/>
        </p:nvSpPr>
        <p:spPr>
          <a:xfrm>
            <a:off x="7765709" y="3124116"/>
            <a:ext cx="11753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Verticals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Applications</a:t>
            </a:r>
          </a:p>
        </p:txBody>
      </p:sp>
      <p:pic>
        <p:nvPicPr>
          <p:cNvPr id="15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841AB8E-5504-4DF8-BCAB-F3E2CD01F4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723" y="3506697"/>
            <a:ext cx="380452" cy="300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6">
            <a:extLst>
              <a:ext uri="{FF2B5EF4-FFF2-40B4-BE49-F238E27FC236}">
                <a16:creationId xmlns:a16="http://schemas.microsoft.com/office/drawing/2014/main" id="{C6944993-5065-4993-9782-16BA12F3FA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589" y="3285052"/>
            <a:ext cx="160882" cy="16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418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D30E8D-A1A1-4F98-968D-4527B32F87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379" y="612840"/>
            <a:ext cx="7711242" cy="30008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When everything must be on the record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5C6CF-6B4E-451B-8428-B4EF71324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2929" y="1863086"/>
            <a:ext cx="4845821" cy="2251350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200" b="1" dirty="0">
                <a:solidFill>
                  <a:schemeClr val="accent1"/>
                </a:solidFill>
              </a:rPr>
              <a:t>WHAT’S NEW: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Support OPUS codec for all recording methods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Web hooks extended with additional call events</a:t>
            </a:r>
            <a:endParaRPr lang="fr-FR" sz="1200" dirty="0">
              <a:solidFill>
                <a:schemeClr val="accent1"/>
              </a:solidFill>
            </a:endParaRPr>
          </a:p>
          <a:p>
            <a:r>
              <a:rPr lang="en-US" sz="1200" dirty="0">
                <a:solidFill>
                  <a:schemeClr val="accent1"/>
                </a:solidFill>
              </a:rPr>
              <a:t>FIPS security standard compliance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Two-factor authentication (Microsoft and Google authenticators)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Optimization for encryption processing (+25% simultaneous live recorded calls)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Support of virtualization with Hyper-V server 2019 and 2022</a:t>
            </a:r>
          </a:p>
          <a:p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C0A3D7-0E34-49EE-AED8-2D69F015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Omnipcx record suite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0D3CF3-83ED-4744-93EB-19E343A8F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51" y="1718076"/>
            <a:ext cx="3561022" cy="2357726"/>
          </a:xfrm>
          <a:prstGeom prst="rect">
            <a:avLst/>
          </a:prstGeom>
        </p:spPr>
      </p:pic>
      <p:pic>
        <p:nvPicPr>
          <p:cNvPr id="9" name="Graphique 8" descr="Verrouiller">
            <a:extLst>
              <a:ext uri="{FF2B5EF4-FFF2-40B4-BE49-F238E27FC236}">
                <a16:creationId xmlns:a16="http://schemas.microsoft.com/office/drawing/2014/main" id="{AA3743CF-E713-4013-9C8F-7BEEE166E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4186" y="3635210"/>
            <a:ext cx="705562" cy="705562"/>
          </a:xfrm>
          <a:prstGeom prst="rect">
            <a:avLst/>
          </a:prstGeom>
        </p:spPr>
      </p:pic>
      <p:pic>
        <p:nvPicPr>
          <p:cNvPr id="11" name="Graphique 10" descr="Jauge">
            <a:extLst>
              <a:ext uri="{FF2B5EF4-FFF2-40B4-BE49-F238E27FC236}">
                <a16:creationId xmlns:a16="http://schemas.microsoft.com/office/drawing/2014/main" id="{93715F47-4928-4A65-B837-67196B4C7D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79748" y="3665180"/>
            <a:ext cx="705562" cy="7055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CC722BC-8CB2-F06F-B8A0-04B2C0039169}"/>
              </a:ext>
            </a:extLst>
          </p:cNvPr>
          <p:cNvSpPr txBox="1"/>
          <p:nvPr/>
        </p:nvSpPr>
        <p:spPr>
          <a:xfrm>
            <a:off x="785611" y="1273095"/>
            <a:ext cx="1326004" cy="30008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RECORD CALLS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491D87-F65F-7AAA-311D-BA6315B637E1}"/>
              </a:ext>
            </a:extLst>
          </p:cNvPr>
          <p:cNvSpPr txBox="1"/>
          <p:nvPr/>
        </p:nvSpPr>
        <p:spPr>
          <a:xfrm>
            <a:off x="2255462" y="1273095"/>
            <a:ext cx="1532792" cy="30008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SCREEN CAPTURE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5FA8B03-E853-F55D-6250-E72F48CCAFD1}"/>
              </a:ext>
            </a:extLst>
          </p:cNvPr>
          <p:cNvSpPr txBox="1"/>
          <p:nvPr/>
        </p:nvSpPr>
        <p:spPr>
          <a:xfrm>
            <a:off x="3932101" y="1269035"/>
            <a:ext cx="1742913" cy="30008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SILENT MONITORING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7E43C99-A6C0-4D2F-CC27-A6871E724BDD}"/>
              </a:ext>
            </a:extLst>
          </p:cNvPr>
          <p:cNvSpPr txBox="1"/>
          <p:nvPr/>
        </p:nvSpPr>
        <p:spPr>
          <a:xfrm>
            <a:off x="5818861" y="1273095"/>
            <a:ext cx="1887183" cy="30008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QUALITY MONITORING</a:t>
            </a:r>
          </a:p>
        </p:txBody>
      </p:sp>
    </p:spTree>
    <p:extLst>
      <p:ext uri="{BB962C8B-B14F-4D97-AF65-F5344CB8AC3E}">
        <p14:creationId xmlns:p14="http://schemas.microsoft.com/office/powerpoint/2010/main" val="22097856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B5C642E4-D562-40CE-8E47-DE59A966B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90" y="102383"/>
            <a:ext cx="8748211" cy="4603749"/>
          </a:xfrm>
          <a:prstGeom prst="rect">
            <a:avLst/>
          </a:prstGeom>
        </p:spPr>
      </p:pic>
      <p:pic>
        <p:nvPicPr>
          <p:cNvPr id="10" name="Image 9" descr="Une image contenant table&#10;&#10;Description générée automatiquement">
            <a:extLst>
              <a:ext uri="{FF2B5EF4-FFF2-40B4-BE49-F238E27FC236}">
                <a16:creationId xmlns:a16="http://schemas.microsoft.com/office/drawing/2014/main" id="{72706381-D1CC-4EA3-96E2-CD3CF109D3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488" y="1564045"/>
            <a:ext cx="2010915" cy="1239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DC0A3D7-0E34-49EE-AED8-2D69F015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automated attendant</a:t>
            </a:r>
            <a:endParaRPr lang="fr-FR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3CA1550-5B2E-4A5C-9623-DDE652B913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378" y="3295110"/>
            <a:ext cx="3855622" cy="1008712"/>
          </a:xfrm>
          <a:ln>
            <a:solidFill>
              <a:schemeClr val="accent5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200" b="1" dirty="0">
                <a:solidFill>
                  <a:schemeClr val="accent1"/>
                </a:solidFill>
              </a:rPr>
              <a:t>WHAT’S NEW: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Scheduled reports generation and export via email</a:t>
            </a:r>
          </a:p>
          <a:p>
            <a:r>
              <a:rPr lang="en-US" sz="1200" dirty="0">
                <a:solidFill>
                  <a:schemeClr val="accent1"/>
                </a:solidFill>
              </a:rPr>
              <a:t>Security: SIP Trunk encryption between VAA and OXE Communication Server 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EBEB71-0FC4-4B76-9C6C-94E1A6B65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379" y="618597"/>
            <a:ext cx="7711242" cy="30008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AUTOMATED 24/7 CALL ROUTING AND GREETING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E6B18C-E31B-4CB7-9CB9-C2A143752E3F}"/>
              </a:ext>
            </a:extLst>
          </p:cNvPr>
          <p:cNvSpPr/>
          <p:nvPr/>
        </p:nvSpPr>
        <p:spPr>
          <a:xfrm>
            <a:off x="3438093" y="1386114"/>
            <a:ext cx="2744335" cy="24622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Professional automated customer welcome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494F6F-3005-4F75-AF84-698FCBF602AE}"/>
              </a:ext>
            </a:extLst>
          </p:cNvPr>
          <p:cNvSpPr/>
          <p:nvPr/>
        </p:nvSpPr>
        <p:spPr>
          <a:xfrm>
            <a:off x="3438093" y="1827610"/>
            <a:ext cx="3262218" cy="24622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Personalized greetings, routing and news broadcast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F0DC21-C503-4EF3-94AD-05E7744D7538}"/>
              </a:ext>
            </a:extLst>
          </p:cNvPr>
          <p:cNvSpPr/>
          <p:nvPr/>
        </p:nvSpPr>
        <p:spPr>
          <a:xfrm>
            <a:off x="3438093" y="2269106"/>
            <a:ext cx="2547896" cy="24622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Easy-to-use, cost-effective and scalable</a:t>
            </a:r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11" name="Right Arrow 40">
            <a:extLst>
              <a:ext uri="{FF2B5EF4-FFF2-40B4-BE49-F238E27FC236}">
                <a16:creationId xmlns:a16="http://schemas.microsoft.com/office/drawing/2014/main" id="{35C99201-CA69-4774-8C04-3315FC7FB981}"/>
              </a:ext>
            </a:extLst>
          </p:cNvPr>
          <p:cNvSpPr/>
          <p:nvPr/>
        </p:nvSpPr>
        <p:spPr>
          <a:xfrm>
            <a:off x="1522755" y="2048458"/>
            <a:ext cx="515802" cy="46221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Image 10" descr="Fotolia_24060096_Subscription_XL.jpg">
            <a:extLst>
              <a:ext uri="{FF2B5EF4-FFF2-40B4-BE49-F238E27FC236}">
                <a16:creationId xmlns:a16="http://schemas.microsoft.com/office/drawing/2014/main" id="{85EEF8FD-6E56-48C6-B35A-B1C15567B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779" y="1813256"/>
            <a:ext cx="912469" cy="911938"/>
          </a:xfrm>
          <a:prstGeom prst="ellipse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89A504B-A590-4079-9839-A19520780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704" y="0"/>
            <a:ext cx="2411296" cy="463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EBD1393-67A7-47AD-A18F-63646F8992F8}"/>
              </a:ext>
            </a:extLst>
          </p:cNvPr>
          <p:cNvSpPr/>
          <p:nvPr/>
        </p:nvSpPr>
        <p:spPr>
          <a:xfrm>
            <a:off x="6730086" y="-1462"/>
            <a:ext cx="2411296" cy="463301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91000"/>
                  <a:lumOff val="9000"/>
                  <a:alpha val="66000"/>
                </a:schemeClr>
              </a:gs>
              <a:gs pos="100000">
                <a:schemeClr val="accent1">
                  <a:lumMod val="86000"/>
                  <a:lumOff val="14000"/>
                  <a:alpha val="72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GB" dirty="0">
              <a:latin typeface="Trebuchet MS"/>
              <a:cs typeface="Trebuchet M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115ED83-9588-4940-A85B-A2FB7A2F381E}"/>
              </a:ext>
            </a:extLst>
          </p:cNvPr>
          <p:cNvSpPr txBox="1"/>
          <p:nvPr/>
        </p:nvSpPr>
        <p:spPr>
          <a:xfrm>
            <a:off x="6760567" y="729993"/>
            <a:ext cx="240781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Opportunities: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Easy to sell 24/7 automated greetings and call routing services for organizations on top of the existing telephone system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Complement of the attendant position used during business hours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IVR option for collecting customer data and queuing action in a contact center environment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ZoneTexte 20">
            <a:hlinkClick r:id="rId7"/>
            <a:extLst>
              <a:ext uri="{FF2B5EF4-FFF2-40B4-BE49-F238E27FC236}">
                <a16:creationId xmlns:a16="http://schemas.microsoft.com/office/drawing/2014/main" id="{AAC9149F-8323-47DD-8FD7-62FDF5E74278}"/>
              </a:ext>
            </a:extLst>
          </p:cNvPr>
          <p:cNvSpPr txBox="1"/>
          <p:nvPr/>
        </p:nvSpPr>
        <p:spPr>
          <a:xfrm>
            <a:off x="4862057" y="4369939"/>
            <a:ext cx="1814920" cy="26307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&gt;&gt; Video demonstration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241A2CB4-0F14-4AC7-B0FF-D87BC9A513AB}"/>
              </a:ext>
            </a:extLst>
          </p:cNvPr>
          <p:cNvSpPr txBox="1"/>
          <p:nvPr/>
        </p:nvSpPr>
        <p:spPr>
          <a:xfrm>
            <a:off x="4862057" y="4049906"/>
            <a:ext cx="1814920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8"/>
              </a:rPr>
              <a:t>Visit the product web page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602145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939E0FD9-265D-4F0E-990E-B7F9210659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90" y="102383"/>
            <a:ext cx="8748211" cy="46037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1DE4B5-0509-4B7F-A811-A4AE8F4F14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47" y="1353426"/>
            <a:ext cx="3792081" cy="2122839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D56AA06-FEA7-42DC-BAB5-186B910BBF5F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16379" y="234813"/>
            <a:ext cx="4167801" cy="431938"/>
          </a:xfrm>
        </p:spPr>
        <p:txBody>
          <a:bodyPr/>
          <a:lstStyle/>
          <a:p>
            <a:r>
              <a:rPr lang="en-US" dirty="0"/>
              <a:t>Ale connect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DCC43D1-7EA5-4C46-AB1A-83096CA95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704" y="0"/>
            <a:ext cx="2411296" cy="463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7344C2-6809-432D-A9A0-882ECE9FE6F2}"/>
              </a:ext>
            </a:extLst>
          </p:cNvPr>
          <p:cNvSpPr/>
          <p:nvPr/>
        </p:nvSpPr>
        <p:spPr>
          <a:xfrm>
            <a:off x="6730086" y="-1462"/>
            <a:ext cx="2411296" cy="463301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91000"/>
                  <a:lumOff val="9000"/>
                  <a:alpha val="66000"/>
                </a:schemeClr>
              </a:gs>
              <a:gs pos="100000">
                <a:schemeClr val="accent1">
                  <a:lumMod val="86000"/>
                  <a:lumOff val="14000"/>
                  <a:alpha val="72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GB" dirty="0">
              <a:latin typeface="Trebuchet MS"/>
              <a:cs typeface="Trebuchet M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F0B2F6-D626-4672-BCF5-F91DE8C1B3E8}"/>
              </a:ext>
            </a:extLst>
          </p:cNvPr>
          <p:cNvSpPr txBox="1"/>
          <p:nvPr/>
        </p:nvSpPr>
        <p:spPr>
          <a:xfrm>
            <a:off x="6760567" y="729993"/>
            <a:ext cx="24078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Opportunities: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Leverage the existing OXE CCD installed base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Address customer’s needs for business applications integration (CRM/ERP)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Modernize the voice contact center platform of the customer with new services and an omnichannel approach based on hybrid cloud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Generate recurrent revenues for your company 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hlinkClick r:id="rId6"/>
            <a:extLst>
              <a:ext uri="{FF2B5EF4-FFF2-40B4-BE49-F238E27FC236}">
                <a16:creationId xmlns:a16="http://schemas.microsoft.com/office/drawing/2014/main" id="{0AB9020E-F451-4A27-9D3F-73C19D2B4DAB}"/>
              </a:ext>
            </a:extLst>
          </p:cNvPr>
          <p:cNvSpPr txBox="1"/>
          <p:nvPr/>
        </p:nvSpPr>
        <p:spPr>
          <a:xfrm>
            <a:off x="4862057" y="4369939"/>
            <a:ext cx="1814920" cy="26307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&gt;&gt; Video demonstration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B71CD5-6F9D-4D3A-A1E5-09924FDC17ED}"/>
              </a:ext>
            </a:extLst>
          </p:cNvPr>
          <p:cNvSpPr/>
          <p:nvPr/>
        </p:nvSpPr>
        <p:spPr>
          <a:xfrm>
            <a:off x="3966301" y="1777847"/>
            <a:ext cx="2623423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/>
            <a:r>
              <a:rPr lang="en-US" sz="1000" b="1" dirty="0">
                <a:solidFill>
                  <a:schemeClr val="bg1"/>
                </a:solidFill>
              </a:rPr>
              <a:t>Multiple channels: voice, email, web chat, Twitter, Facebook Messenger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0F8AD-EB6E-4945-ADA3-6A460D396432}"/>
              </a:ext>
            </a:extLst>
          </p:cNvPr>
          <p:cNvSpPr/>
          <p:nvPr/>
        </p:nvSpPr>
        <p:spPr>
          <a:xfrm>
            <a:off x="3966837" y="1440515"/>
            <a:ext cx="2622887" cy="24622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/>
            <a:r>
              <a:rPr lang="fr-FR" sz="1000" b="1" dirty="0">
                <a:solidFill>
                  <a:schemeClr val="bg1"/>
                </a:solidFill>
              </a:rPr>
              <a:t>Web-</a:t>
            </a:r>
            <a:r>
              <a:rPr lang="fr-FR" sz="1000" b="1" dirty="0" err="1">
                <a:solidFill>
                  <a:schemeClr val="bg1"/>
                </a:solidFill>
              </a:rPr>
              <a:t>based</a:t>
            </a:r>
            <a:r>
              <a:rPr lang="fr-FR" sz="1000" b="1" dirty="0">
                <a:solidFill>
                  <a:schemeClr val="bg1"/>
                </a:solidFill>
              </a:rPr>
              <a:t> agent application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9B7931-70E0-42EC-AB74-E344B35577EC}"/>
              </a:ext>
            </a:extLst>
          </p:cNvPr>
          <p:cNvSpPr/>
          <p:nvPr/>
        </p:nvSpPr>
        <p:spPr>
          <a:xfrm>
            <a:off x="3966300" y="2272029"/>
            <a:ext cx="2623425" cy="24622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/>
            <a:r>
              <a:rPr lang="en-US" sz="1000" b="1" dirty="0">
                <a:solidFill>
                  <a:schemeClr val="bg1"/>
                </a:solidFill>
              </a:rPr>
              <a:t>Improve first call/contact resolution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956FD8-FB9A-44D2-83F3-81AE1D028C0D}"/>
              </a:ext>
            </a:extLst>
          </p:cNvPr>
          <p:cNvSpPr/>
          <p:nvPr/>
        </p:nvSpPr>
        <p:spPr>
          <a:xfrm>
            <a:off x="3966837" y="2607430"/>
            <a:ext cx="2623426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/>
            <a:r>
              <a:rPr lang="en-US" sz="1000" b="1" dirty="0">
                <a:solidFill>
                  <a:schemeClr val="bg1"/>
                </a:solidFill>
              </a:rPr>
              <a:t>Integration with any business application (CRM/ERP based on Webhook)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F9D1980-002B-42C6-AAB1-D9371CD0E5E3}"/>
              </a:ext>
            </a:extLst>
          </p:cNvPr>
          <p:cNvSpPr txBox="1">
            <a:spLocks/>
          </p:cNvSpPr>
          <p:nvPr/>
        </p:nvSpPr>
        <p:spPr>
          <a:xfrm>
            <a:off x="542946" y="3607930"/>
            <a:ext cx="3792081" cy="1409425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/>
          <a:lstStyle>
            <a:lvl1pPr marL="170849" indent="-170849" algn="l" defTabSz="685181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350" kern="1200" dirty="0">
                <a:solidFill>
                  <a:schemeClr val="tx1"/>
                </a:solidFill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513737" indent="-170849" algn="l" defTabSz="685181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050" kern="1200" dirty="0">
                <a:solidFill>
                  <a:schemeClr val="tx1"/>
                </a:solidFill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856625" indent="-170849" algn="l" defTabSz="685181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900" kern="1200" dirty="0">
                <a:solidFill>
                  <a:schemeClr val="tx1"/>
                </a:solidFill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1199513" indent="-170849" algn="l" defTabSz="685181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750" kern="1200" dirty="0">
                <a:solidFill>
                  <a:schemeClr val="tx1"/>
                </a:solidFill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1542401" indent="-170849" algn="l" defTabSz="685181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750" kern="1200" dirty="0">
                <a:solidFill>
                  <a:schemeClr val="tx1"/>
                </a:solidFill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1885507" indent="-171410" algn="l" defTabSz="685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27" indent="-171410" algn="l" defTabSz="685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46" indent="-171410" algn="l" defTabSz="685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65" indent="-171410" algn="l" defTabSz="685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accent1"/>
                </a:solidFill>
                <a:latin typeface="+mn-lt"/>
              </a:rPr>
              <a:t>WHAT’S NEW?</a:t>
            </a:r>
          </a:p>
          <a:p>
            <a:pPr lvl="0" eaLnBrk="0" hangingPunct="0">
              <a:lnSpc>
                <a:spcPct val="100000"/>
              </a:lnSpc>
              <a:spcBef>
                <a:spcPts val="600"/>
              </a:spcBef>
              <a:buClr>
                <a:srgbClr val="604187"/>
              </a:buClr>
            </a:pPr>
            <a:r>
              <a:rPr lang="en-US" sz="1100" dirty="0">
                <a:solidFill>
                  <a:schemeClr val="accent1"/>
                </a:solidFill>
                <a:latin typeface="+mn-lt"/>
              </a:rPr>
              <a:t>Improved agent UX: search contact, call by name</a:t>
            </a:r>
          </a:p>
          <a:p>
            <a:pPr lvl="0" eaLnBrk="0" hangingPunct="0">
              <a:lnSpc>
                <a:spcPct val="100000"/>
              </a:lnSpc>
              <a:spcBef>
                <a:spcPts val="600"/>
              </a:spcBef>
              <a:buClr>
                <a:srgbClr val="604187"/>
              </a:buClr>
            </a:pPr>
            <a:r>
              <a:rPr lang="en-US" sz="1100" dirty="0">
                <a:solidFill>
                  <a:schemeClr val="accent1"/>
                </a:solidFill>
                <a:latin typeface="+mn-lt"/>
              </a:rPr>
              <a:t>Web chat enhancement: pre-contact survey, Tag Management System (TMS) integration</a:t>
            </a:r>
          </a:p>
          <a:p>
            <a:pPr lvl="0" eaLnBrk="0" hangingPunct="0">
              <a:lnSpc>
                <a:spcPct val="100000"/>
              </a:lnSpc>
              <a:spcBef>
                <a:spcPts val="600"/>
              </a:spcBef>
              <a:buClr>
                <a:srgbClr val="604187"/>
              </a:buClr>
            </a:pPr>
            <a:r>
              <a:rPr lang="en-US" sz="1100" dirty="0">
                <a:solidFill>
                  <a:schemeClr val="accent1"/>
                </a:solidFill>
                <a:latin typeface="+mn-lt"/>
              </a:rPr>
              <a:t>Multiple CRM integration</a:t>
            </a:r>
          </a:p>
          <a:p>
            <a:pPr lvl="0" eaLnBrk="0" hangingPunct="0">
              <a:lnSpc>
                <a:spcPct val="100000"/>
              </a:lnSpc>
              <a:spcBef>
                <a:spcPts val="600"/>
              </a:spcBef>
              <a:buClr>
                <a:srgbClr val="604187"/>
              </a:buClr>
            </a:pPr>
            <a:r>
              <a:rPr lang="en-US" sz="1100" dirty="0">
                <a:solidFill>
                  <a:schemeClr val="accent1"/>
                </a:solidFill>
                <a:latin typeface="+mn-lt"/>
              </a:rPr>
              <a:t>Optimized distribution for email channel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BE4E49AC-043F-4210-90CE-C8EF920E2E86}"/>
              </a:ext>
            </a:extLst>
          </p:cNvPr>
          <p:cNvSpPr txBox="1">
            <a:spLocks/>
          </p:cNvSpPr>
          <p:nvPr/>
        </p:nvSpPr>
        <p:spPr>
          <a:xfrm>
            <a:off x="716379" y="612840"/>
            <a:ext cx="5989321" cy="300083"/>
          </a:xfrm>
          <a:prstGeom prst="rect">
            <a:avLst/>
          </a:prstGeom>
        </p:spPr>
        <p:txBody>
          <a:bodyPr/>
          <a:lstStyle>
            <a:lvl1pPr indent="0" defTabSz="685181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800" b="0" i="0">
                <a:solidFill>
                  <a:schemeClr val="accent1"/>
                </a:solidFill>
                <a:latin typeface="+mj-lt"/>
                <a:ea typeface="Montserrat Hairline" charset="0"/>
                <a:cs typeface="Montserrat Hairline" charset="0"/>
              </a:defRPr>
            </a:lvl1pPr>
            <a:lvl2pPr marL="513737" indent="-170849" defTabSz="68518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050" dirty="0"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856625" indent="-170849" defTabSz="68518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900" dirty="0"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1199513" indent="-170849" defTabSz="68518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750" dirty="0"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1542401" indent="-170849" defTabSz="68518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750" dirty="0"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1885507" indent="-171410" defTabSz="68563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327" indent="-171410" defTabSz="68563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146" indent="-171410" defTabSz="68563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3965" indent="-171410" defTabSz="68563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Omnichannel contact center to boost customer interactions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60E11DD1-7666-4973-9C54-05A8C64E413B}"/>
              </a:ext>
            </a:extLst>
          </p:cNvPr>
          <p:cNvSpPr txBox="1"/>
          <p:nvPr/>
        </p:nvSpPr>
        <p:spPr>
          <a:xfrm>
            <a:off x="4862057" y="4049906"/>
            <a:ext cx="1814920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7"/>
              </a:rPr>
              <a:t>Visit the product web page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3152571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C62EB-1598-4E42-B912-ADBF46F89E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OTEC offer roadmap</a:t>
            </a:r>
          </a:p>
        </p:txBody>
      </p:sp>
      <p:sp>
        <p:nvSpPr>
          <p:cNvPr id="4" name="Flèche : droite 54">
            <a:extLst>
              <a:ext uri="{FF2B5EF4-FFF2-40B4-BE49-F238E27FC236}">
                <a16:creationId xmlns:a16="http://schemas.microsoft.com/office/drawing/2014/main" id="{C00F3A33-0F0B-8C78-138C-AC52DB798895}"/>
              </a:ext>
            </a:extLst>
          </p:cNvPr>
          <p:cNvSpPr/>
          <p:nvPr/>
        </p:nvSpPr>
        <p:spPr>
          <a:xfrm>
            <a:off x="4329670" y="2497725"/>
            <a:ext cx="3976642" cy="559266"/>
          </a:xfrm>
          <a:prstGeom prst="rightArrow">
            <a:avLst>
              <a:gd name="adj1" fmla="val 100000"/>
              <a:gd name="adj2" fmla="val 40170"/>
            </a:avLst>
          </a:prstGeom>
          <a:solidFill>
            <a:srgbClr val="7030A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èche : droite 20">
            <a:extLst>
              <a:ext uri="{FF2B5EF4-FFF2-40B4-BE49-F238E27FC236}">
                <a16:creationId xmlns:a16="http://schemas.microsoft.com/office/drawing/2014/main" id="{979C2BD2-FD04-3B3E-1D57-24E927D0D587}"/>
              </a:ext>
            </a:extLst>
          </p:cNvPr>
          <p:cNvSpPr/>
          <p:nvPr/>
        </p:nvSpPr>
        <p:spPr>
          <a:xfrm>
            <a:off x="589721" y="2497725"/>
            <a:ext cx="4118032" cy="559266"/>
          </a:xfrm>
          <a:prstGeom prst="rightArrow">
            <a:avLst>
              <a:gd name="adj1" fmla="val 100000"/>
              <a:gd name="adj2" fmla="val 40170"/>
            </a:avLst>
          </a:prstGeom>
          <a:solidFill>
            <a:srgbClr val="7030A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A8818949-8EC9-54EC-CF6C-FB7472DD70F5}"/>
              </a:ext>
            </a:extLst>
          </p:cNvPr>
          <p:cNvSpPr txBox="1"/>
          <p:nvPr/>
        </p:nvSpPr>
        <p:spPr>
          <a:xfrm>
            <a:off x="881468" y="1131178"/>
            <a:ext cx="1172154" cy="4634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black"/>
                </a:solidFill>
              </a:rPr>
              <a:t>Q4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2022</a:t>
            </a: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AB3E2369-00F7-17C5-440E-BE980F86B8B1}"/>
              </a:ext>
            </a:extLst>
          </p:cNvPr>
          <p:cNvSpPr txBox="1"/>
          <p:nvPr/>
        </p:nvSpPr>
        <p:spPr>
          <a:xfrm>
            <a:off x="3075308" y="1131178"/>
            <a:ext cx="747757" cy="4634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Q4 2023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427288B-5556-DCB9-8A44-C27DA9E0A6B1}"/>
              </a:ext>
            </a:extLst>
          </p:cNvPr>
          <p:cNvSpPr txBox="1"/>
          <p:nvPr/>
        </p:nvSpPr>
        <p:spPr>
          <a:xfrm>
            <a:off x="4993821" y="1131178"/>
            <a:ext cx="897771" cy="4634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H1 2024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E04140-CB96-6698-346D-C036FAB8520C}"/>
              </a:ext>
            </a:extLst>
          </p:cNvPr>
          <p:cNvSpPr/>
          <p:nvPr/>
        </p:nvSpPr>
        <p:spPr>
          <a:xfrm>
            <a:off x="924420" y="3113697"/>
            <a:ext cx="1086249" cy="23172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OTEC w. OXE R100.1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9E13CE-98AF-3991-849E-150C9CF4E54B}"/>
              </a:ext>
            </a:extLst>
          </p:cNvPr>
          <p:cNvSpPr/>
          <p:nvPr/>
        </p:nvSpPr>
        <p:spPr>
          <a:xfrm>
            <a:off x="7080508" y="3067903"/>
            <a:ext cx="670828" cy="23172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 next TBD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AB5A77-5158-5253-6800-E4A8E5E93A0C}"/>
              </a:ext>
            </a:extLst>
          </p:cNvPr>
          <p:cNvSpPr/>
          <p:nvPr/>
        </p:nvSpPr>
        <p:spPr>
          <a:xfrm>
            <a:off x="2866505" y="3113696"/>
            <a:ext cx="1125996" cy="23172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OTEC w.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OXE R100.1</a:t>
            </a:r>
          </a:p>
        </p:txBody>
      </p:sp>
      <p:sp>
        <p:nvSpPr>
          <p:cNvPr id="17" name="Ellipse 42">
            <a:extLst>
              <a:ext uri="{FF2B5EF4-FFF2-40B4-BE49-F238E27FC236}">
                <a16:creationId xmlns:a16="http://schemas.microsoft.com/office/drawing/2014/main" id="{6D497404-6B62-E3E7-209C-30306210CC34}"/>
              </a:ext>
            </a:extLst>
          </p:cNvPr>
          <p:cNvSpPr>
            <a:spLocks noChangeAspect="1"/>
          </p:cNvSpPr>
          <p:nvPr/>
        </p:nvSpPr>
        <p:spPr>
          <a:xfrm>
            <a:off x="7215804" y="2596987"/>
            <a:ext cx="325750" cy="36074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llipse 26">
            <a:extLst>
              <a:ext uri="{FF2B5EF4-FFF2-40B4-BE49-F238E27FC236}">
                <a16:creationId xmlns:a16="http://schemas.microsoft.com/office/drawing/2014/main" id="{DD61C94E-5DB2-0EDE-34B0-04644B381937}"/>
              </a:ext>
            </a:extLst>
          </p:cNvPr>
          <p:cNvSpPr>
            <a:spLocks noChangeAspect="1"/>
          </p:cNvSpPr>
          <p:nvPr/>
        </p:nvSpPr>
        <p:spPr>
          <a:xfrm>
            <a:off x="1226029" y="2609359"/>
            <a:ext cx="325750" cy="36074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lipse 41">
            <a:extLst>
              <a:ext uri="{FF2B5EF4-FFF2-40B4-BE49-F238E27FC236}">
                <a16:creationId xmlns:a16="http://schemas.microsoft.com/office/drawing/2014/main" id="{4F504C41-F652-7D9E-9240-04B5DD0292F5}"/>
              </a:ext>
            </a:extLst>
          </p:cNvPr>
          <p:cNvSpPr>
            <a:spLocks noChangeAspect="1"/>
          </p:cNvSpPr>
          <p:nvPr/>
        </p:nvSpPr>
        <p:spPr>
          <a:xfrm>
            <a:off x="3266628" y="2609359"/>
            <a:ext cx="325750" cy="360742"/>
          </a:xfrm>
          <a:prstGeom prst="ellipse">
            <a:avLst/>
          </a:prstGeom>
          <a:solidFill>
            <a:sysClr val="window" lastClr="FFFFFF"/>
          </a:solidFill>
          <a:ln w="571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51">
            <a:extLst>
              <a:ext uri="{FF2B5EF4-FFF2-40B4-BE49-F238E27FC236}">
                <a16:creationId xmlns:a16="http://schemas.microsoft.com/office/drawing/2014/main" id="{23784BF4-14EF-4C26-AD64-1FE5A8467C74}"/>
              </a:ext>
            </a:extLst>
          </p:cNvPr>
          <p:cNvSpPr txBox="1"/>
          <p:nvPr/>
        </p:nvSpPr>
        <p:spPr>
          <a:xfrm>
            <a:off x="2680994" y="4030286"/>
            <a:ext cx="15824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OTEC R100.1MD6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7" name="TextBox 52">
            <a:extLst>
              <a:ext uri="{FF2B5EF4-FFF2-40B4-BE49-F238E27FC236}">
                <a16:creationId xmlns:a16="http://schemas.microsoft.com/office/drawing/2014/main" id="{B5846050-0169-41F6-9427-8EF55E0ECC72}"/>
              </a:ext>
            </a:extLst>
          </p:cNvPr>
          <p:cNvSpPr txBox="1"/>
          <p:nvPr/>
        </p:nvSpPr>
        <p:spPr>
          <a:xfrm>
            <a:off x="797235" y="4036638"/>
            <a:ext cx="11833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OTEC R100.1</a:t>
            </a:r>
            <a:endParaRPr lang="en-US" dirty="0"/>
          </a:p>
        </p:txBody>
      </p:sp>
      <p:sp>
        <p:nvSpPr>
          <p:cNvPr id="28" name="TextBox 53">
            <a:extLst>
              <a:ext uri="{FF2B5EF4-FFF2-40B4-BE49-F238E27FC236}">
                <a16:creationId xmlns:a16="http://schemas.microsoft.com/office/drawing/2014/main" id="{F842F8B9-C6E3-9E21-C031-4249D28B5491}"/>
              </a:ext>
            </a:extLst>
          </p:cNvPr>
          <p:cNvSpPr txBox="1"/>
          <p:nvPr/>
        </p:nvSpPr>
        <p:spPr>
          <a:xfrm>
            <a:off x="6754257" y="4030286"/>
            <a:ext cx="15056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OTEC R </a:t>
            </a:r>
            <a:r>
              <a:rPr lang="fr-FR" dirty="0" err="1"/>
              <a:t>next</a:t>
            </a:r>
            <a:r>
              <a:rPr lang="fr-FR" dirty="0"/>
              <a:t> TBD</a:t>
            </a:r>
            <a:endParaRPr lang="en-US" dirty="0"/>
          </a:p>
        </p:txBody>
      </p:sp>
      <p:cxnSp>
        <p:nvCxnSpPr>
          <p:cNvPr id="29" name="Straight Connector 55">
            <a:extLst>
              <a:ext uri="{FF2B5EF4-FFF2-40B4-BE49-F238E27FC236}">
                <a16:creationId xmlns:a16="http://schemas.microsoft.com/office/drawing/2014/main" id="{F3A74E94-FBD4-F00D-3419-7E45691C0546}"/>
              </a:ext>
            </a:extLst>
          </p:cNvPr>
          <p:cNvCxnSpPr>
            <a:cxnSpLocks/>
          </p:cNvCxnSpPr>
          <p:nvPr/>
        </p:nvCxnSpPr>
        <p:spPr>
          <a:xfrm flipV="1">
            <a:off x="685549" y="3956968"/>
            <a:ext cx="7828973" cy="42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56">
            <a:extLst>
              <a:ext uri="{FF2B5EF4-FFF2-40B4-BE49-F238E27FC236}">
                <a16:creationId xmlns:a16="http://schemas.microsoft.com/office/drawing/2014/main" id="{69CDF913-D773-1AA9-40F7-88F222077A15}"/>
              </a:ext>
            </a:extLst>
          </p:cNvPr>
          <p:cNvCxnSpPr>
            <a:cxnSpLocks/>
          </p:cNvCxnSpPr>
          <p:nvPr/>
        </p:nvCxnSpPr>
        <p:spPr>
          <a:xfrm flipV="1">
            <a:off x="685549" y="4330368"/>
            <a:ext cx="7828973" cy="50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52">
            <a:extLst>
              <a:ext uri="{FF2B5EF4-FFF2-40B4-BE49-F238E27FC236}">
                <a16:creationId xmlns:a16="http://schemas.microsoft.com/office/drawing/2014/main" id="{73FB979E-5EA1-6108-246B-B8384F3E275C}"/>
              </a:ext>
            </a:extLst>
          </p:cNvPr>
          <p:cNvSpPr txBox="1"/>
          <p:nvPr/>
        </p:nvSpPr>
        <p:spPr>
          <a:xfrm>
            <a:off x="4915531" y="4024280"/>
            <a:ext cx="10278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OTEC R101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321EF3-4D46-46D2-C43D-95C03C71620F}"/>
              </a:ext>
            </a:extLst>
          </p:cNvPr>
          <p:cNvSpPr/>
          <p:nvPr/>
        </p:nvSpPr>
        <p:spPr>
          <a:xfrm>
            <a:off x="4860317" y="3113699"/>
            <a:ext cx="1086249" cy="23172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OTEC w. OXE R101</a:t>
            </a:r>
          </a:p>
        </p:txBody>
      </p:sp>
      <p:sp>
        <p:nvSpPr>
          <p:cNvPr id="36" name="Ellipse 26">
            <a:extLst>
              <a:ext uri="{FF2B5EF4-FFF2-40B4-BE49-F238E27FC236}">
                <a16:creationId xmlns:a16="http://schemas.microsoft.com/office/drawing/2014/main" id="{A97C9B39-714D-4A7E-FA21-7EF4EE21F2B1}"/>
              </a:ext>
            </a:extLst>
          </p:cNvPr>
          <p:cNvSpPr>
            <a:spLocks noChangeAspect="1"/>
          </p:cNvSpPr>
          <p:nvPr/>
        </p:nvSpPr>
        <p:spPr>
          <a:xfrm>
            <a:off x="5228186" y="2609361"/>
            <a:ext cx="325750" cy="36074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023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/>
      <p:bldP spid="10" grpId="0"/>
      <p:bldP spid="11" grpId="0"/>
      <p:bldP spid="13" grpId="0"/>
      <p:bldP spid="17" grpId="0" animBg="1"/>
      <p:bldP spid="22" grpId="0" animBg="1"/>
      <p:bldP spid="23" grpId="0" animBg="1"/>
      <p:bldP spid="26" grpId="0"/>
      <p:bldP spid="27" grpId="0"/>
      <p:bldP spid="28" grpId="0"/>
      <p:bldP spid="34" grpId="0"/>
      <p:bldP spid="35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944">
            <a:extLst>
              <a:ext uri="{FF2B5EF4-FFF2-40B4-BE49-F238E27FC236}">
                <a16:creationId xmlns:a16="http://schemas.microsoft.com/office/drawing/2014/main" id="{40A8904B-850A-4147-AC27-93EEEDDD1B65}"/>
              </a:ext>
            </a:extLst>
          </p:cNvPr>
          <p:cNvSpPr/>
          <p:nvPr/>
        </p:nvSpPr>
        <p:spPr>
          <a:xfrm>
            <a:off x="4374953" y="1631000"/>
            <a:ext cx="197049" cy="197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Trebuchet MS" panose="020B0703020202090204" pitchFamily="34" charset="0"/>
              <a:ea typeface="Open Sans Semibold" charset="0"/>
              <a:cs typeface="Open Sans Semibold" charset="0"/>
              <a:sym typeface="Gill Sans"/>
            </a:endParaRPr>
          </a:p>
        </p:txBody>
      </p:sp>
      <p:sp>
        <p:nvSpPr>
          <p:cNvPr id="78859" name="Rectangle 15">
            <a:extLst>
              <a:ext uri="{FF2B5EF4-FFF2-40B4-BE49-F238E27FC236}">
                <a16:creationId xmlns:a16="http://schemas.microsoft.com/office/drawing/2014/main" id="{6EA8C5BA-6DB6-49A1-8E48-E10C71B3E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7476" y="1932823"/>
            <a:ext cx="11689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chemeClr val="tx2"/>
                </a:solidFill>
                <a:latin typeface="+mj-lt"/>
                <a:ea typeface="Open Sans Semibold"/>
                <a:cs typeface="Open Sans Semibold"/>
              </a:rPr>
              <a:t>WEBSITE</a:t>
            </a:r>
          </a:p>
        </p:txBody>
      </p:sp>
      <p:sp>
        <p:nvSpPr>
          <p:cNvPr id="78860" name="TextBox 16">
            <a:extLst>
              <a:ext uri="{FF2B5EF4-FFF2-40B4-BE49-F238E27FC236}">
                <a16:creationId xmlns:a16="http://schemas.microsoft.com/office/drawing/2014/main" id="{E7051F6B-E629-4C3E-A682-572E25D39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503" y="2270783"/>
            <a:ext cx="2122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>
              <a:lnSpc>
                <a:spcPts val="1214"/>
              </a:lnSpc>
              <a:defRPr/>
            </a:pPr>
            <a:r>
              <a:rPr lang="en-US" altLang="en-US" sz="1200" dirty="0">
                <a:solidFill>
                  <a:srgbClr val="7030A0"/>
                </a:solidFill>
                <a:latin typeface="+mn-lt"/>
                <a:ea typeface="Open Sans Semibold"/>
                <a:cs typeface="Open Sans Semibold"/>
                <a:hlinkClick r:id="rId3"/>
              </a:rPr>
              <a:t>www.al-enterprise.com</a:t>
            </a:r>
            <a:endParaRPr lang="en-US" altLang="en-US" sz="1200" dirty="0">
              <a:solidFill>
                <a:srgbClr val="7030A0"/>
              </a:solidFill>
              <a:latin typeface="+mn-lt"/>
              <a:ea typeface="Open Sans Semibold"/>
              <a:cs typeface="Open Sans Semibold"/>
            </a:endParaRPr>
          </a:p>
          <a:p>
            <a:pPr algn="ctr">
              <a:lnSpc>
                <a:spcPts val="1214"/>
              </a:lnSpc>
              <a:defRPr/>
            </a:pPr>
            <a:endParaRPr lang="en-US" altLang="en-US" sz="1200" dirty="0">
              <a:solidFill>
                <a:srgbClr val="604187"/>
              </a:solidFill>
              <a:latin typeface="+mn-lt"/>
              <a:ea typeface="Open Sans Semibold"/>
              <a:cs typeface="Open Sans Semibold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EFF0D5DC-2C63-2E47-B5D0-0E4047C0C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670894"/>
            <a:ext cx="927640" cy="18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132" tIns="13066" rIns="26132" bIns="1306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Trebuchet MS" charset="0"/>
              </a:rPr>
              <a:t>Follow us on:</a:t>
            </a:r>
          </a:p>
        </p:txBody>
      </p:sp>
      <p:pic>
        <p:nvPicPr>
          <p:cNvPr id="19" name="Picture 35" descr="TwitterBird_icon.png">
            <a:hlinkClick r:id="rId4"/>
            <a:extLst>
              <a:ext uri="{FF2B5EF4-FFF2-40B4-BE49-F238E27FC236}">
                <a16:creationId xmlns:a16="http://schemas.microsoft.com/office/drawing/2014/main" id="{643F1EF1-5DE6-A341-B048-C81ABC0C84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8242" y="2652679"/>
            <a:ext cx="274911" cy="26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6" descr="Facebook_icon.png">
            <a:hlinkClick r:id="rId6"/>
            <a:extLst>
              <a:ext uri="{FF2B5EF4-FFF2-40B4-BE49-F238E27FC236}">
                <a16:creationId xmlns:a16="http://schemas.microsoft.com/office/drawing/2014/main" id="{A09CFB16-E572-9F4C-8A7C-338665298C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253" y="2648653"/>
            <a:ext cx="279965" cy="27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7" descr="LinkinIn_icon.png">
            <a:hlinkClick r:id="rId8"/>
            <a:extLst>
              <a:ext uri="{FF2B5EF4-FFF2-40B4-BE49-F238E27FC236}">
                <a16:creationId xmlns:a16="http://schemas.microsoft.com/office/drawing/2014/main" id="{8B4821DC-576F-4949-A194-5D0C3429D9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9552" y="2648653"/>
            <a:ext cx="279965" cy="27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8" descr="YouTube_icon.png">
            <a:hlinkClick r:id="rId10"/>
            <a:extLst>
              <a:ext uri="{FF2B5EF4-FFF2-40B4-BE49-F238E27FC236}">
                <a16:creationId xmlns:a16="http://schemas.microsoft.com/office/drawing/2014/main" id="{E016C8DC-D6D3-8145-BA05-69DAFDB5C3E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2953" y="2648654"/>
            <a:ext cx="279965" cy="27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4FC1F64-9742-C844-B25F-9393598319CF}"/>
              </a:ext>
            </a:extLst>
          </p:cNvPr>
          <p:cNvSpPr txBox="1"/>
          <p:nvPr/>
        </p:nvSpPr>
        <p:spPr>
          <a:xfrm>
            <a:off x="507715" y="4857750"/>
            <a:ext cx="50553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04187"/>
                </a:solidFill>
              </a:rPr>
              <a:t>The Alcatel-Lucent name and logo are trademarks of Nokia used under license by ALE.</a:t>
            </a:r>
            <a:endParaRPr lang="en-US" sz="800" dirty="0">
              <a:solidFill>
                <a:srgbClr val="604187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5F11EE4-EDDC-408C-AF22-3995B81611F6}"/>
              </a:ext>
            </a:extLst>
          </p:cNvPr>
          <p:cNvSpPr>
            <a:spLocks/>
          </p:cNvSpPr>
          <p:nvPr/>
        </p:nvSpPr>
        <p:spPr bwMode="auto">
          <a:xfrm>
            <a:off x="2823893" y="1018579"/>
            <a:ext cx="3496214" cy="432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ctr">
            <a:spAutoFit/>
          </a:bodyPr>
          <a:lstStyle/>
          <a:p>
            <a:pPr algn="ctr" defTabSz="17145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1313" dirty="0">
                <a:solidFill>
                  <a:schemeClr val="accent1"/>
                </a:solidFill>
                <a:latin typeface="+mj-lt"/>
                <a:ea typeface="Open Sans" charset="0"/>
                <a:cs typeface="Open Sans" charset="0"/>
                <a:sym typeface="Bebas Neue" charset="0"/>
              </a:rPr>
              <a:t>CONTACTUS</a:t>
            </a:r>
          </a:p>
        </p:txBody>
      </p:sp>
    </p:spTree>
    <p:extLst>
      <p:ext uri="{BB962C8B-B14F-4D97-AF65-F5344CB8AC3E}">
        <p14:creationId xmlns:p14="http://schemas.microsoft.com/office/powerpoint/2010/main" val="25910282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C62EB-1598-4E42-B912-ADBF46F89E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OTEC R100.1 md6 offer update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E12994D-AD9D-C4AD-B37D-02E4C9CAB86A}"/>
              </a:ext>
            </a:extLst>
          </p:cNvPr>
          <p:cNvSpPr txBox="1"/>
          <p:nvPr/>
        </p:nvSpPr>
        <p:spPr>
          <a:xfrm>
            <a:off x="622860" y="956701"/>
            <a:ext cx="782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Refer to EF-Phase-in-C217-EN published in </a:t>
            </a:r>
            <a:r>
              <a:rPr lang="en-GB" sz="1200" b="1" i="0" u="none" strike="noStrike" baseline="0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MyPortal</a:t>
            </a:r>
            <a:r>
              <a:rPr lang="en-GB" sz="1200" b="1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.</a:t>
            </a:r>
          </a:p>
          <a:p>
            <a:pPr algn="l"/>
            <a:endParaRPr lang="en-GB" sz="12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Effective 21st November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New Alcatel-Lucent OpenTouch® Enterprise Cloud (OTEC) Release 100.1 MD6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  <a:latin typeface="Trebuchet MS" panose="020B0603020202020204" pitchFamily="34" charset="0"/>
              </a:rPr>
              <a:t>B</a:t>
            </a:r>
            <a:r>
              <a:rPr lang="en-US" sz="1200" b="0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undling licenses for the following releases and components: </a:t>
            </a: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OmniPCX Enterprise 100.1</a:t>
            </a: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Alcatel-Lucent OmniVista® 8770 Network Management System (NMS) R5.1 </a:t>
            </a: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OpenTouch 2.6.1 (only for existing subscriptions having OpenTouch options) </a:t>
            </a: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Alcatel-Lucent Visual Notification Assistant (VNA) R2.2 </a:t>
            </a: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Alcatel-Lucent Visual Automated Attendant R4.5 - </a:t>
            </a:r>
            <a:r>
              <a:rPr lang="en-US" sz="1200" b="0" i="0" u="none" strike="noStrike" baseline="0" dirty="0">
                <a:solidFill>
                  <a:srgbClr val="00B050"/>
                </a:solidFill>
                <a:latin typeface="Trebuchet MS" panose="020B0603020202020204" pitchFamily="34" charset="0"/>
              </a:rPr>
              <a:t>new release</a:t>
            </a:r>
            <a:r>
              <a:rPr lang="en-US" sz="1200" b="0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Alcatel-Lucent OmniPCX RECORD R2.5 - </a:t>
            </a:r>
            <a:r>
              <a:rPr lang="en-US" sz="1200" b="0" i="0" u="none" strike="noStrike" baseline="0" dirty="0">
                <a:solidFill>
                  <a:srgbClr val="00B050"/>
                </a:solidFill>
                <a:latin typeface="Trebuchet MS" panose="020B0603020202020204" pitchFamily="34" charset="0"/>
              </a:rPr>
              <a:t>new release</a:t>
            </a:r>
            <a:r>
              <a:rPr lang="en-US" sz="1200" b="0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endParaRPr lang="en-US" sz="1200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Alcatel-Lucent OmniPCX Open Gateway (O2G) R2.7 - </a:t>
            </a:r>
            <a:r>
              <a:rPr lang="en-US" sz="1200" b="0" i="0" u="none" strike="noStrike" baseline="0" dirty="0">
                <a:solidFill>
                  <a:srgbClr val="00B050"/>
                </a:solidFill>
                <a:latin typeface="Trebuchet MS" panose="020B0603020202020204" pitchFamily="34" charset="0"/>
              </a:rPr>
              <a:t>new release</a:t>
            </a:r>
            <a:r>
              <a:rPr lang="en-US" sz="1200" b="0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</a:p>
          <a:p>
            <a:pPr marL="514342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Alcatel-Lucent Dispatch console R3.3 - </a:t>
            </a:r>
            <a:r>
              <a:rPr lang="en-US" sz="1200" b="0" i="0" u="none" strike="noStrike" baseline="0" dirty="0">
                <a:solidFill>
                  <a:srgbClr val="00B050"/>
                </a:solidFill>
                <a:latin typeface="Trebuchet MS" panose="020B0603020202020204" pitchFamily="34" charset="0"/>
              </a:rPr>
              <a:t>new release</a:t>
            </a:r>
            <a:r>
              <a:rPr lang="en-US" sz="1200" b="0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</a:p>
          <a:p>
            <a:endParaRPr lang="en-GB" sz="1200" b="0" i="0" u="none" strike="noStrike" baseline="0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r>
              <a:rPr lang="en-US" sz="1200" b="0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A new O2G option for OTEC-R “Contact Center services” is introduced with O2G R2.7.</a:t>
            </a:r>
          </a:p>
          <a:p>
            <a:r>
              <a:rPr lang="en-US" sz="1200" b="0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A monthly Right-To-Use (RTU) is charged per node that benefits from the O2G Contact Center services license: </a:t>
            </a:r>
            <a:r>
              <a:rPr lang="en-GB" sz="1200" b="1" i="0" u="none" strike="noStrike" baseline="0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endParaRPr lang="en-GB" sz="1200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107EB2-DD4F-9BE5-10D9-CDF085102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31" y="4048986"/>
            <a:ext cx="7487138" cy="46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840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93AAEF3B-78BD-4F55-8E83-13AD9FCA524F}"/>
              </a:ext>
            </a:extLst>
          </p:cNvPr>
          <p:cNvSpPr/>
          <p:nvPr/>
        </p:nvSpPr>
        <p:spPr bwMode="auto">
          <a:xfrm>
            <a:off x="967318" y="2301093"/>
            <a:ext cx="1620000" cy="405000"/>
          </a:xfrm>
          <a:prstGeom prst="roundRect">
            <a:avLst/>
          </a:prstGeom>
          <a:solidFill>
            <a:schemeClr val="accent1"/>
          </a:solidFill>
          <a:ln w="38100">
            <a:headEnd type="none" w="med" len="med"/>
            <a:tailEnd type="none" w="med" len="med"/>
          </a:ln>
          <a:effectLst>
            <a:outerShdw blurRad="50800" dist="76200" dir="18900000" algn="bl" rotWithShape="0">
              <a:srgbClr val="40404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ts val="1275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OXE Purple        R100.1 MD6</a:t>
            </a:r>
          </a:p>
        </p:txBody>
      </p: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607D2057-6007-4098-917D-0B8CD021A5E7}"/>
              </a:ext>
            </a:extLst>
          </p:cNvPr>
          <p:cNvSpPr/>
          <p:nvPr/>
        </p:nvSpPr>
        <p:spPr bwMode="auto">
          <a:xfrm>
            <a:off x="2835370" y="2301093"/>
            <a:ext cx="1620000" cy="405000"/>
          </a:xfrm>
          <a:prstGeom prst="roundRect">
            <a:avLst/>
          </a:prstGeom>
          <a:solidFill>
            <a:schemeClr val="accent1"/>
          </a:solidFill>
          <a:ln w="38100">
            <a:headEnd type="none" w="med" len="med"/>
            <a:tailEnd type="none" w="med" len="med"/>
          </a:ln>
          <a:effectLst>
            <a:outerShdw blurRad="50800" dist="76200" dir="18900000" algn="bl" rotWithShape="0">
              <a:srgbClr val="40404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ts val="1275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Rainbow WebRTC Gateway</a:t>
            </a:r>
          </a:p>
        </p:txBody>
      </p:sp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7781CF78-48FD-45CA-9790-4884A4ADD4E0}"/>
              </a:ext>
            </a:extLst>
          </p:cNvPr>
          <p:cNvSpPr/>
          <p:nvPr/>
        </p:nvSpPr>
        <p:spPr bwMode="auto">
          <a:xfrm>
            <a:off x="4703422" y="2301093"/>
            <a:ext cx="1620000" cy="405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  <a:effectLst>
            <a:outerShdw blurRad="50800" dist="76200" dir="18900000" algn="bl" rotWithShape="0">
              <a:srgbClr val="40404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OV8770 R5.1 MD3</a:t>
            </a: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2D8C3DA5-A05E-47DA-94F1-ADA65D6FCA78}"/>
              </a:ext>
            </a:extLst>
          </p:cNvPr>
          <p:cNvSpPr/>
          <p:nvPr/>
        </p:nvSpPr>
        <p:spPr bwMode="auto">
          <a:xfrm>
            <a:off x="6571474" y="2301093"/>
            <a:ext cx="1620000" cy="405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  <a:effectLst>
            <a:outerShdw blurRad="50800" dist="76200" dir="18900000" algn="bl" rotWithShape="0">
              <a:srgbClr val="40404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OTCC SE R10.15</a:t>
            </a: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2A951A53-6962-4ED9-B695-E63650D7CD66}"/>
              </a:ext>
            </a:extLst>
          </p:cNvPr>
          <p:cNvSpPr/>
          <p:nvPr/>
        </p:nvSpPr>
        <p:spPr bwMode="auto">
          <a:xfrm>
            <a:off x="967318" y="2939259"/>
            <a:ext cx="1620000" cy="405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  <a:effectLst>
            <a:outerShdw blurRad="50800" dist="76200" dir="18900000" algn="bl" rotWithShape="0">
              <a:srgbClr val="40404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+mj-lt"/>
              </a:rPr>
              <a:t>OT-SBC R7.4</a:t>
            </a: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38C73A8C-4C4A-4F00-A01C-8A6A6DEE3DF2}"/>
              </a:ext>
            </a:extLst>
          </p:cNvPr>
          <p:cNvSpPr/>
          <p:nvPr/>
        </p:nvSpPr>
        <p:spPr bwMode="auto">
          <a:xfrm>
            <a:off x="2835370" y="2939259"/>
            <a:ext cx="1620000" cy="405000"/>
          </a:xfrm>
          <a:prstGeom prst="roundRect">
            <a:avLst/>
          </a:prstGeom>
          <a:solidFill>
            <a:schemeClr val="accent1"/>
          </a:solidFill>
          <a:ln w="38100">
            <a:headEnd type="none" w="med" len="med"/>
            <a:tailEnd type="none" w="med" len="med"/>
          </a:ln>
          <a:effectLst>
            <a:outerShdw blurRad="50800" dist="76200" dir="18900000" algn="bl" rotWithShape="0">
              <a:srgbClr val="40404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OPR R2.5.0.10</a:t>
            </a:r>
            <a:endParaRPr lang="en-US" sz="7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11542503-91C6-42EE-BDE7-F09752A6F9A8}"/>
              </a:ext>
            </a:extLst>
          </p:cNvPr>
          <p:cNvSpPr/>
          <p:nvPr/>
        </p:nvSpPr>
        <p:spPr bwMode="auto">
          <a:xfrm>
            <a:off x="4703422" y="2939259"/>
            <a:ext cx="1620000" cy="405000"/>
          </a:xfrm>
          <a:prstGeom prst="roundRect">
            <a:avLst/>
          </a:prstGeom>
          <a:solidFill>
            <a:schemeClr val="accent1"/>
          </a:solidFill>
          <a:ln w="38100">
            <a:headEnd type="none" w="med" len="med"/>
            <a:tailEnd type="none" w="med" len="med"/>
          </a:ln>
          <a:effectLst>
            <a:outerShdw blurRad="50800" dist="76200" dir="18900000" algn="bl" rotWithShape="0">
              <a:srgbClr val="40404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O2G R2.7</a:t>
            </a:r>
            <a:endParaRPr lang="en-US" sz="7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BFFDCB18-C5E2-4DDB-8A1B-496CB9306269}"/>
              </a:ext>
            </a:extLst>
          </p:cNvPr>
          <p:cNvSpPr/>
          <p:nvPr/>
        </p:nvSpPr>
        <p:spPr bwMode="auto">
          <a:xfrm>
            <a:off x="6571474" y="2939259"/>
            <a:ext cx="1620000" cy="405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headEnd type="none" w="med" len="med"/>
            <a:tailEnd type="none" w="med" len="med"/>
          </a:ln>
          <a:effectLst>
            <a:outerShdw blurRad="50800" dist="76200" dir="18900000" algn="bl" rotWithShape="0">
              <a:srgbClr val="40404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CC-IVR R12.3</a:t>
            </a:r>
          </a:p>
        </p:txBody>
      </p:sp>
      <p:sp>
        <p:nvSpPr>
          <p:cNvPr id="32" name="Rounded Rectangle 8">
            <a:extLst>
              <a:ext uri="{FF2B5EF4-FFF2-40B4-BE49-F238E27FC236}">
                <a16:creationId xmlns:a16="http://schemas.microsoft.com/office/drawing/2014/main" id="{A96AA2E2-1499-4878-9D8D-EBD4C2B8D841}"/>
              </a:ext>
            </a:extLst>
          </p:cNvPr>
          <p:cNvSpPr/>
          <p:nvPr/>
        </p:nvSpPr>
        <p:spPr bwMode="auto">
          <a:xfrm>
            <a:off x="967318" y="3574973"/>
            <a:ext cx="1620000" cy="405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  <a:effectLst>
            <a:outerShdw blurRad="50800" dist="76200" dir="18900000" algn="bl" rotWithShape="0">
              <a:srgbClr val="40404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VNA R2.2</a:t>
            </a:r>
          </a:p>
        </p:txBody>
      </p:sp>
      <p:sp>
        <p:nvSpPr>
          <p:cNvPr id="33" name="Rounded Rectangle 8">
            <a:extLst>
              <a:ext uri="{FF2B5EF4-FFF2-40B4-BE49-F238E27FC236}">
                <a16:creationId xmlns:a16="http://schemas.microsoft.com/office/drawing/2014/main" id="{E3DD5C98-DCC6-4A11-90C4-5C2DB70D518F}"/>
              </a:ext>
            </a:extLst>
          </p:cNvPr>
          <p:cNvSpPr/>
          <p:nvPr/>
        </p:nvSpPr>
        <p:spPr bwMode="auto">
          <a:xfrm>
            <a:off x="2835370" y="3574973"/>
            <a:ext cx="1620000" cy="405000"/>
          </a:xfrm>
          <a:prstGeom prst="roundRect">
            <a:avLst/>
          </a:prstGeom>
          <a:solidFill>
            <a:schemeClr val="accent1"/>
          </a:solidFill>
          <a:ln w="38100">
            <a:headEnd type="none" w="med" len="med"/>
            <a:tailEnd type="none" w="med" len="med"/>
          </a:ln>
          <a:effectLst>
            <a:outerShdw blurRad="50800" dist="76200" dir="18900000" algn="bl" rotWithShape="0">
              <a:srgbClr val="40404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VAA R4.5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Rounded Rectangle 8">
            <a:extLst>
              <a:ext uri="{FF2B5EF4-FFF2-40B4-BE49-F238E27FC236}">
                <a16:creationId xmlns:a16="http://schemas.microsoft.com/office/drawing/2014/main" id="{24D4A9AB-A542-496F-BDC5-FC76C828A204}"/>
              </a:ext>
            </a:extLst>
          </p:cNvPr>
          <p:cNvSpPr/>
          <p:nvPr/>
        </p:nvSpPr>
        <p:spPr bwMode="auto">
          <a:xfrm>
            <a:off x="4703422" y="3574973"/>
            <a:ext cx="1620000" cy="405000"/>
          </a:xfrm>
          <a:prstGeom prst="roundRect">
            <a:avLst/>
          </a:prstGeom>
          <a:solidFill>
            <a:schemeClr val="accent1"/>
          </a:solidFill>
          <a:ln w="38100">
            <a:headEnd type="none" w="med" len="med"/>
            <a:tailEnd type="none" w="med" len="med"/>
          </a:ln>
          <a:effectLst>
            <a:outerShdw blurRad="50800" dist="76200" dir="18900000" algn="bl" rotWithShape="0">
              <a:srgbClr val="40404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2700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IQ Messenger R13.0 (*)</a:t>
            </a:r>
          </a:p>
        </p:txBody>
      </p:sp>
      <p:sp>
        <p:nvSpPr>
          <p:cNvPr id="35" name="Rounded Rectangle 8">
            <a:extLst>
              <a:ext uri="{FF2B5EF4-FFF2-40B4-BE49-F238E27FC236}">
                <a16:creationId xmlns:a16="http://schemas.microsoft.com/office/drawing/2014/main" id="{06559277-D4C3-4928-BCFB-403F685EAE54}"/>
              </a:ext>
            </a:extLst>
          </p:cNvPr>
          <p:cNvSpPr/>
          <p:nvPr/>
        </p:nvSpPr>
        <p:spPr bwMode="auto">
          <a:xfrm>
            <a:off x="6571474" y="3574973"/>
            <a:ext cx="1620000" cy="405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  <a:effectLst>
            <a:outerShdw blurRad="50800" dist="76200" dir="18900000" algn="bl" rotWithShape="0">
              <a:srgbClr val="40404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OTFC R9.2</a:t>
            </a:r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646A561A-C03E-444E-AE41-46818C9EBE46}"/>
              </a:ext>
            </a:extLst>
          </p:cNvPr>
          <p:cNvSpPr/>
          <p:nvPr/>
        </p:nvSpPr>
        <p:spPr bwMode="auto">
          <a:xfrm>
            <a:off x="967318" y="4210688"/>
            <a:ext cx="1620000" cy="405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headEnd type="none" w="med" len="med"/>
            <a:tailEnd type="none" w="med" len="med"/>
          </a:ln>
          <a:effectLst>
            <a:outerShdw blurRad="50800" dist="76200" dir="18900000" algn="bl" rotWithShape="0">
              <a:srgbClr val="40404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OTMS R2.6.1 MD3</a:t>
            </a:r>
          </a:p>
        </p:txBody>
      </p:sp>
      <p:sp>
        <p:nvSpPr>
          <p:cNvPr id="37" name="Rounded Rectangle 8">
            <a:extLst>
              <a:ext uri="{FF2B5EF4-FFF2-40B4-BE49-F238E27FC236}">
                <a16:creationId xmlns:a16="http://schemas.microsoft.com/office/drawing/2014/main" id="{9853BBB7-0C1D-40A6-ADD6-1065570FEA4F}"/>
              </a:ext>
            </a:extLst>
          </p:cNvPr>
          <p:cNvSpPr/>
          <p:nvPr/>
        </p:nvSpPr>
        <p:spPr bwMode="auto">
          <a:xfrm>
            <a:off x="2835370" y="4210688"/>
            <a:ext cx="1620000" cy="405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headEnd type="none" w="med" len="med"/>
            <a:tailEnd type="none" w="med" len="med"/>
          </a:ln>
          <a:effectLst>
            <a:outerShdw blurRad="50800" dist="76200" dir="18900000" algn="bl" rotWithShape="0">
              <a:srgbClr val="40404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OTMC R2.6.1 MD3</a:t>
            </a:r>
          </a:p>
        </p:txBody>
      </p:sp>
      <p:pic>
        <p:nvPicPr>
          <p:cNvPr id="40" name="Graphique 39" descr="Nuage">
            <a:extLst>
              <a:ext uri="{FF2B5EF4-FFF2-40B4-BE49-F238E27FC236}">
                <a16:creationId xmlns:a16="http://schemas.microsoft.com/office/drawing/2014/main" id="{33CBA06D-BE8B-42DE-A84B-4293088036E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5516" y="707093"/>
            <a:ext cx="2169485" cy="1573854"/>
          </a:xfrm>
          <a:prstGeom prst="rect">
            <a:avLst/>
          </a:prstGeom>
          <a:effectLst>
            <a:outerShdw blurRad="50800" dist="76200" dir="21000000" algn="tl" rotWithShape="0">
              <a:srgbClr val="404040">
                <a:alpha val="40000"/>
              </a:srgbClr>
            </a:outerShdw>
          </a:effectLst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F7E822B1-7B3F-4715-AB60-44E336C2739E}"/>
              </a:ext>
            </a:extLst>
          </p:cNvPr>
          <p:cNvSpPr txBox="1"/>
          <p:nvPr/>
        </p:nvSpPr>
        <p:spPr>
          <a:xfrm>
            <a:off x="3741791" y="1422555"/>
            <a:ext cx="148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</a:rPr>
              <a:t>CLOUD CONNECT OPERATION</a:t>
            </a:r>
          </a:p>
        </p:txBody>
      </p:sp>
      <p:pic>
        <p:nvPicPr>
          <p:cNvPr id="42" name="Graphique 41" descr="Nuage">
            <a:extLst>
              <a:ext uri="{FF2B5EF4-FFF2-40B4-BE49-F238E27FC236}">
                <a16:creationId xmlns:a16="http://schemas.microsoft.com/office/drawing/2014/main" id="{8380F4C1-FE92-4054-810B-FE289D84EED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208" y="700721"/>
            <a:ext cx="2169485" cy="1573854"/>
          </a:xfrm>
          <a:prstGeom prst="rect">
            <a:avLst/>
          </a:prstGeom>
          <a:effectLst>
            <a:outerShdw blurRad="50800" dist="76200" dir="21000000" algn="tl" rotWithShape="0">
              <a:srgbClr val="404040">
                <a:alpha val="40000"/>
              </a:srgbClr>
            </a:outerShdw>
          </a:effec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1B122370-ADDD-4131-9847-DAFA309FBE5A}"/>
              </a:ext>
            </a:extLst>
          </p:cNvPr>
          <p:cNvSpPr txBox="1"/>
          <p:nvPr/>
        </p:nvSpPr>
        <p:spPr>
          <a:xfrm>
            <a:off x="1315483" y="1510774"/>
            <a:ext cx="148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</a:rPr>
              <a:t>RAINBOW</a:t>
            </a:r>
          </a:p>
        </p:txBody>
      </p:sp>
      <p:pic>
        <p:nvPicPr>
          <p:cNvPr id="44" name="Graphique 43" descr="Nuage">
            <a:extLst>
              <a:ext uri="{FF2B5EF4-FFF2-40B4-BE49-F238E27FC236}">
                <a16:creationId xmlns:a16="http://schemas.microsoft.com/office/drawing/2014/main" id="{5F8B6343-A920-418A-A755-0E2AACD78B9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4974" y="706341"/>
            <a:ext cx="2169485" cy="1573854"/>
          </a:xfrm>
          <a:prstGeom prst="rect">
            <a:avLst/>
          </a:prstGeom>
          <a:effectLst>
            <a:outerShdw blurRad="50800" dist="76200" dir="21000000" algn="tl" rotWithShape="0">
              <a:srgbClr val="404040">
                <a:alpha val="40000"/>
              </a:srgbClr>
            </a:outerShdw>
          </a:effectLst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49981B1D-DCFE-409B-AC28-18611C84AA97}"/>
              </a:ext>
            </a:extLst>
          </p:cNvPr>
          <p:cNvSpPr txBox="1"/>
          <p:nvPr/>
        </p:nvSpPr>
        <p:spPr>
          <a:xfrm>
            <a:off x="6234896" y="1508512"/>
            <a:ext cx="148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+mj-lt"/>
              </a:rPr>
              <a:t>ALE CONNECT</a:t>
            </a:r>
          </a:p>
        </p:txBody>
      </p:sp>
      <p:sp>
        <p:nvSpPr>
          <p:cNvPr id="49" name="Rounded Rectangle 8">
            <a:extLst>
              <a:ext uri="{FF2B5EF4-FFF2-40B4-BE49-F238E27FC236}">
                <a16:creationId xmlns:a16="http://schemas.microsoft.com/office/drawing/2014/main" id="{3E5A8673-92E8-4B84-8566-3B8E675391A1}"/>
              </a:ext>
            </a:extLst>
          </p:cNvPr>
          <p:cNvSpPr/>
          <p:nvPr/>
        </p:nvSpPr>
        <p:spPr bwMode="auto">
          <a:xfrm>
            <a:off x="5260907" y="402305"/>
            <a:ext cx="325027" cy="135000"/>
          </a:xfrm>
          <a:prstGeom prst="roundRect">
            <a:avLst/>
          </a:prstGeom>
          <a:solidFill>
            <a:schemeClr val="accent1"/>
          </a:solidFill>
          <a:ln w="38100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Rounded Rectangle 6">
            <a:extLst>
              <a:ext uri="{FF2B5EF4-FFF2-40B4-BE49-F238E27FC236}">
                <a16:creationId xmlns:a16="http://schemas.microsoft.com/office/drawing/2014/main" id="{E0FACE1C-01AE-4985-BA1B-5E99F43054CE}"/>
              </a:ext>
            </a:extLst>
          </p:cNvPr>
          <p:cNvSpPr/>
          <p:nvPr/>
        </p:nvSpPr>
        <p:spPr bwMode="auto">
          <a:xfrm>
            <a:off x="5260907" y="219426"/>
            <a:ext cx="325027" cy="135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281C3F2-5276-4273-9BD1-B864209450AF}"/>
              </a:ext>
            </a:extLst>
          </p:cNvPr>
          <p:cNvSpPr txBox="1"/>
          <p:nvPr/>
        </p:nvSpPr>
        <p:spPr>
          <a:xfrm>
            <a:off x="5604284" y="192057"/>
            <a:ext cx="344174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4000"/>
            <a:r>
              <a:rPr lang="en-US" sz="750" i="1" dirty="0">
                <a:solidFill>
                  <a:srgbClr val="404040"/>
                </a:solidFill>
                <a:latin typeface="+mj-lt"/>
              </a:rPr>
              <a:t>Components which have not evolved compared to OTEC R100 MD6 offer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4DB2BE0-2A18-4C74-B7C5-5C5F60E5F57A}"/>
              </a:ext>
            </a:extLst>
          </p:cNvPr>
          <p:cNvSpPr txBox="1"/>
          <p:nvPr/>
        </p:nvSpPr>
        <p:spPr>
          <a:xfrm>
            <a:off x="5604283" y="376889"/>
            <a:ext cx="332391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4000"/>
            <a:r>
              <a:rPr lang="en-US" sz="750" i="1" dirty="0">
                <a:solidFill>
                  <a:srgbClr val="404040"/>
                </a:solidFill>
                <a:latin typeface="+mj-lt"/>
              </a:rPr>
              <a:t>Components which have evolved compared to OTEC R100 MD6 offer</a:t>
            </a:r>
          </a:p>
        </p:txBody>
      </p:sp>
      <p:sp>
        <p:nvSpPr>
          <p:cNvPr id="38" name="Rounded Rectangle 8">
            <a:extLst>
              <a:ext uri="{FF2B5EF4-FFF2-40B4-BE49-F238E27FC236}">
                <a16:creationId xmlns:a16="http://schemas.microsoft.com/office/drawing/2014/main" id="{95599F84-5E77-440A-AB64-74E5252320EA}"/>
              </a:ext>
            </a:extLst>
          </p:cNvPr>
          <p:cNvSpPr/>
          <p:nvPr/>
        </p:nvSpPr>
        <p:spPr bwMode="auto">
          <a:xfrm>
            <a:off x="4703422" y="4210875"/>
            <a:ext cx="1620000" cy="405000"/>
          </a:xfrm>
          <a:prstGeom prst="roundRect">
            <a:avLst/>
          </a:prstGeom>
          <a:solidFill>
            <a:schemeClr val="accent1"/>
          </a:solidFill>
          <a:ln w="38100">
            <a:headEnd type="none" w="med" len="med"/>
            <a:tailEnd type="none" w="med" len="med"/>
          </a:ln>
          <a:effectLst>
            <a:outerShdw blurRad="50800" dist="76200" dir="18900000" algn="bl" rotWithShape="0">
              <a:srgbClr val="40404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75"/>
              </a:lnSpc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Dispatch Console </a:t>
            </a:r>
          </a:p>
          <a:p>
            <a:pPr algn="ctr">
              <a:lnSpc>
                <a:spcPts val="1275"/>
              </a:lnSpc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R3.3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57375367-DA43-49E2-953C-DEE0EC69AF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902" y="535600"/>
            <a:ext cx="7476923" cy="334023"/>
          </a:xfrm>
        </p:spPr>
        <p:txBody>
          <a:bodyPr/>
          <a:lstStyle/>
          <a:p>
            <a:r>
              <a:rPr lang="en-US" dirty="0">
                <a:latin typeface="+mj-lt"/>
              </a:rPr>
              <a:t>Availability in OTEC R100.1 MD6 catalog</a:t>
            </a:r>
            <a:endParaRPr lang="fr-FR" dirty="0">
              <a:latin typeface="+mj-lt"/>
            </a:endParaRP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76969811-76BA-47F4-B12D-7A5A565AF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903" y="137395"/>
            <a:ext cx="7476923" cy="385793"/>
          </a:xfrm>
        </p:spPr>
        <p:txBody>
          <a:bodyPr/>
          <a:lstStyle/>
          <a:p>
            <a:r>
              <a:rPr lang="en-US" dirty="0">
                <a:latin typeface="+mj-lt"/>
              </a:rPr>
              <a:t>offer general information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65455F-0EB0-46B0-AF2A-1384A5252F49}"/>
              </a:ext>
            </a:extLst>
          </p:cNvPr>
          <p:cNvSpPr txBox="1"/>
          <p:nvPr/>
        </p:nvSpPr>
        <p:spPr>
          <a:xfrm>
            <a:off x="7957712" y="3879944"/>
            <a:ext cx="437940" cy="2000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700" i="1" dirty="0">
                <a:latin typeface="+mj-lt"/>
              </a:rPr>
              <a:t>CAPEX</a:t>
            </a:r>
            <a:endParaRPr lang="en-US" sz="700" i="1" dirty="0"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6D3B71-DB8C-48D7-BBD1-CA7D22E40FA0}"/>
              </a:ext>
            </a:extLst>
          </p:cNvPr>
          <p:cNvSpPr txBox="1"/>
          <p:nvPr/>
        </p:nvSpPr>
        <p:spPr>
          <a:xfrm>
            <a:off x="7956936" y="3241778"/>
            <a:ext cx="437940" cy="2000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700" i="1" dirty="0">
                <a:latin typeface="+mj-lt"/>
              </a:rPr>
              <a:t>CAPEX</a:t>
            </a:r>
            <a:endParaRPr lang="en-US" sz="700" i="1" dirty="0">
              <a:latin typeface="+mj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749BE76-765A-4E21-B0B0-2A5EC03EBC6D}"/>
              </a:ext>
            </a:extLst>
          </p:cNvPr>
          <p:cNvSpPr txBox="1"/>
          <p:nvPr/>
        </p:nvSpPr>
        <p:spPr>
          <a:xfrm>
            <a:off x="6104452" y="3879945"/>
            <a:ext cx="437940" cy="2000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700" i="1" dirty="0">
                <a:latin typeface="+mj-lt"/>
              </a:rPr>
              <a:t>CAPEX</a:t>
            </a:r>
            <a:endParaRPr lang="en-US" sz="700" i="1" dirty="0"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8FBA19E-79FC-4AB1-AB55-E6A541D64ABF}"/>
              </a:ext>
            </a:extLst>
          </p:cNvPr>
          <p:cNvSpPr txBox="1"/>
          <p:nvPr/>
        </p:nvSpPr>
        <p:spPr>
          <a:xfrm>
            <a:off x="2273404" y="3240727"/>
            <a:ext cx="437940" cy="2000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700" i="1" dirty="0">
                <a:latin typeface="+mj-lt"/>
              </a:rPr>
              <a:t>CAPEX</a:t>
            </a:r>
            <a:endParaRPr lang="en-US" sz="700" i="1" dirty="0">
              <a:latin typeface="+mj-lt"/>
            </a:endParaRPr>
          </a:p>
        </p:txBody>
      </p:sp>
      <p:sp>
        <p:nvSpPr>
          <p:cNvPr id="56" name="Rounded Rectangle 8">
            <a:extLst>
              <a:ext uri="{FF2B5EF4-FFF2-40B4-BE49-F238E27FC236}">
                <a16:creationId xmlns:a16="http://schemas.microsoft.com/office/drawing/2014/main" id="{F96D3CE6-C38B-41EA-B698-A9B7A9114991}"/>
              </a:ext>
            </a:extLst>
          </p:cNvPr>
          <p:cNvSpPr/>
          <p:nvPr/>
        </p:nvSpPr>
        <p:spPr bwMode="auto">
          <a:xfrm>
            <a:off x="6564879" y="4202900"/>
            <a:ext cx="1620000" cy="405000"/>
          </a:xfrm>
          <a:prstGeom prst="roundRect">
            <a:avLst/>
          </a:prstGeom>
          <a:solidFill>
            <a:schemeClr val="accent1"/>
          </a:solidFill>
          <a:ln w="38100">
            <a:headEnd type="none" w="med" len="med"/>
            <a:tailEnd type="none" w="med" len="med"/>
          </a:ln>
          <a:effectLst>
            <a:outerShdw blurRad="50800" dist="76200" dir="18900000" algn="bl" rotWithShape="0">
              <a:srgbClr val="40404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Selfcare R2.15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530548EF-6544-3BCE-53E7-E7070681B5E8}"/>
              </a:ext>
            </a:extLst>
          </p:cNvPr>
          <p:cNvSpPr/>
          <p:nvPr/>
        </p:nvSpPr>
        <p:spPr bwMode="auto">
          <a:xfrm>
            <a:off x="5260906" y="601067"/>
            <a:ext cx="325027" cy="135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409D1F7-3751-B4CF-AB94-02D45954DCE7}"/>
              </a:ext>
            </a:extLst>
          </p:cNvPr>
          <p:cNvSpPr txBox="1"/>
          <p:nvPr/>
        </p:nvSpPr>
        <p:spPr>
          <a:xfrm>
            <a:off x="5611206" y="553038"/>
            <a:ext cx="332391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4000"/>
            <a:r>
              <a:rPr lang="en-US" sz="750" i="1" dirty="0">
                <a:solidFill>
                  <a:srgbClr val="404040"/>
                </a:solidFill>
                <a:latin typeface="+mj-lt"/>
              </a:rPr>
              <a:t>Components that is end-of-sales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90F25D-0968-351E-8128-D249761D9C15}"/>
              </a:ext>
            </a:extLst>
          </p:cNvPr>
          <p:cNvSpPr txBox="1"/>
          <p:nvPr/>
        </p:nvSpPr>
        <p:spPr>
          <a:xfrm>
            <a:off x="598653" y="4843721"/>
            <a:ext cx="57247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aseline="0" dirty="0"/>
              <a:t>* IQ Messenger new sales and addons must be purchased through a SERVICE offer from ALE Professional Services.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12070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2FA7B63-8754-4EA7-0B30-DDFEE333F6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DECT solution update</a:t>
            </a:r>
          </a:p>
        </p:txBody>
      </p:sp>
      <p:pic>
        <p:nvPicPr>
          <p:cNvPr id="5" name="Image 4" descr="Une image contenant texte, ordinateur, Périphérique de sortie, Appareil électronique&#10;&#10;Description générée automatiquement">
            <a:extLst>
              <a:ext uri="{FF2B5EF4-FFF2-40B4-BE49-F238E27FC236}">
                <a16:creationId xmlns:a16="http://schemas.microsoft.com/office/drawing/2014/main" id="{DD9A6254-5DA4-F1C5-381D-9F192F6CC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437" y="665081"/>
            <a:ext cx="1813171" cy="1813171"/>
          </a:xfrm>
          <a:prstGeom prst="rect">
            <a:avLst/>
          </a:prstGeom>
        </p:spPr>
      </p:pic>
      <p:pic>
        <p:nvPicPr>
          <p:cNvPr id="4" name="Image 3" descr="Une image contenant Appareils électroniques, téléphone, Appareil électronique, gadget&#10;&#10;Description générée automatiquement">
            <a:extLst>
              <a:ext uri="{FF2B5EF4-FFF2-40B4-BE49-F238E27FC236}">
                <a16:creationId xmlns:a16="http://schemas.microsoft.com/office/drawing/2014/main" id="{46CE06F0-CEB2-19B5-5A11-99FAD268E8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58" y="792507"/>
            <a:ext cx="1969660" cy="30018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5DE3A2E-EDC2-5C77-1BC8-2B68F5D08AE1}"/>
              </a:ext>
            </a:extLst>
          </p:cNvPr>
          <p:cNvSpPr txBox="1"/>
          <p:nvPr/>
        </p:nvSpPr>
        <p:spPr>
          <a:xfrm>
            <a:off x="6356531" y="2478252"/>
            <a:ext cx="17490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8328 SIP-DECT Single Base Station</a:t>
            </a:r>
            <a:endParaRPr lang="en-GB" sz="800" dirty="0">
              <a:solidFill>
                <a:schemeClr val="accent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5FE4C87-CFE8-6C4F-AB60-C35E4206BDF5}"/>
              </a:ext>
            </a:extLst>
          </p:cNvPr>
          <p:cNvSpPr txBox="1"/>
          <p:nvPr/>
        </p:nvSpPr>
        <p:spPr>
          <a:xfrm>
            <a:off x="531196" y="3686664"/>
            <a:ext cx="13397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800"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Batang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dirty="0"/>
              <a:t>8214 DECT Handset</a:t>
            </a:r>
          </a:p>
          <a:p>
            <a:r>
              <a:rPr lang="en-US" dirty="0"/>
              <a:t>with charger</a:t>
            </a:r>
            <a:endParaRPr lang="en-GB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8B13F14-5581-7B59-5124-DD010075ACD2}"/>
              </a:ext>
            </a:extLst>
          </p:cNvPr>
          <p:cNvSpPr/>
          <p:nvPr/>
        </p:nvSpPr>
        <p:spPr>
          <a:xfrm>
            <a:off x="1497641" y="974678"/>
            <a:ext cx="373339" cy="14447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rgbClr val="FFFF00"/>
                </a:solidFill>
              </a:rPr>
              <a:t>New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21483DF-D6AB-D847-F3A5-646602E186EB}"/>
              </a:ext>
            </a:extLst>
          </p:cNvPr>
          <p:cNvSpPr/>
          <p:nvPr/>
        </p:nvSpPr>
        <p:spPr>
          <a:xfrm>
            <a:off x="7588307" y="636539"/>
            <a:ext cx="373339" cy="14447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rgbClr val="FFFF00"/>
                </a:solidFill>
              </a:rPr>
              <a:t>New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CEE9EB0-B63D-A119-F886-DF427B7B1B06}"/>
              </a:ext>
            </a:extLst>
          </p:cNvPr>
          <p:cNvSpPr txBox="1"/>
          <p:nvPr/>
        </p:nvSpPr>
        <p:spPr>
          <a:xfrm>
            <a:off x="2059702" y="1290358"/>
            <a:ext cx="3213279" cy="30777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GB" sz="1400" b="0" i="0" u="none" strike="noStrike" baseline="0" dirty="0">
                <a:solidFill>
                  <a:schemeClr val="bg1"/>
                </a:solidFill>
              </a:rPr>
              <a:t>PROFESSIONAL ENTRY LEVEL HANDSET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4E2466-5819-B7A0-798F-1FF8B8EB5AC8}"/>
              </a:ext>
            </a:extLst>
          </p:cNvPr>
          <p:cNvSpPr txBox="1"/>
          <p:nvPr/>
        </p:nvSpPr>
        <p:spPr>
          <a:xfrm>
            <a:off x="2059703" y="1670128"/>
            <a:ext cx="2627290" cy="30777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GB" sz="1400" b="0" i="0" u="none" strike="noStrike" baseline="0" dirty="0">
                <a:solidFill>
                  <a:schemeClr val="bg1"/>
                </a:solidFill>
              </a:rPr>
              <a:t>COMPACT AND ROBUST DESIGN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9EA8EE1-CABC-B74D-36CC-35E787EB76BA}"/>
              </a:ext>
            </a:extLst>
          </p:cNvPr>
          <p:cNvSpPr txBox="1"/>
          <p:nvPr/>
        </p:nvSpPr>
        <p:spPr>
          <a:xfrm>
            <a:off x="2059702" y="2046500"/>
            <a:ext cx="2814034" cy="30777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x2 BATTERY AUTONOMY (vs 8212)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33CF47B-2563-A91C-9123-4ABDEA07E97E}"/>
              </a:ext>
            </a:extLst>
          </p:cNvPr>
          <p:cNvSpPr txBox="1"/>
          <p:nvPr/>
        </p:nvSpPr>
        <p:spPr>
          <a:xfrm>
            <a:off x="1977633" y="2913230"/>
            <a:ext cx="3213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Homogeneous design for the full range and common accessories!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F91042B-DCEA-DC23-4FB7-2E9F1DD41194}"/>
              </a:ext>
            </a:extLst>
          </p:cNvPr>
          <p:cNvSpPr txBox="1"/>
          <p:nvPr/>
        </p:nvSpPr>
        <p:spPr>
          <a:xfrm>
            <a:off x="2975850" y="4233872"/>
            <a:ext cx="46951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800"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Batang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dirty="0"/>
              <a:t>8214</a:t>
            </a:r>
            <a:endParaRPr lang="en-GB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16606A0-345B-578E-3991-8BADE155BDA9}"/>
              </a:ext>
            </a:extLst>
          </p:cNvPr>
          <p:cNvSpPr txBox="1"/>
          <p:nvPr/>
        </p:nvSpPr>
        <p:spPr>
          <a:xfrm>
            <a:off x="2666655" y="4233872"/>
            <a:ext cx="46951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800"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Batang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dirty="0"/>
              <a:t>8234</a:t>
            </a:r>
            <a:endParaRPr lang="en-GB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2636906-961E-2178-4D31-9FCE3AD1A0EE}"/>
              </a:ext>
            </a:extLst>
          </p:cNvPr>
          <p:cNvSpPr txBox="1"/>
          <p:nvPr/>
        </p:nvSpPr>
        <p:spPr>
          <a:xfrm>
            <a:off x="2034963" y="4233872"/>
            <a:ext cx="46951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800"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Batang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dirty="0"/>
              <a:t>8244</a:t>
            </a:r>
            <a:endParaRPr lang="en-GB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78D12D-AB69-44DE-CDE7-9E84CECD1B1C}"/>
              </a:ext>
            </a:extLst>
          </p:cNvPr>
          <p:cNvSpPr txBox="1"/>
          <p:nvPr/>
        </p:nvSpPr>
        <p:spPr>
          <a:xfrm>
            <a:off x="2357460" y="4233872"/>
            <a:ext cx="46951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800"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Batang" panose="02030600000101010101" pitchFamily="18" charset="-127"/>
                <a:cs typeface="Arial" panose="020B0604020202020204" pitchFamily="34" charset="0"/>
              </a:defRPr>
            </a:lvl1pPr>
          </a:lstStyle>
          <a:p>
            <a:r>
              <a:rPr lang="en-US" dirty="0"/>
              <a:t>8254</a:t>
            </a:r>
            <a:endParaRPr lang="en-GB" dirty="0"/>
          </a:p>
        </p:txBody>
      </p:sp>
      <p:pic>
        <p:nvPicPr>
          <p:cNvPr id="26" name="Image 25" descr="Une image contenant Appareils électroniques, téléphone, Appareil électronique, Téléphone mobile&#10;&#10;Description générée automatiquement">
            <a:extLst>
              <a:ext uri="{FF2B5EF4-FFF2-40B4-BE49-F238E27FC236}">
                <a16:creationId xmlns:a16="http://schemas.microsoft.com/office/drawing/2014/main" id="{99642710-0092-B26E-AC16-152790DA41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963" y="3362854"/>
            <a:ext cx="2014407" cy="969681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8DD0131F-0E30-28DF-A66A-ECC190D26C71}"/>
              </a:ext>
            </a:extLst>
          </p:cNvPr>
          <p:cNvSpPr txBox="1"/>
          <p:nvPr/>
        </p:nvSpPr>
        <p:spPr>
          <a:xfrm>
            <a:off x="3963490" y="3919228"/>
            <a:ext cx="1246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800">
                <a:solidFill>
                  <a:schemeClr val="accent1"/>
                </a:solidFill>
                <a:effectLst/>
                <a:latin typeface="Trebuchet MS" panose="020B0603020202020204" pitchFamily="34" charset="0"/>
                <a:ea typeface="Batang" panose="02030600000101010101" pitchFamily="18" charset="-127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/>
              <a:t>82x4 DECT Handset rack charger</a:t>
            </a:r>
            <a:endParaRPr lang="en-GB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E93D941-1C0F-ECE6-6B0C-9376EC3ED453}"/>
              </a:ext>
            </a:extLst>
          </p:cNvPr>
          <p:cNvSpPr txBox="1"/>
          <p:nvPr/>
        </p:nvSpPr>
        <p:spPr>
          <a:xfrm>
            <a:off x="5559728" y="2735046"/>
            <a:ext cx="3306009" cy="30777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GB" sz="1400" b="0" i="0" u="none" strike="noStrike" baseline="0" dirty="0">
                <a:solidFill>
                  <a:schemeClr val="bg1"/>
                </a:solidFill>
              </a:rPr>
              <a:t>ON-SITE MOBILITY FOR SMALL BRANCH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5B07A6D-90FE-33B0-2E9C-210255FD56AF}"/>
              </a:ext>
            </a:extLst>
          </p:cNvPr>
          <p:cNvSpPr txBox="1"/>
          <p:nvPr/>
        </p:nvSpPr>
        <p:spPr>
          <a:xfrm>
            <a:off x="5559728" y="3137482"/>
            <a:ext cx="2545890" cy="30777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GB" sz="1400" b="0" i="0" u="none" strike="noStrike" baseline="0" dirty="0">
                <a:solidFill>
                  <a:schemeClr val="bg1"/>
                </a:solidFill>
              </a:rPr>
              <a:t>ULTRA COMPACT ECO-DESIGN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02AD4E6-93FE-AD50-798B-F4437F258DB6}"/>
              </a:ext>
            </a:extLst>
          </p:cNvPr>
          <p:cNvSpPr txBox="1"/>
          <p:nvPr/>
        </p:nvSpPr>
        <p:spPr>
          <a:xfrm>
            <a:off x="5559727" y="3539918"/>
            <a:ext cx="2605479" cy="30777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GB" sz="1400" b="0" i="0" u="none" strike="noStrike" baseline="0" dirty="0">
                <a:solidFill>
                  <a:schemeClr val="bg1"/>
                </a:solidFill>
              </a:rPr>
              <a:t>SINGLE/DUAL CELL COVERAGE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4FAE7E6-FC33-36DA-E834-F320845D510A}"/>
              </a:ext>
            </a:extLst>
          </p:cNvPr>
          <p:cNvSpPr txBox="1"/>
          <p:nvPr/>
        </p:nvSpPr>
        <p:spPr>
          <a:xfrm>
            <a:off x="5503081" y="3941161"/>
            <a:ext cx="34986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Sell the pack 8328 BS+8214 DECT Handset at an attractive price!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A9B8B5A-4674-19A1-A484-C6BC0648BB97}"/>
              </a:ext>
            </a:extLst>
          </p:cNvPr>
          <p:cNvGrpSpPr/>
          <p:nvPr/>
        </p:nvGrpSpPr>
        <p:grpSpPr>
          <a:xfrm>
            <a:off x="7353245" y="4181652"/>
            <a:ext cx="595306" cy="351473"/>
            <a:chOff x="7285232" y="4181652"/>
            <a:chExt cx="595306" cy="351473"/>
          </a:xfrm>
        </p:grpSpPr>
        <p:pic>
          <p:nvPicPr>
            <p:cNvPr id="32" name="Image 31" descr="Une image contenant Appareils électroniques, téléphone, Appareil électronique, gadget&#10;&#10;Description générée automatiquement">
              <a:extLst>
                <a:ext uri="{FF2B5EF4-FFF2-40B4-BE49-F238E27FC236}">
                  <a16:creationId xmlns:a16="http://schemas.microsoft.com/office/drawing/2014/main" id="{FCD004F3-CB31-BAF3-7116-F1F570E4E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9922" y="4181652"/>
              <a:ext cx="230616" cy="351473"/>
            </a:xfrm>
            <a:prstGeom prst="rect">
              <a:avLst/>
            </a:prstGeom>
          </p:spPr>
        </p:pic>
        <p:pic>
          <p:nvPicPr>
            <p:cNvPr id="33" name="Image 32" descr="Une image contenant texte, ordinateur, Périphérique de sortie, Appareil électronique&#10;&#10;Description générée automatiquement">
              <a:extLst>
                <a:ext uri="{FF2B5EF4-FFF2-40B4-BE49-F238E27FC236}">
                  <a16:creationId xmlns:a16="http://schemas.microsoft.com/office/drawing/2014/main" id="{96456F39-9951-C5D1-C444-1E16DEE92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85232" y="4215316"/>
              <a:ext cx="301675" cy="301675"/>
            </a:xfrm>
            <a:prstGeom prst="rect">
              <a:avLst/>
            </a:prstGeom>
          </p:spPr>
        </p:pic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3A751C59-9A47-080B-AEF9-58A9261B472D}"/>
                </a:ext>
              </a:extLst>
            </p:cNvPr>
            <p:cNvSpPr txBox="1"/>
            <p:nvPr/>
          </p:nvSpPr>
          <p:spPr>
            <a:xfrm>
              <a:off x="7481828" y="4189806"/>
              <a:ext cx="28565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26648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 74">
            <a:extLst>
              <a:ext uri="{FF2B5EF4-FFF2-40B4-BE49-F238E27FC236}">
                <a16:creationId xmlns:a16="http://schemas.microsoft.com/office/drawing/2014/main" id="{C53DCAC5-247E-4FFE-A286-B3F3934796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90" y="102383"/>
            <a:ext cx="8748211" cy="4603749"/>
          </a:xfrm>
          <a:prstGeom prst="rect">
            <a:avLst/>
          </a:prstGeom>
        </p:spPr>
      </p:pic>
      <p:sp>
        <p:nvSpPr>
          <p:cNvPr id="528" name="PlaceHolder 1"/>
          <p:cNvSpPr>
            <a:spLocks noGrp="1"/>
          </p:cNvSpPr>
          <p:nvPr>
            <p:ph/>
          </p:nvPr>
        </p:nvSpPr>
        <p:spPr>
          <a:xfrm>
            <a:off x="622800" y="198360"/>
            <a:ext cx="7378200" cy="43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indent="0">
              <a:spcBef>
                <a:spcPts val="751"/>
              </a:spcBef>
              <a:buNone/>
              <a:tabLst>
                <a:tab pos="0" algn="l"/>
              </a:tabLst>
            </a:pPr>
            <a:r>
              <a:rPr lang="en-US" sz="2400" cap="all" spc="-1" dirty="0">
                <a:solidFill>
                  <a:srgbClr val="5A4492"/>
                </a:solidFill>
                <a:latin typeface="Trebuchet MS"/>
                <a:ea typeface="Montserrat Hairline"/>
              </a:rPr>
              <a:t>ALE </a:t>
            </a:r>
            <a:r>
              <a:rPr lang="en-US" sz="2400" cap="all" spc="-1" dirty="0" err="1">
                <a:solidFill>
                  <a:srgbClr val="5A4492"/>
                </a:solidFill>
                <a:latin typeface="Trebuchet MS"/>
                <a:ea typeface="Montserrat Hairline"/>
              </a:rPr>
              <a:t>DeskPhones</a:t>
            </a:r>
            <a:r>
              <a:rPr lang="en-US" sz="2400" cap="all" spc="-1" dirty="0">
                <a:solidFill>
                  <a:srgbClr val="5A4492"/>
                </a:solidFill>
                <a:latin typeface="Trebuchet MS"/>
                <a:ea typeface="Montserrat Hairline"/>
              </a:rPr>
              <a:t> update</a:t>
            </a:r>
          </a:p>
        </p:txBody>
      </p:sp>
      <p:sp>
        <p:nvSpPr>
          <p:cNvPr id="38" name="ZoneTexte 36">
            <a:extLst>
              <a:ext uri="{FF2B5EF4-FFF2-40B4-BE49-F238E27FC236}">
                <a16:creationId xmlns:a16="http://schemas.microsoft.com/office/drawing/2014/main" id="{F0D7755D-E130-4F73-B5B3-FA07A875CFA5}"/>
              </a:ext>
            </a:extLst>
          </p:cNvPr>
          <p:cNvSpPr txBox="1"/>
          <p:nvPr/>
        </p:nvSpPr>
        <p:spPr>
          <a:xfrm>
            <a:off x="2596074" y="1874436"/>
            <a:ext cx="8501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accent4"/>
                </a:solidFill>
                <a:latin typeface="Trebuchet MS" panose="020B0603020202020204" pitchFamily="34" charset="0"/>
              </a:rPr>
              <a:t>ALE-20</a:t>
            </a:r>
          </a:p>
          <a:p>
            <a:r>
              <a:rPr lang="en-GB" sz="1050" dirty="0">
                <a:solidFill>
                  <a:schemeClr val="accent4"/>
                </a:solidFill>
                <a:latin typeface="Trebuchet MS" panose="020B0603020202020204" pitchFamily="34" charset="0"/>
              </a:rPr>
              <a:t>DeskPhone</a:t>
            </a:r>
          </a:p>
        </p:txBody>
      </p:sp>
      <p:sp>
        <p:nvSpPr>
          <p:cNvPr id="39" name="ZoneTexte 37">
            <a:extLst>
              <a:ext uri="{FF2B5EF4-FFF2-40B4-BE49-F238E27FC236}">
                <a16:creationId xmlns:a16="http://schemas.microsoft.com/office/drawing/2014/main" id="{C0AC0185-64BB-427B-B6D3-704BB0F2783F}"/>
              </a:ext>
            </a:extLst>
          </p:cNvPr>
          <p:cNvSpPr txBox="1"/>
          <p:nvPr/>
        </p:nvSpPr>
        <p:spPr>
          <a:xfrm>
            <a:off x="4329283" y="1865718"/>
            <a:ext cx="8790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accent4"/>
                </a:solidFill>
                <a:latin typeface="Trebuchet MS" panose="020B0603020202020204" pitchFamily="34" charset="0"/>
              </a:rPr>
              <a:t>ALE-30h</a:t>
            </a:r>
          </a:p>
          <a:p>
            <a:r>
              <a:rPr lang="en-GB" sz="1050" dirty="0">
                <a:solidFill>
                  <a:schemeClr val="accent4"/>
                </a:solidFill>
                <a:latin typeface="Trebuchet MS" panose="020B0603020202020204" pitchFamily="34" charset="0"/>
              </a:rPr>
              <a:t>DeskPhone</a:t>
            </a:r>
          </a:p>
        </p:txBody>
      </p:sp>
      <p:sp>
        <p:nvSpPr>
          <p:cNvPr id="40" name="ZoneTexte 38">
            <a:extLst>
              <a:ext uri="{FF2B5EF4-FFF2-40B4-BE49-F238E27FC236}">
                <a16:creationId xmlns:a16="http://schemas.microsoft.com/office/drawing/2014/main" id="{5F73C1FC-486A-4DEA-8E83-AA9738C674CF}"/>
              </a:ext>
            </a:extLst>
          </p:cNvPr>
          <p:cNvSpPr txBox="1"/>
          <p:nvPr/>
        </p:nvSpPr>
        <p:spPr>
          <a:xfrm>
            <a:off x="5678769" y="1874436"/>
            <a:ext cx="9124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accent4"/>
                </a:solidFill>
                <a:latin typeface="Trebuchet MS" panose="020B0603020202020204" pitchFamily="34" charset="0"/>
              </a:rPr>
              <a:t>ALE-300</a:t>
            </a:r>
          </a:p>
          <a:p>
            <a:r>
              <a:rPr lang="en-GB" sz="1050" dirty="0">
                <a:solidFill>
                  <a:schemeClr val="accent4"/>
                </a:solidFill>
                <a:latin typeface="Trebuchet MS" panose="020B0603020202020204" pitchFamily="34" charset="0"/>
              </a:rPr>
              <a:t>DeskPhone</a:t>
            </a:r>
          </a:p>
        </p:txBody>
      </p:sp>
      <p:sp>
        <p:nvSpPr>
          <p:cNvPr id="41" name="ZoneTexte 42">
            <a:extLst>
              <a:ext uri="{FF2B5EF4-FFF2-40B4-BE49-F238E27FC236}">
                <a16:creationId xmlns:a16="http://schemas.microsoft.com/office/drawing/2014/main" id="{BFA8F811-0C1E-4070-A4E4-4F01CE78C6E8}"/>
              </a:ext>
            </a:extLst>
          </p:cNvPr>
          <p:cNvSpPr txBox="1"/>
          <p:nvPr/>
        </p:nvSpPr>
        <p:spPr>
          <a:xfrm>
            <a:off x="6855157" y="1853438"/>
            <a:ext cx="9124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accent4"/>
                </a:solidFill>
                <a:latin typeface="Trebuchet MS" panose="020B0603020202020204" pitchFamily="34" charset="0"/>
              </a:rPr>
              <a:t>ALE-400 DeskPhone</a:t>
            </a:r>
            <a:endParaRPr lang="en-GB" sz="900" dirty="0">
              <a:latin typeface="Trebuchet MS" panose="020B0603020202020204" pitchFamily="34" charset="0"/>
            </a:endParaRPr>
          </a:p>
        </p:txBody>
      </p:sp>
      <p:sp>
        <p:nvSpPr>
          <p:cNvPr id="42" name="ZoneTexte 44">
            <a:extLst>
              <a:ext uri="{FF2B5EF4-FFF2-40B4-BE49-F238E27FC236}">
                <a16:creationId xmlns:a16="http://schemas.microsoft.com/office/drawing/2014/main" id="{C105E1F0-5EB2-4A99-82AF-B17B5EE98FDC}"/>
              </a:ext>
            </a:extLst>
          </p:cNvPr>
          <p:cNvSpPr txBox="1"/>
          <p:nvPr/>
        </p:nvSpPr>
        <p:spPr>
          <a:xfrm>
            <a:off x="7933804" y="1846361"/>
            <a:ext cx="10286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accent4"/>
                </a:solidFill>
                <a:latin typeface="Trebuchet MS" panose="020B0603020202020204" pitchFamily="34" charset="0"/>
              </a:rPr>
              <a:t>ALE-500</a:t>
            </a:r>
          </a:p>
          <a:p>
            <a:r>
              <a:rPr lang="en-GB" sz="1050" dirty="0">
                <a:solidFill>
                  <a:schemeClr val="accent4"/>
                </a:solidFill>
                <a:latin typeface="Trebuchet MS" panose="020B0603020202020204" pitchFamily="34" charset="0"/>
              </a:rPr>
              <a:t>DeskPhone</a:t>
            </a:r>
          </a:p>
        </p:txBody>
      </p:sp>
      <p:sp>
        <p:nvSpPr>
          <p:cNvPr id="43" name="ZoneTexte 36">
            <a:extLst>
              <a:ext uri="{FF2B5EF4-FFF2-40B4-BE49-F238E27FC236}">
                <a16:creationId xmlns:a16="http://schemas.microsoft.com/office/drawing/2014/main" id="{61B6ED01-AF99-48A7-88AC-4FCFD5AE2FD6}"/>
              </a:ext>
            </a:extLst>
          </p:cNvPr>
          <p:cNvSpPr txBox="1"/>
          <p:nvPr/>
        </p:nvSpPr>
        <p:spPr>
          <a:xfrm>
            <a:off x="3428149" y="1869596"/>
            <a:ext cx="9452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accent4"/>
                </a:solidFill>
                <a:latin typeface="Trebuchet MS" panose="020B0603020202020204" pitchFamily="34" charset="0"/>
              </a:rPr>
              <a:t>ALE-20h</a:t>
            </a:r>
          </a:p>
          <a:p>
            <a:r>
              <a:rPr lang="en-GB" sz="1050" dirty="0">
                <a:solidFill>
                  <a:schemeClr val="accent4"/>
                </a:solidFill>
                <a:latin typeface="Trebuchet MS" panose="020B0603020202020204" pitchFamily="34" charset="0"/>
              </a:rPr>
              <a:t>DeskPhone</a:t>
            </a:r>
          </a:p>
        </p:txBody>
      </p:sp>
      <p:sp>
        <p:nvSpPr>
          <p:cNvPr id="44" name="TextBox 21">
            <a:extLst>
              <a:ext uri="{FF2B5EF4-FFF2-40B4-BE49-F238E27FC236}">
                <a16:creationId xmlns:a16="http://schemas.microsoft.com/office/drawing/2014/main" id="{E826A9B2-3B94-49F6-A4C2-89B056702818}"/>
              </a:ext>
            </a:extLst>
          </p:cNvPr>
          <p:cNvSpPr txBox="1"/>
          <p:nvPr/>
        </p:nvSpPr>
        <p:spPr>
          <a:xfrm>
            <a:off x="2474621" y="589943"/>
            <a:ext cx="1018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D7E85"/>
                </a:solidFill>
                <a:latin typeface="Trebuchet MS" panose="020B0603020202020204" pitchFamily="34" charset="0"/>
              </a:rPr>
              <a:t>Essential</a:t>
            </a:r>
          </a:p>
        </p:txBody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id="{19502700-93EF-43D1-A259-434277D6D136}"/>
              </a:ext>
            </a:extLst>
          </p:cNvPr>
          <p:cNvSpPr txBox="1"/>
          <p:nvPr/>
        </p:nvSpPr>
        <p:spPr>
          <a:xfrm>
            <a:off x="5349563" y="589943"/>
            <a:ext cx="1110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chemeClr val="accent3"/>
                </a:solidFill>
              </a:defRPr>
            </a:lvl1pPr>
          </a:lstStyle>
          <a:p>
            <a:pPr algn="l"/>
            <a:r>
              <a:rPr lang="en-GB" dirty="0">
                <a:solidFill>
                  <a:srgbClr val="304EB3"/>
                </a:solidFill>
                <a:latin typeface="Trebuchet MS" panose="020B0603020202020204" pitchFamily="34" charset="0"/>
              </a:rPr>
              <a:t>Enterprise</a:t>
            </a:r>
          </a:p>
        </p:txBody>
      </p:sp>
      <p:cxnSp>
        <p:nvCxnSpPr>
          <p:cNvPr id="46" name="Straight Connector 23">
            <a:extLst>
              <a:ext uri="{FF2B5EF4-FFF2-40B4-BE49-F238E27FC236}">
                <a16:creationId xmlns:a16="http://schemas.microsoft.com/office/drawing/2014/main" id="{BF47BC32-2550-4F30-8F92-BE095295E9D9}"/>
              </a:ext>
            </a:extLst>
          </p:cNvPr>
          <p:cNvCxnSpPr>
            <a:cxnSpLocks noChangeAspect="1"/>
          </p:cNvCxnSpPr>
          <p:nvPr/>
        </p:nvCxnSpPr>
        <p:spPr>
          <a:xfrm>
            <a:off x="2547167" y="921003"/>
            <a:ext cx="2583825" cy="0"/>
          </a:xfrm>
          <a:prstGeom prst="line">
            <a:avLst/>
          </a:prstGeom>
          <a:ln w="38100">
            <a:solidFill>
              <a:srgbClr val="7D7E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25">
            <a:extLst>
              <a:ext uri="{FF2B5EF4-FFF2-40B4-BE49-F238E27FC236}">
                <a16:creationId xmlns:a16="http://schemas.microsoft.com/office/drawing/2014/main" id="{485C783A-6308-4017-8BB4-D7255831C44C}"/>
              </a:ext>
            </a:extLst>
          </p:cNvPr>
          <p:cNvCxnSpPr>
            <a:cxnSpLocks noChangeAspect="1"/>
          </p:cNvCxnSpPr>
          <p:nvPr/>
        </p:nvCxnSpPr>
        <p:spPr>
          <a:xfrm>
            <a:off x="5423458" y="921002"/>
            <a:ext cx="3313216" cy="0"/>
          </a:xfrm>
          <a:prstGeom prst="line">
            <a:avLst/>
          </a:prstGeom>
          <a:ln w="38100">
            <a:solidFill>
              <a:srgbClr val="304E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53">
            <a:extLst>
              <a:ext uri="{FF2B5EF4-FFF2-40B4-BE49-F238E27FC236}">
                <a16:creationId xmlns:a16="http://schemas.microsoft.com/office/drawing/2014/main" id="{EF54BF21-0D64-4C14-8546-F9BDBA2907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432" y="1062063"/>
            <a:ext cx="850133" cy="923652"/>
          </a:xfrm>
          <a:prstGeom prst="rect">
            <a:avLst/>
          </a:prstGeom>
        </p:spPr>
      </p:pic>
      <p:pic>
        <p:nvPicPr>
          <p:cNvPr id="49" name="Picture 54">
            <a:extLst>
              <a:ext uri="{FF2B5EF4-FFF2-40B4-BE49-F238E27FC236}">
                <a16:creationId xmlns:a16="http://schemas.microsoft.com/office/drawing/2014/main" id="{73BB4F85-A90F-4B14-B133-EDCADCD5B3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059" y="1075858"/>
            <a:ext cx="850133" cy="923652"/>
          </a:xfrm>
          <a:prstGeom prst="rect">
            <a:avLst/>
          </a:prstGeom>
        </p:spPr>
      </p:pic>
      <p:pic>
        <p:nvPicPr>
          <p:cNvPr id="50" name="Picture 55">
            <a:extLst>
              <a:ext uri="{FF2B5EF4-FFF2-40B4-BE49-F238E27FC236}">
                <a16:creationId xmlns:a16="http://schemas.microsoft.com/office/drawing/2014/main" id="{053910EE-7BA2-4B7D-BFBA-DE02089D1A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603" y="1047238"/>
            <a:ext cx="879653" cy="973511"/>
          </a:xfrm>
          <a:prstGeom prst="rect">
            <a:avLst/>
          </a:prstGeom>
        </p:spPr>
      </p:pic>
      <p:sp>
        <p:nvSpPr>
          <p:cNvPr id="51" name="ZoneTexte 36">
            <a:extLst>
              <a:ext uri="{FF2B5EF4-FFF2-40B4-BE49-F238E27FC236}">
                <a16:creationId xmlns:a16="http://schemas.microsoft.com/office/drawing/2014/main" id="{EC3C3950-2F02-45EE-A77F-7DA515A8EF49}"/>
              </a:ext>
            </a:extLst>
          </p:cNvPr>
          <p:cNvSpPr txBox="1"/>
          <p:nvPr/>
        </p:nvSpPr>
        <p:spPr>
          <a:xfrm>
            <a:off x="653800" y="1874436"/>
            <a:ext cx="8501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accent4"/>
                </a:solidFill>
                <a:latin typeface="Trebuchet MS" panose="020B0603020202020204" pitchFamily="34" charset="0"/>
              </a:rPr>
              <a:t>ALE-2 SIP</a:t>
            </a:r>
          </a:p>
          <a:p>
            <a:pPr lvl="0"/>
            <a:r>
              <a:rPr lang="en-GB" sz="1050" dirty="0">
                <a:solidFill>
                  <a:schemeClr val="accent4"/>
                </a:solidFill>
                <a:latin typeface="Trebuchet MS" panose="020B0603020202020204" pitchFamily="34" charset="0"/>
              </a:rPr>
              <a:t>DeskPhone</a:t>
            </a:r>
            <a:endParaRPr lang="en-GB" sz="900" b="1" dirty="0">
              <a:solidFill>
                <a:schemeClr val="accent4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2" name="Straight Connector 23">
            <a:extLst>
              <a:ext uri="{FF2B5EF4-FFF2-40B4-BE49-F238E27FC236}">
                <a16:creationId xmlns:a16="http://schemas.microsoft.com/office/drawing/2014/main" id="{68D867FF-9279-4379-9EB2-C2E9A1825452}"/>
              </a:ext>
            </a:extLst>
          </p:cNvPr>
          <p:cNvCxnSpPr>
            <a:cxnSpLocks noChangeAspect="1"/>
          </p:cNvCxnSpPr>
          <p:nvPr/>
        </p:nvCxnSpPr>
        <p:spPr>
          <a:xfrm>
            <a:off x="580756" y="912748"/>
            <a:ext cx="1827255" cy="0"/>
          </a:xfrm>
          <a:prstGeom prst="line">
            <a:avLst/>
          </a:prstGeom>
          <a:ln w="38100"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21">
            <a:extLst>
              <a:ext uri="{FF2B5EF4-FFF2-40B4-BE49-F238E27FC236}">
                <a16:creationId xmlns:a16="http://schemas.microsoft.com/office/drawing/2014/main" id="{D9CC89CB-087A-4EC8-8D73-A6AB6A1B5ACA}"/>
              </a:ext>
            </a:extLst>
          </p:cNvPr>
          <p:cNvSpPr txBox="1"/>
          <p:nvPr/>
        </p:nvSpPr>
        <p:spPr>
          <a:xfrm>
            <a:off x="497103" y="589943"/>
            <a:ext cx="656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3A3A3A"/>
                </a:solidFill>
                <a:latin typeface="Trebuchet MS" panose="020B0603020202020204" pitchFamily="34" charset="0"/>
              </a:rPr>
              <a:t>Basic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FD0719E-2989-4F9D-82DD-46A435AB1F48}"/>
              </a:ext>
            </a:extLst>
          </p:cNvPr>
          <p:cNvSpPr/>
          <p:nvPr/>
        </p:nvSpPr>
        <p:spPr>
          <a:xfrm>
            <a:off x="627994" y="2284850"/>
            <a:ext cx="1749281" cy="224589"/>
          </a:xfrm>
          <a:prstGeom prst="rect">
            <a:avLst/>
          </a:prstGeom>
          <a:solidFill>
            <a:srgbClr val="BF34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050" spc="-1">
                <a:solidFill>
                  <a:srgbClr val="FFFFFF"/>
                </a:solidFill>
                <a:latin typeface="Trebuchet MS"/>
              </a:rPr>
              <a:t>SIP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353869-3EF9-4BF2-9B63-C5C64B19604A}"/>
              </a:ext>
            </a:extLst>
          </p:cNvPr>
          <p:cNvSpPr/>
          <p:nvPr/>
        </p:nvSpPr>
        <p:spPr>
          <a:xfrm>
            <a:off x="2516432" y="2284850"/>
            <a:ext cx="2691868" cy="2193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Trebuchet MS" panose="020B0603020202020204" pitchFamily="34" charset="0"/>
              </a:rPr>
              <a:t>ALE-NOE: Advanced services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9EFE5F-4D63-48B6-AAD7-73718C75578B}"/>
              </a:ext>
            </a:extLst>
          </p:cNvPr>
          <p:cNvSpPr/>
          <p:nvPr/>
        </p:nvSpPr>
        <p:spPr>
          <a:xfrm>
            <a:off x="3428148" y="2553758"/>
            <a:ext cx="1780149" cy="224589"/>
          </a:xfrm>
          <a:prstGeom prst="rect">
            <a:avLst/>
          </a:prstGeom>
          <a:solidFill>
            <a:srgbClr val="349E3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050" spc="-1">
                <a:solidFill>
                  <a:srgbClr val="FFFFFF"/>
                </a:solidFill>
                <a:latin typeface="Trebuchet MS"/>
              </a:rPr>
              <a:t>Hybrid TDM/IP models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BFDA572-F1E2-4486-8D60-6F846E3D93C1}"/>
              </a:ext>
            </a:extLst>
          </p:cNvPr>
          <p:cNvSpPr/>
          <p:nvPr/>
        </p:nvSpPr>
        <p:spPr>
          <a:xfrm>
            <a:off x="4321249" y="2822667"/>
            <a:ext cx="2269997" cy="224589"/>
          </a:xfrm>
          <a:prstGeom prst="rect">
            <a:avLst/>
          </a:prstGeom>
          <a:solidFill>
            <a:srgbClr val="349E3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050" spc="-1">
                <a:solidFill>
                  <a:srgbClr val="FFFFFF"/>
                </a:solidFill>
                <a:latin typeface="Trebuchet MS"/>
              </a:rPr>
              <a:t>Large color screen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0CE2336-50D7-4D94-9144-884F6D4FC2E2}"/>
              </a:ext>
            </a:extLst>
          </p:cNvPr>
          <p:cNvSpPr/>
          <p:nvPr/>
        </p:nvSpPr>
        <p:spPr>
          <a:xfrm>
            <a:off x="2516432" y="3091576"/>
            <a:ext cx="2691867" cy="280726"/>
          </a:xfrm>
          <a:prstGeom prst="rect">
            <a:avLst/>
          </a:prstGeom>
          <a:solidFill>
            <a:srgbClr val="A5E2A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900" spc="-1" dirty="0">
                <a:solidFill>
                  <a:srgbClr val="1A4F19"/>
                </a:solidFill>
                <a:latin typeface="Trebuchet MS"/>
              </a:rPr>
              <a:t>Alphabetic keyboard </a:t>
            </a:r>
            <a:r>
              <a:rPr lang="en-GB" sz="900" b="1" spc="-1" dirty="0">
                <a:solidFill>
                  <a:srgbClr val="1A4F19"/>
                </a:solidFill>
                <a:latin typeface="Trebuchet MS"/>
              </a:rPr>
              <a:t>ALE-10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0EC1F44-CE73-44FC-B8F8-D3A98C9103E8}"/>
              </a:ext>
            </a:extLst>
          </p:cNvPr>
          <p:cNvSpPr/>
          <p:nvPr/>
        </p:nvSpPr>
        <p:spPr>
          <a:xfrm>
            <a:off x="6754344" y="2822666"/>
            <a:ext cx="1008000" cy="224589"/>
          </a:xfrm>
          <a:prstGeom prst="rect">
            <a:avLst/>
          </a:prstGeom>
          <a:solidFill>
            <a:srgbClr val="349E3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050" spc="-1" dirty="0">
                <a:solidFill>
                  <a:srgbClr val="FFFFFF"/>
                </a:solidFill>
                <a:latin typeface="Trebuchet MS"/>
              </a:rPr>
              <a:t>Touch screen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B74E123-643A-46AF-B064-DBD3280AC60A}"/>
              </a:ext>
            </a:extLst>
          </p:cNvPr>
          <p:cNvSpPr/>
          <p:nvPr/>
        </p:nvSpPr>
        <p:spPr>
          <a:xfrm>
            <a:off x="7786805" y="2822667"/>
            <a:ext cx="949870" cy="224589"/>
          </a:xfrm>
          <a:prstGeom prst="rect">
            <a:avLst/>
          </a:prstGeom>
          <a:solidFill>
            <a:srgbClr val="349E3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050" spc="-1" dirty="0">
                <a:solidFill>
                  <a:srgbClr val="FFFFFF"/>
                </a:solidFill>
                <a:latin typeface="Trebuchet MS"/>
              </a:rPr>
              <a:t>100% Touch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16A7FBA-040F-474A-8E27-BD09805030DF}"/>
              </a:ext>
            </a:extLst>
          </p:cNvPr>
          <p:cNvSpPr/>
          <p:nvPr/>
        </p:nvSpPr>
        <p:spPr>
          <a:xfrm>
            <a:off x="5423459" y="2550031"/>
            <a:ext cx="3313216" cy="2245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Trebuchet MS" panose="020B0603020202020204" pitchFamily="34" charset="0"/>
              </a:rPr>
              <a:t>IP models with </a:t>
            </a:r>
            <a:r>
              <a:rPr lang="en-GB" sz="1050" dirty="0" err="1">
                <a:latin typeface="Trebuchet MS" panose="020B0603020202020204" pitchFamily="34" charset="0"/>
              </a:rPr>
              <a:t>Audiohub</a:t>
            </a:r>
            <a:r>
              <a:rPr lang="en-GB" sz="1050" dirty="0">
                <a:latin typeface="Trebuchet MS" panose="020B0603020202020204" pitchFamily="34" charset="0"/>
              </a:rPr>
              <a:t> (USB and Bluetooth)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4E9BB0D-49A3-4EE6-9701-A9162C4F88A0}"/>
              </a:ext>
            </a:extLst>
          </p:cNvPr>
          <p:cNvSpPr/>
          <p:nvPr/>
        </p:nvSpPr>
        <p:spPr>
          <a:xfrm>
            <a:off x="5423458" y="3095303"/>
            <a:ext cx="3317341" cy="265324"/>
          </a:xfrm>
          <a:prstGeom prst="rect">
            <a:avLst/>
          </a:prstGeom>
          <a:solidFill>
            <a:srgbClr val="A5E2A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900" spc="-1" dirty="0">
                <a:solidFill>
                  <a:srgbClr val="1A4F19"/>
                </a:solidFill>
                <a:latin typeface="Trebuchet MS"/>
              </a:rPr>
              <a:t>Alphabetic keyboard </a:t>
            </a:r>
            <a:r>
              <a:rPr lang="en-US" sz="900" b="1" spc="-1" dirty="0">
                <a:solidFill>
                  <a:srgbClr val="1A4F19"/>
                </a:solidFill>
                <a:latin typeface="Trebuchet MS"/>
              </a:rPr>
              <a:t>ALE-100</a:t>
            </a:r>
            <a:r>
              <a:rPr lang="en-US" sz="900" spc="-1" dirty="0">
                <a:solidFill>
                  <a:srgbClr val="1A4F19"/>
                </a:solidFill>
                <a:latin typeface="Trebuchet MS"/>
              </a:rPr>
              <a:t>, </a:t>
            </a:r>
          </a:p>
          <a:p>
            <a:pPr algn="ctr"/>
            <a:r>
              <a:rPr lang="en-US" sz="900" spc="-1" dirty="0" err="1">
                <a:solidFill>
                  <a:srgbClr val="1A4F19"/>
                </a:solidFill>
                <a:latin typeface="Trebuchet MS"/>
              </a:rPr>
              <a:t>WiFi</a:t>
            </a:r>
            <a:r>
              <a:rPr lang="en-US" sz="900" spc="-1" dirty="0">
                <a:solidFill>
                  <a:srgbClr val="1A4F19"/>
                </a:solidFill>
                <a:latin typeface="Trebuchet MS"/>
              </a:rPr>
              <a:t>/Bluetooth module </a:t>
            </a:r>
            <a:r>
              <a:rPr lang="en-US" sz="900" b="1" spc="-1" dirty="0">
                <a:solidFill>
                  <a:srgbClr val="1A4F19"/>
                </a:solidFill>
                <a:latin typeface="Trebuchet MS"/>
              </a:rPr>
              <a:t>ALE-108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910FED7-FBC4-4E69-B083-0D2B92518B6E}"/>
              </a:ext>
            </a:extLst>
          </p:cNvPr>
          <p:cNvSpPr/>
          <p:nvPr/>
        </p:nvSpPr>
        <p:spPr>
          <a:xfrm>
            <a:off x="5431039" y="3666689"/>
            <a:ext cx="3305635" cy="265324"/>
          </a:xfrm>
          <a:prstGeom prst="rect">
            <a:avLst/>
          </a:prstGeom>
          <a:solidFill>
            <a:srgbClr val="A5E2A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900" spc="-1" dirty="0">
                <a:solidFill>
                  <a:srgbClr val="1A4F19"/>
                </a:solidFill>
                <a:latin typeface="Trebuchet MS"/>
              </a:rPr>
              <a:t>Customization kits: Factory, Ruby, Azure, Neptune </a:t>
            </a:r>
            <a:r>
              <a:rPr lang="en-GB" sz="900" b="1" spc="-1" dirty="0">
                <a:solidFill>
                  <a:srgbClr val="1A4F19"/>
                </a:solidFill>
                <a:latin typeface="Trebuchet MS"/>
              </a:rPr>
              <a:t>ALE-140 </a:t>
            </a:r>
            <a:r>
              <a:rPr lang="en-GB" sz="900" spc="-1" dirty="0">
                <a:solidFill>
                  <a:srgbClr val="1A4F19"/>
                </a:solidFill>
                <a:latin typeface="Trebuchet MS"/>
              </a:rPr>
              <a:t>and</a:t>
            </a:r>
            <a:r>
              <a:rPr lang="en-GB" sz="900" b="1" spc="-1" dirty="0">
                <a:solidFill>
                  <a:srgbClr val="1A4F19"/>
                </a:solidFill>
                <a:latin typeface="Trebuchet MS"/>
              </a:rPr>
              <a:t> ALE-145 </a:t>
            </a:r>
            <a:r>
              <a:rPr lang="en-GB" sz="900" spc="-1" dirty="0">
                <a:solidFill>
                  <a:srgbClr val="1A4F19"/>
                </a:solidFill>
                <a:latin typeface="Trebuchet MS"/>
              </a:rPr>
              <a:t>(Key module)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C0D888BE-D5D5-4373-8343-085D17DE6CED}"/>
              </a:ext>
            </a:extLst>
          </p:cNvPr>
          <p:cNvSpPr txBox="1"/>
          <p:nvPr/>
        </p:nvSpPr>
        <p:spPr>
          <a:xfrm>
            <a:off x="1903306" y="3076912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Options: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803F998-542B-4A84-97F3-E2800515E63F}"/>
              </a:ext>
            </a:extLst>
          </p:cNvPr>
          <p:cNvSpPr/>
          <p:nvPr/>
        </p:nvSpPr>
        <p:spPr>
          <a:xfrm>
            <a:off x="6746801" y="3962921"/>
            <a:ext cx="1989873" cy="213771"/>
          </a:xfrm>
          <a:prstGeom prst="rect">
            <a:avLst/>
          </a:prstGeom>
          <a:solidFill>
            <a:srgbClr val="A5E2A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900" spc="-1" dirty="0">
                <a:solidFill>
                  <a:srgbClr val="1A4F19"/>
                </a:solidFill>
                <a:latin typeface="Trebuchet MS"/>
              </a:rPr>
              <a:t>Bluetooth handset </a:t>
            </a:r>
            <a:r>
              <a:rPr lang="en-GB" sz="900" b="1" spc="-1" dirty="0">
                <a:solidFill>
                  <a:srgbClr val="1A4F19"/>
                </a:solidFill>
                <a:latin typeface="Trebuchet MS"/>
              </a:rPr>
              <a:t>ALE-160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F245A3B-1467-46F9-ACDC-8E5E2600E0FB}"/>
              </a:ext>
            </a:extLst>
          </p:cNvPr>
          <p:cNvSpPr/>
          <p:nvPr/>
        </p:nvSpPr>
        <p:spPr>
          <a:xfrm>
            <a:off x="7786805" y="4207600"/>
            <a:ext cx="957412" cy="262572"/>
          </a:xfrm>
          <a:prstGeom prst="rect">
            <a:avLst/>
          </a:prstGeom>
          <a:solidFill>
            <a:srgbClr val="A5E2A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900" spc="-1" dirty="0">
                <a:solidFill>
                  <a:srgbClr val="1A4F19"/>
                </a:solidFill>
                <a:latin typeface="Trebuchet MS"/>
              </a:rPr>
              <a:t>ALE-500 no handset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7CE43DA-CF58-4C4D-82B1-42D8A37D555B}"/>
              </a:ext>
            </a:extLst>
          </p:cNvPr>
          <p:cNvSpPr/>
          <p:nvPr/>
        </p:nvSpPr>
        <p:spPr>
          <a:xfrm>
            <a:off x="2516433" y="3388667"/>
            <a:ext cx="2691866" cy="224589"/>
          </a:xfrm>
          <a:prstGeom prst="rect">
            <a:avLst/>
          </a:prstGeom>
          <a:solidFill>
            <a:srgbClr val="A5E2A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900" spc="-1" dirty="0">
                <a:solidFill>
                  <a:srgbClr val="1A4F19"/>
                </a:solidFill>
                <a:latin typeface="Trebuchet MS"/>
              </a:rPr>
              <a:t>2*10 Key module with color screen </a:t>
            </a:r>
            <a:r>
              <a:rPr lang="en-US" sz="900" b="1" spc="-1" dirty="0">
                <a:solidFill>
                  <a:srgbClr val="1A4F19"/>
                </a:solidFill>
                <a:latin typeface="Trebuchet MS"/>
              </a:rPr>
              <a:t>EM-200</a:t>
            </a:r>
          </a:p>
        </p:txBody>
      </p:sp>
      <p:pic>
        <p:nvPicPr>
          <p:cNvPr id="68" name="Picture 45" descr="A picture containing indoor, cellphone&#10;&#10;Description automatically generated">
            <a:extLst>
              <a:ext uri="{FF2B5EF4-FFF2-40B4-BE49-F238E27FC236}">
                <a16:creationId xmlns:a16="http://schemas.microsoft.com/office/drawing/2014/main" id="{0D72C5A9-5B6F-482F-A844-BCFA13EE75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2722" y="1027322"/>
            <a:ext cx="1039240" cy="979368"/>
          </a:xfrm>
          <a:prstGeom prst="rect">
            <a:avLst/>
          </a:prstGeom>
        </p:spPr>
      </p:pic>
      <p:pic>
        <p:nvPicPr>
          <p:cNvPr id="69" name="Picture 56" descr="A picture containing cellphone&#10;&#10;Description automatically generated">
            <a:extLst>
              <a:ext uri="{FF2B5EF4-FFF2-40B4-BE49-F238E27FC236}">
                <a16:creationId xmlns:a16="http://schemas.microsoft.com/office/drawing/2014/main" id="{018729FC-9B3C-4072-BCA2-A16D9F9A64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6144" y="1027322"/>
            <a:ext cx="907066" cy="875960"/>
          </a:xfrm>
          <a:prstGeom prst="rect">
            <a:avLst/>
          </a:prstGeom>
        </p:spPr>
      </p:pic>
      <p:pic>
        <p:nvPicPr>
          <p:cNvPr id="70" name="Picture 57" descr="A picture containing cellphone&#10;&#10;Description automatically generated">
            <a:extLst>
              <a:ext uri="{FF2B5EF4-FFF2-40B4-BE49-F238E27FC236}">
                <a16:creationId xmlns:a16="http://schemas.microsoft.com/office/drawing/2014/main" id="{24075E7A-F8D3-4035-89A3-40987DF290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2344" y="1011702"/>
            <a:ext cx="900401" cy="891540"/>
          </a:xfrm>
          <a:prstGeom prst="rect">
            <a:avLst/>
          </a:prstGeom>
        </p:spPr>
      </p:pic>
      <p:pic>
        <p:nvPicPr>
          <p:cNvPr id="71" name="Image 3" descr="Une image contenant texte, équipement électronique, télécommande, intérieur&#10;&#10;Description générée automatiquement">
            <a:extLst>
              <a:ext uri="{FF2B5EF4-FFF2-40B4-BE49-F238E27FC236}">
                <a16:creationId xmlns:a16="http://schemas.microsoft.com/office/drawing/2014/main" id="{8433B263-76FB-45E1-92B3-FD913A2A90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" y="1011702"/>
            <a:ext cx="1487253" cy="992580"/>
          </a:xfrm>
          <a:prstGeom prst="rect">
            <a:avLst/>
          </a:prstGeom>
        </p:spPr>
      </p:pic>
      <p:sp>
        <p:nvSpPr>
          <p:cNvPr id="72" name="ZoneTexte 36">
            <a:extLst>
              <a:ext uri="{FF2B5EF4-FFF2-40B4-BE49-F238E27FC236}">
                <a16:creationId xmlns:a16="http://schemas.microsoft.com/office/drawing/2014/main" id="{BEB252AA-79D1-4359-B0A6-C4280875C93F}"/>
              </a:ext>
            </a:extLst>
          </p:cNvPr>
          <p:cNvSpPr txBox="1"/>
          <p:nvPr/>
        </p:nvSpPr>
        <p:spPr>
          <a:xfrm>
            <a:off x="1542439" y="1874436"/>
            <a:ext cx="8501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accent4"/>
                </a:solidFill>
                <a:latin typeface="Trebuchet MS" panose="020B0603020202020204" pitchFamily="34" charset="0"/>
              </a:rPr>
              <a:t>ALE-3 SIP</a:t>
            </a:r>
          </a:p>
          <a:p>
            <a:pPr lvl="0"/>
            <a:r>
              <a:rPr lang="en-GB" sz="1050" dirty="0">
                <a:solidFill>
                  <a:schemeClr val="accent4"/>
                </a:solidFill>
                <a:latin typeface="Trebuchet MS" panose="020B0603020202020204" pitchFamily="34" charset="0"/>
              </a:rPr>
              <a:t>DeskPhone</a:t>
            </a:r>
            <a:endParaRPr lang="en-GB" sz="900" b="1" dirty="0">
              <a:solidFill>
                <a:schemeClr val="accent4"/>
              </a:solidFill>
              <a:latin typeface="Trebuchet MS" panose="020B0603020202020204" pitchFamily="34" charset="0"/>
            </a:endParaRPr>
          </a:p>
        </p:txBody>
      </p:sp>
      <p:pic>
        <p:nvPicPr>
          <p:cNvPr id="73" name="Image 72">
            <a:extLst>
              <a:ext uri="{FF2B5EF4-FFF2-40B4-BE49-F238E27FC236}">
                <a16:creationId xmlns:a16="http://schemas.microsoft.com/office/drawing/2014/main" id="{384B2D08-9C1D-4ACF-B532-02237AD352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769" y="1068960"/>
            <a:ext cx="861115" cy="909857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E7268141-EC9F-45DB-B750-1A3CC524BA2D}"/>
              </a:ext>
            </a:extLst>
          </p:cNvPr>
          <p:cNvSpPr/>
          <p:nvPr/>
        </p:nvSpPr>
        <p:spPr>
          <a:xfrm>
            <a:off x="1427406" y="2820374"/>
            <a:ext cx="949869" cy="224589"/>
          </a:xfrm>
          <a:prstGeom prst="rect">
            <a:avLst/>
          </a:prstGeom>
          <a:solidFill>
            <a:srgbClr val="349E3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050" spc="-1" dirty="0">
                <a:solidFill>
                  <a:srgbClr val="FFFFFF"/>
                </a:solidFill>
                <a:latin typeface="Trebuchet MS"/>
              </a:rPr>
              <a:t>Color screen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62CC3C9-A9BB-4747-9CA8-59F608F279A7}"/>
              </a:ext>
            </a:extLst>
          </p:cNvPr>
          <p:cNvSpPr/>
          <p:nvPr/>
        </p:nvSpPr>
        <p:spPr>
          <a:xfrm>
            <a:off x="2516431" y="2550560"/>
            <a:ext cx="881820" cy="2245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Trebuchet MS" panose="020B0603020202020204" pitchFamily="34" charset="0"/>
              </a:rPr>
              <a:t>IP only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B0211FD-A272-4286-A088-ED8768F43309}"/>
              </a:ext>
            </a:extLst>
          </p:cNvPr>
          <p:cNvSpPr/>
          <p:nvPr/>
        </p:nvSpPr>
        <p:spPr>
          <a:xfrm>
            <a:off x="5423457" y="2284850"/>
            <a:ext cx="3320759" cy="219308"/>
          </a:xfrm>
          <a:prstGeom prst="rect">
            <a:avLst/>
          </a:prstGeom>
          <a:pattFill prst="wdUpDiag">
            <a:fgClr>
              <a:srgbClr val="BF3400"/>
            </a:fgClr>
            <a:bgClr>
              <a:srgbClr val="7030A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Trebuchet MS" panose="020B0603020202020204" pitchFamily="34" charset="0"/>
              </a:rPr>
              <a:t>ALE-NOE &amp; SIP (dual-stack)*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5529516-25D0-49FF-81BE-2AC6286C6ADC}"/>
              </a:ext>
            </a:extLst>
          </p:cNvPr>
          <p:cNvSpPr/>
          <p:nvPr/>
        </p:nvSpPr>
        <p:spPr>
          <a:xfrm>
            <a:off x="5415916" y="4513276"/>
            <a:ext cx="3320758" cy="183550"/>
          </a:xfrm>
          <a:prstGeom prst="rect">
            <a:avLst/>
          </a:prstGeom>
          <a:solidFill>
            <a:schemeClr val="bg1">
              <a:lumMod val="50000"/>
            </a:scheme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900" spc="-1" dirty="0">
                <a:solidFill>
                  <a:schemeClr val="bg1"/>
                </a:solidFill>
                <a:latin typeface="Trebuchet MS"/>
              </a:rPr>
              <a:t>Wall mounting kit </a:t>
            </a:r>
            <a:r>
              <a:rPr lang="en-GB" sz="900" b="1" spc="-1" dirty="0">
                <a:solidFill>
                  <a:schemeClr val="bg1"/>
                </a:solidFill>
                <a:latin typeface="Trebuchet MS"/>
              </a:rPr>
              <a:t>ALE-110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749372E-A21A-4EB3-B120-60526AA671E2}"/>
              </a:ext>
            </a:extLst>
          </p:cNvPr>
          <p:cNvSpPr/>
          <p:nvPr/>
        </p:nvSpPr>
        <p:spPr>
          <a:xfrm>
            <a:off x="2531923" y="4513276"/>
            <a:ext cx="2691869" cy="183550"/>
          </a:xfrm>
          <a:prstGeom prst="rect">
            <a:avLst/>
          </a:prstGeom>
          <a:solidFill>
            <a:schemeClr val="bg1">
              <a:lumMod val="50000"/>
            </a:scheme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900" spc="-1" dirty="0">
                <a:solidFill>
                  <a:schemeClr val="bg1"/>
                </a:solidFill>
                <a:latin typeface="Trebuchet MS"/>
              </a:rPr>
              <a:t>Wall </a:t>
            </a:r>
            <a:r>
              <a:rPr lang="en-GB" sz="900" spc="-1">
                <a:solidFill>
                  <a:schemeClr val="bg1"/>
                </a:solidFill>
                <a:latin typeface="Trebuchet MS"/>
              </a:rPr>
              <a:t>mounting kit</a:t>
            </a:r>
            <a:endParaRPr lang="en-GB" sz="900" spc="-1" dirty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7F6B6C-6AE6-4572-B029-E65545EA6B1B}"/>
              </a:ext>
            </a:extLst>
          </p:cNvPr>
          <p:cNvSpPr/>
          <p:nvPr/>
        </p:nvSpPr>
        <p:spPr>
          <a:xfrm>
            <a:off x="641115" y="4519253"/>
            <a:ext cx="1751653" cy="183550"/>
          </a:xfrm>
          <a:prstGeom prst="rect">
            <a:avLst/>
          </a:prstGeom>
          <a:solidFill>
            <a:schemeClr val="bg1">
              <a:lumMod val="50000"/>
            </a:scheme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900" spc="-1" dirty="0">
                <a:solidFill>
                  <a:schemeClr val="bg1"/>
                </a:solidFill>
                <a:latin typeface="Trebuchet MS"/>
              </a:rPr>
              <a:t>Wall mounting kit</a:t>
            </a:r>
            <a:endParaRPr lang="en-GB" sz="900" b="1" spc="-1" dirty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B5DBCC9-1CDF-427F-8CCE-F5BE9926332F}"/>
              </a:ext>
            </a:extLst>
          </p:cNvPr>
          <p:cNvSpPr/>
          <p:nvPr/>
        </p:nvSpPr>
        <p:spPr>
          <a:xfrm>
            <a:off x="5431039" y="3388667"/>
            <a:ext cx="3305636" cy="224589"/>
          </a:xfrm>
          <a:prstGeom prst="rect">
            <a:avLst/>
          </a:prstGeom>
          <a:solidFill>
            <a:srgbClr val="A5E2A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900" spc="-1">
                <a:solidFill>
                  <a:srgbClr val="1A4F19"/>
                </a:solidFill>
                <a:latin typeface="Trebuchet MS"/>
              </a:rPr>
              <a:t>2*12 Key module with color screen </a:t>
            </a:r>
            <a:r>
              <a:rPr lang="en-US" sz="900" b="1" spc="-1">
                <a:solidFill>
                  <a:srgbClr val="1A4F19"/>
                </a:solidFill>
                <a:latin typeface="Trebuchet MS"/>
              </a:rPr>
              <a:t>ALE-120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861D785-909F-4BDD-876B-86EC5115BFCF}"/>
              </a:ext>
            </a:extLst>
          </p:cNvPr>
          <p:cNvSpPr txBox="1"/>
          <p:nvPr/>
        </p:nvSpPr>
        <p:spPr>
          <a:xfrm>
            <a:off x="5464568" y="4757421"/>
            <a:ext cx="1982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B050"/>
                </a:solidFill>
              </a:rPr>
              <a:t>* SIP stack on all Enterprise models with OXE Purple from R100.1 MD6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23215FD-46C6-5C0A-B588-C3FBB5A30390}"/>
              </a:ext>
            </a:extLst>
          </p:cNvPr>
          <p:cNvSpPr/>
          <p:nvPr/>
        </p:nvSpPr>
        <p:spPr>
          <a:xfrm>
            <a:off x="7837745" y="3805362"/>
            <a:ext cx="373339" cy="14447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rgbClr val="FFFF00"/>
                </a:solidFill>
              </a:rPr>
              <a:t>New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9333473-B7C7-AE96-12A9-3471D42D0F3B}"/>
              </a:ext>
            </a:extLst>
          </p:cNvPr>
          <p:cNvSpPr/>
          <p:nvPr/>
        </p:nvSpPr>
        <p:spPr>
          <a:xfrm>
            <a:off x="7948755" y="2249929"/>
            <a:ext cx="373339" cy="14447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rgbClr val="FFFF00"/>
                </a:solidFill>
              </a:rPr>
              <a:t>New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98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CAED373-59BB-441A-B8B2-16D9C307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 Deskphones enterprise</a:t>
            </a:r>
            <a:br>
              <a:rPr lang="en-US" dirty="0"/>
            </a:br>
            <a:r>
              <a:rPr lang="en-US" dirty="0"/>
              <a:t>new SIP mode</a:t>
            </a:r>
          </a:p>
        </p:txBody>
      </p:sp>
      <p:pic>
        <p:nvPicPr>
          <p:cNvPr id="5" name="Image 4" descr="Une image contenant Appareils électroniques, téléphone, Appareil électronique, gadget&#10;&#10;Description générée automatiquement">
            <a:extLst>
              <a:ext uri="{FF2B5EF4-FFF2-40B4-BE49-F238E27FC236}">
                <a16:creationId xmlns:a16="http://schemas.microsoft.com/office/drawing/2014/main" id="{8BAFC3AB-8C45-061C-E146-BC26B6575A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237" y="3789237"/>
            <a:ext cx="2207952" cy="10970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5DAC205-1A88-9E0E-3615-380F25B6D1DC}"/>
              </a:ext>
            </a:extLst>
          </p:cNvPr>
          <p:cNvSpPr txBox="1"/>
          <p:nvPr/>
        </p:nvSpPr>
        <p:spPr>
          <a:xfrm>
            <a:off x="724918" y="1084914"/>
            <a:ext cx="4185826" cy="3208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ALE DeskPhones Enterprise full range: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Dual-stack to configure as NOE phone or SIP phone:</a:t>
            </a:r>
          </a:p>
        </p:txBody>
      </p:sp>
      <p:pic>
        <p:nvPicPr>
          <p:cNvPr id="7" name="Image 6" descr="Une image contenant texte, intérieur, différent, plusieurs&#10;&#10;Description générée automatiquement">
            <a:extLst>
              <a:ext uri="{FF2B5EF4-FFF2-40B4-BE49-F238E27FC236}">
                <a16:creationId xmlns:a16="http://schemas.microsoft.com/office/drawing/2014/main" id="{0A00CD65-1075-996F-4CE4-423E167BE6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664" y="1407184"/>
            <a:ext cx="6463148" cy="205530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8308ECE-521B-5A00-CDDE-826EFEADB9FE}"/>
              </a:ext>
            </a:extLst>
          </p:cNvPr>
          <p:cNvSpPr txBox="1"/>
          <p:nvPr/>
        </p:nvSpPr>
        <p:spPr>
          <a:xfrm>
            <a:off x="1500185" y="1409472"/>
            <a:ext cx="8547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ALE-300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63121-DAC1-ACC9-BDC0-0EEA69D14D38}"/>
              </a:ext>
            </a:extLst>
          </p:cNvPr>
          <p:cNvSpPr txBox="1"/>
          <p:nvPr/>
        </p:nvSpPr>
        <p:spPr>
          <a:xfrm>
            <a:off x="2949066" y="1409472"/>
            <a:ext cx="8547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ALE-400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AAD0CF6-F244-2BAD-9B39-FF24C4ABA7C6}"/>
              </a:ext>
            </a:extLst>
          </p:cNvPr>
          <p:cNvSpPr txBox="1"/>
          <p:nvPr/>
        </p:nvSpPr>
        <p:spPr>
          <a:xfrm>
            <a:off x="4518078" y="1411831"/>
            <a:ext cx="8547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ALE-500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41239B-36B0-8C94-8045-F7CA6ACB293B}"/>
              </a:ext>
            </a:extLst>
          </p:cNvPr>
          <p:cNvSpPr txBox="1"/>
          <p:nvPr/>
        </p:nvSpPr>
        <p:spPr>
          <a:xfrm>
            <a:off x="5456130" y="1411831"/>
            <a:ext cx="15680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ALE-500 </a:t>
            </a:r>
            <a:r>
              <a:rPr lang="en-GB" sz="1000" dirty="0">
                <a:solidFill>
                  <a:schemeClr val="accent1"/>
                </a:solidFill>
              </a:rPr>
              <a:t>no handset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9928B61-0F63-D58E-3346-27FC3BE93EED}"/>
              </a:ext>
            </a:extLst>
          </p:cNvPr>
          <p:cNvSpPr/>
          <p:nvPr/>
        </p:nvSpPr>
        <p:spPr>
          <a:xfrm>
            <a:off x="2949066" y="3235649"/>
            <a:ext cx="854721" cy="22683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rgbClr val="FFFF00"/>
                </a:solidFill>
              </a:rPr>
              <a:t>New </a:t>
            </a:r>
            <a:r>
              <a:rPr lang="fr-FR" sz="700" dirty="0" err="1">
                <a:solidFill>
                  <a:srgbClr val="FFFF00"/>
                </a:solidFill>
              </a:rPr>
              <a:t>with</a:t>
            </a:r>
            <a:endParaRPr lang="fr-FR" sz="700" dirty="0">
              <a:solidFill>
                <a:srgbClr val="FFFF00"/>
              </a:solidFill>
            </a:endParaRPr>
          </a:p>
          <a:p>
            <a:pPr algn="ctr"/>
            <a:r>
              <a:rPr lang="fr-FR" sz="700" dirty="0">
                <a:solidFill>
                  <a:srgbClr val="FFFF00"/>
                </a:solidFill>
              </a:rPr>
              <a:t>OXE R100.1 MD6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E20745EC-418F-AEF8-49E1-C839073D451B}"/>
              </a:ext>
            </a:extLst>
          </p:cNvPr>
          <p:cNvSpPr/>
          <p:nvPr/>
        </p:nvSpPr>
        <p:spPr>
          <a:xfrm>
            <a:off x="4527749" y="3235648"/>
            <a:ext cx="854721" cy="22683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rgbClr val="FFFF00"/>
                </a:solidFill>
              </a:rPr>
              <a:t>New </a:t>
            </a:r>
            <a:r>
              <a:rPr lang="fr-FR" sz="700" dirty="0" err="1">
                <a:solidFill>
                  <a:srgbClr val="FFFF00"/>
                </a:solidFill>
              </a:rPr>
              <a:t>with</a:t>
            </a:r>
            <a:endParaRPr lang="fr-FR" sz="700" dirty="0">
              <a:solidFill>
                <a:srgbClr val="FFFF00"/>
              </a:solidFill>
            </a:endParaRPr>
          </a:p>
          <a:p>
            <a:pPr algn="ctr"/>
            <a:r>
              <a:rPr lang="fr-FR" sz="700" dirty="0">
                <a:solidFill>
                  <a:srgbClr val="FFFF00"/>
                </a:solidFill>
              </a:rPr>
              <a:t>OXE R100.1 MD6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1E8FB319-2FE4-B456-E48A-8BF0868A9237}"/>
              </a:ext>
            </a:extLst>
          </p:cNvPr>
          <p:cNvSpPr/>
          <p:nvPr/>
        </p:nvSpPr>
        <p:spPr>
          <a:xfrm>
            <a:off x="5775213" y="3235649"/>
            <a:ext cx="854721" cy="22683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rgbClr val="FFFF00"/>
                </a:solidFill>
              </a:rPr>
              <a:t>New </a:t>
            </a:r>
            <a:r>
              <a:rPr lang="fr-FR" sz="700" dirty="0" err="1">
                <a:solidFill>
                  <a:srgbClr val="FFFF00"/>
                </a:solidFill>
              </a:rPr>
              <a:t>with</a:t>
            </a:r>
            <a:endParaRPr lang="fr-FR" sz="700" dirty="0">
              <a:solidFill>
                <a:srgbClr val="FFFF00"/>
              </a:solidFill>
            </a:endParaRPr>
          </a:p>
          <a:p>
            <a:pPr algn="ctr"/>
            <a:r>
              <a:rPr lang="fr-FR" sz="700" dirty="0">
                <a:solidFill>
                  <a:srgbClr val="FFFF00"/>
                </a:solidFill>
              </a:rPr>
              <a:t>OXE R100.1 MD6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316B62D-73AC-8F6E-8592-3B5399D3AC18}"/>
              </a:ext>
            </a:extLst>
          </p:cNvPr>
          <p:cNvSpPr txBox="1"/>
          <p:nvPr/>
        </p:nvSpPr>
        <p:spPr>
          <a:xfrm>
            <a:off x="7024189" y="3154331"/>
            <a:ext cx="2026452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SIP compliance for RFP</a:t>
            </a:r>
          </a:p>
          <a:p>
            <a:r>
              <a:rPr lang="en-US" sz="1400" dirty="0">
                <a:solidFill>
                  <a:schemeClr val="bg1"/>
                </a:solidFill>
              </a:rPr>
              <a:t>Dual stack NOE-SIP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6833FFE-B7C7-255A-E8C5-C8377A11EC82}"/>
              </a:ext>
            </a:extLst>
          </p:cNvPr>
          <p:cNvSpPr txBox="1"/>
          <p:nvPr/>
        </p:nvSpPr>
        <p:spPr>
          <a:xfrm>
            <a:off x="7024189" y="2468346"/>
            <a:ext cx="2026451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Homogeneous UI with client ALE SoftPhone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CD615E1-7F69-B13A-FF28-C8F7FF384FB7}"/>
              </a:ext>
            </a:extLst>
          </p:cNvPr>
          <p:cNvSpPr txBox="1"/>
          <p:nvPr/>
        </p:nvSpPr>
        <p:spPr>
          <a:xfrm>
            <a:off x="7024188" y="1780335"/>
            <a:ext cx="2026451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New modern and intuitive UX</a:t>
            </a:r>
          </a:p>
        </p:txBody>
      </p:sp>
    </p:spTree>
    <p:extLst>
      <p:ext uri="{BB962C8B-B14F-4D97-AF65-F5344CB8AC3E}">
        <p14:creationId xmlns:p14="http://schemas.microsoft.com/office/powerpoint/2010/main" val="2150427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multimédia, ordinateur portable, Appareil électronique&#10;&#10;Description générée automatiquement">
            <a:extLst>
              <a:ext uri="{FF2B5EF4-FFF2-40B4-BE49-F238E27FC236}">
                <a16:creationId xmlns:a16="http://schemas.microsoft.com/office/drawing/2014/main" id="{52DCB226-C83D-DA84-0C12-9321132AC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96" y="1723778"/>
            <a:ext cx="3702186" cy="209254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C0A5EF5-CDBE-47CD-8288-0BBA1421D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703" y="0"/>
            <a:ext cx="2411296" cy="463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345F55-AB41-4D6E-A136-BD0DC08BA53F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dirty="0"/>
              <a:t>ALE Softphone update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E608AD-2FCF-43EE-A135-E604CBFE71BE}"/>
              </a:ext>
            </a:extLst>
          </p:cNvPr>
          <p:cNvSpPr txBox="1"/>
          <p:nvPr/>
        </p:nvSpPr>
        <p:spPr>
          <a:xfrm>
            <a:off x="508560" y="991419"/>
            <a:ext cx="235352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highlight>
                  <a:srgbClr val="5A4492"/>
                </a:highlight>
              </a:rPr>
              <a:t>Secure user authentication</a:t>
            </a:r>
            <a:br>
              <a:rPr lang="en-US" sz="1050" dirty="0"/>
            </a:br>
            <a:r>
              <a:rPr lang="en-US" sz="1050" dirty="0"/>
              <a:t>using LDAPS/Azure AD/Microsoft AD</a:t>
            </a:r>
            <a:br>
              <a:rPr lang="en-US" sz="1050" dirty="0"/>
            </a:br>
            <a:endParaRPr lang="en-US" sz="105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C9B89C-795D-432D-A0AC-BC9A5E5488FC}"/>
              </a:ext>
            </a:extLst>
          </p:cNvPr>
          <p:cNvSpPr txBox="1"/>
          <p:nvPr/>
        </p:nvSpPr>
        <p:spPr>
          <a:xfrm>
            <a:off x="508559" y="3826633"/>
            <a:ext cx="30358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highlight>
                  <a:srgbClr val="5A4492"/>
                </a:highlight>
              </a:rPr>
              <a:t>Multiple devices</a:t>
            </a:r>
          </a:p>
          <a:p>
            <a:r>
              <a:rPr lang="en-US" sz="1050" dirty="0"/>
              <a:t>Windows PC (Desktop, laptop and touchscreen)</a:t>
            </a:r>
          </a:p>
          <a:p>
            <a:r>
              <a:rPr lang="en-US" sz="1050" dirty="0"/>
              <a:t>Android smartphone app (with MDM)</a:t>
            </a:r>
          </a:p>
          <a:p>
            <a:r>
              <a:rPr lang="en-US" sz="1050" dirty="0">
                <a:solidFill>
                  <a:srgbClr val="00B050"/>
                </a:solidFill>
              </a:rPr>
              <a:t>iPhone smartphone app </a:t>
            </a:r>
          </a:p>
          <a:p>
            <a:r>
              <a:rPr lang="en-US" sz="1050" dirty="0"/>
              <a:t>ALE </a:t>
            </a:r>
            <a:r>
              <a:rPr lang="en-US" sz="1050" dirty="0" err="1"/>
              <a:t>DeskPhones</a:t>
            </a:r>
            <a:r>
              <a:rPr lang="en-US" sz="1050" dirty="0"/>
              <a:t> Enterprise range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AC1A9EC-0185-49D5-AD9B-A78910DEADD0}"/>
              </a:ext>
            </a:extLst>
          </p:cNvPr>
          <p:cNvSpPr txBox="1"/>
          <p:nvPr/>
        </p:nvSpPr>
        <p:spPr>
          <a:xfrm>
            <a:off x="2910733" y="893718"/>
            <a:ext cx="353654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highlight>
                  <a:srgbClr val="5A4492"/>
                </a:highlight>
              </a:rPr>
              <a:t>Secure remote work</a:t>
            </a:r>
          </a:p>
          <a:p>
            <a:r>
              <a:rPr lang="en-US" sz="1050" dirty="0"/>
              <a:t>Using on-site OT SBC/RP – no VPN client on PC required</a:t>
            </a:r>
          </a:p>
          <a:p>
            <a:r>
              <a:rPr lang="en-US" sz="1050" dirty="0">
                <a:solidFill>
                  <a:srgbClr val="00B050"/>
                </a:solidFill>
              </a:rPr>
              <a:t>Support of SBC active/active redundancy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729C06-637C-4834-AB42-137950D8FD32}"/>
              </a:ext>
            </a:extLst>
          </p:cNvPr>
          <p:cNvSpPr txBox="1"/>
          <p:nvPr/>
        </p:nvSpPr>
        <p:spPr>
          <a:xfrm>
            <a:off x="3701422" y="3407332"/>
            <a:ext cx="23293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highlight>
                  <a:srgbClr val="5A4492"/>
                </a:highlight>
              </a:rPr>
              <a:t>Reliable and agile communications</a:t>
            </a:r>
          </a:p>
          <a:p>
            <a:r>
              <a:rPr lang="en-US" sz="1050" dirty="0"/>
              <a:t>All OmniPCX redundancy options, Centralized management with OXE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03B94C-CB9E-4E9C-A5D4-EF3F2E148025}"/>
              </a:ext>
            </a:extLst>
          </p:cNvPr>
          <p:cNvSpPr txBox="1"/>
          <p:nvPr/>
        </p:nvSpPr>
        <p:spPr>
          <a:xfrm>
            <a:off x="3715162" y="1482461"/>
            <a:ext cx="2900139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highlight>
                  <a:srgbClr val="5A4492"/>
                </a:highlight>
              </a:rPr>
              <a:t>SIP+ user experience</a:t>
            </a:r>
          </a:p>
          <a:p>
            <a:r>
              <a:rPr lang="en-US" sz="1050" dirty="0"/>
              <a:t>Modern user interface</a:t>
            </a:r>
          </a:p>
          <a:p>
            <a:r>
              <a:rPr lang="en-US" sz="1050" dirty="0"/>
              <a:t>Make call, take call, decline call, forward, second call, merge, on hold, DND, meet-me </a:t>
            </a:r>
          </a:p>
          <a:p>
            <a:r>
              <a:rPr lang="en-US" sz="1050" dirty="0"/>
              <a:t>Groupware (Hunting Groups)</a:t>
            </a:r>
          </a:p>
          <a:p>
            <a:r>
              <a:rPr lang="en-US" sz="1050" dirty="0"/>
              <a:t>Multi-line call management</a:t>
            </a:r>
          </a:p>
          <a:p>
            <a:r>
              <a:rPr lang="en-US" sz="1050" dirty="0"/>
              <a:t>Programmable keys</a:t>
            </a:r>
          </a:p>
          <a:p>
            <a:r>
              <a:rPr lang="en-US" sz="1050" dirty="0"/>
              <a:t>Supervision / Pickup</a:t>
            </a:r>
          </a:p>
          <a:p>
            <a:r>
              <a:rPr lang="en-US" sz="1050" dirty="0"/>
              <a:t>Hotkey to select-and-call</a:t>
            </a:r>
          </a:p>
          <a:p>
            <a:r>
              <a:rPr lang="en-US" sz="1050" dirty="0"/>
              <a:t>Video call (peer-to-peer)</a:t>
            </a:r>
          </a:p>
          <a:p>
            <a:r>
              <a:rPr lang="en-US" sz="1050" dirty="0">
                <a:solidFill>
                  <a:srgbClr val="00B050"/>
                </a:solidFill>
              </a:rPr>
              <a:t>Custom actions on call events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34F565-20C0-4829-BFE4-84DA1F879D1D}"/>
              </a:ext>
            </a:extLst>
          </p:cNvPr>
          <p:cNvSpPr txBox="1"/>
          <p:nvPr/>
        </p:nvSpPr>
        <p:spPr>
          <a:xfrm>
            <a:off x="3715162" y="3997293"/>
            <a:ext cx="30175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highlight>
                  <a:srgbClr val="5A4492"/>
                </a:highlight>
              </a:rPr>
              <a:t>Microsoft integration</a:t>
            </a:r>
          </a:p>
          <a:p>
            <a:r>
              <a:rPr lang="en-US" sz="1050" dirty="0"/>
              <a:t>.</a:t>
            </a:r>
            <a:r>
              <a:rPr lang="en-US" sz="1050" dirty="0" err="1"/>
              <a:t>msi</a:t>
            </a:r>
            <a:r>
              <a:rPr lang="en-US" sz="1050" dirty="0"/>
              <a:t> deployment</a:t>
            </a:r>
          </a:p>
          <a:p>
            <a:r>
              <a:rPr lang="en-US" sz="1050" dirty="0"/>
              <a:t>Installation and upgrade tools (SCCM and MDT)</a:t>
            </a:r>
          </a:p>
          <a:p>
            <a:r>
              <a:rPr lang="en-US" sz="1050" dirty="0"/>
              <a:t>MS 365 and Outlook contact synchronization</a:t>
            </a:r>
          </a:p>
          <a:p>
            <a:r>
              <a:rPr lang="en-US" sz="1050" dirty="0"/>
              <a:t>MS Teams integration – </a:t>
            </a:r>
            <a:r>
              <a:rPr lang="en-US" sz="1050" dirty="0">
                <a:solidFill>
                  <a:srgbClr val="00B050"/>
                </a:solidFill>
              </a:rPr>
              <a:t>mini-view PC and support of Android smartphone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537FD2-489E-41CD-867A-50922D555EFD}"/>
              </a:ext>
            </a:extLst>
          </p:cNvPr>
          <p:cNvSpPr/>
          <p:nvPr/>
        </p:nvSpPr>
        <p:spPr>
          <a:xfrm>
            <a:off x="6732704" y="4032"/>
            <a:ext cx="2411296" cy="463301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91000"/>
                  <a:lumOff val="9000"/>
                  <a:alpha val="66000"/>
                </a:schemeClr>
              </a:gs>
              <a:gs pos="100000">
                <a:schemeClr val="accent1">
                  <a:lumMod val="86000"/>
                  <a:lumOff val="14000"/>
                  <a:alpha val="72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GB">
              <a:latin typeface="Trebuchet MS"/>
              <a:cs typeface="Trebuchet M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0B42A79-7427-4895-A273-70B2D2F11DC0}"/>
              </a:ext>
            </a:extLst>
          </p:cNvPr>
          <p:cNvSpPr txBox="1"/>
          <p:nvPr/>
        </p:nvSpPr>
        <p:spPr>
          <a:xfrm>
            <a:off x="6811509" y="1290629"/>
            <a:ext cx="2332492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Value proposition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050" dirty="0">
                <a:solidFill>
                  <a:schemeClr val="bg1"/>
                </a:solidFill>
              </a:rPr>
              <a:t>Easy user adoption with a modern user experience to benefit from business telephony and video calls everywhere</a:t>
            </a:r>
          </a:p>
          <a:p>
            <a:pPr marL="171450" indent="-171450">
              <a:buFontTx/>
              <a:buChar char="-"/>
            </a:pPr>
            <a:endParaRPr lang="en-US" sz="105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050" dirty="0">
                <a:solidFill>
                  <a:schemeClr val="bg1"/>
                </a:solidFill>
              </a:rPr>
              <a:t>Application natively integrated with the existing phone system, with no external connectivity to a cloud-based service</a:t>
            </a:r>
          </a:p>
          <a:p>
            <a:pPr marL="171450" indent="-171450">
              <a:buFontTx/>
              <a:buChar char="-"/>
            </a:pPr>
            <a:endParaRPr lang="en-US" sz="105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050" dirty="0">
                <a:solidFill>
                  <a:schemeClr val="bg1"/>
                </a:solidFill>
              </a:rPr>
              <a:t>Secure communications over the Internet without the need to deploy a VPN client on PC</a:t>
            </a:r>
          </a:p>
          <a:p>
            <a:pPr marL="171450" indent="-171450">
              <a:buFontTx/>
              <a:buChar char="-"/>
            </a:pPr>
            <a:endParaRPr lang="en-US" sz="105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050" dirty="0">
                <a:solidFill>
                  <a:schemeClr val="bg1"/>
                </a:solidFill>
              </a:rPr>
              <a:t>Never miss a business call in mobility thanks to the app for smartphone Android </a:t>
            </a:r>
            <a:r>
              <a:rPr lang="en-US" sz="1050" dirty="0">
                <a:solidFill>
                  <a:srgbClr val="00B050"/>
                </a:solidFill>
              </a:rPr>
              <a:t>and iPhone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1F7410-BCB2-4903-952B-21E5206AB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421" y="-4032"/>
            <a:ext cx="1246958" cy="1245762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A60FC97E-910E-405D-B3F9-11F5C3647BB4}"/>
              </a:ext>
            </a:extLst>
          </p:cNvPr>
          <p:cNvSpPr/>
          <p:nvPr/>
        </p:nvSpPr>
        <p:spPr>
          <a:xfrm>
            <a:off x="2049334" y="4379625"/>
            <a:ext cx="394283" cy="1426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rgbClr val="FFFF00"/>
                </a:solidFill>
              </a:rPr>
              <a:t>NEW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2258A424-F077-9711-A758-6B4DBE38BAB2}"/>
              </a:ext>
            </a:extLst>
          </p:cNvPr>
          <p:cNvSpPr/>
          <p:nvPr/>
        </p:nvSpPr>
        <p:spPr>
          <a:xfrm>
            <a:off x="3320879" y="2496804"/>
            <a:ext cx="394283" cy="1426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rgbClr val="FFFF00"/>
                </a:solidFill>
              </a:rPr>
              <a:t>NEW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97F62FF-013A-C2FA-DEE7-762AE43D9077}"/>
              </a:ext>
            </a:extLst>
          </p:cNvPr>
          <p:cNvSpPr/>
          <p:nvPr/>
        </p:nvSpPr>
        <p:spPr>
          <a:xfrm>
            <a:off x="5511991" y="1280208"/>
            <a:ext cx="394283" cy="1426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rgbClr val="FFFF00"/>
                </a:solidFill>
              </a:rPr>
              <a:t>NEW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B759083D-A750-CDE6-B857-12A94EC9126E}"/>
              </a:ext>
            </a:extLst>
          </p:cNvPr>
          <p:cNvSpPr/>
          <p:nvPr/>
        </p:nvSpPr>
        <p:spPr>
          <a:xfrm>
            <a:off x="5724007" y="4854028"/>
            <a:ext cx="826422" cy="18472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FFFF00"/>
                </a:solidFill>
              </a:rPr>
              <a:t>Planned Dec’23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A78A481-D86F-A561-6B3E-EB634636B9DE}"/>
              </a:ext>
            </a:extLst>
          </p:cNvPr>
          <p:cNvSpPr/>
          <p:nvPr/>
        </p:nvSpPr>
        <p:spPr>
          <a:xfrm>
            <a:off x="5643864" y="3144725"/>
            <a:ext cx="394283" cy="1426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rgbClr val="FFFF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6463067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 74">
            <a:extLst>
              <a:ext uri="{FF2B5EF4-FFF2-40B4-BE49-F238E27FC236}">
                <a16:creationId xmlns:a16="http://schemas.microsoft.com/office/drawing/2014/main" id="{C53DCAC5-247E-4FFE-A286-B3F3934796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90" y="102383"/>
            <a:ext cx="8748211" cy="4603749"/>
          </a:xfrm>
          <a:prstGeom prst="rect">
            <a:avLst/>
          </a:prstGeom>
        </p:spPr>
      </p:pic>
      <p:sp>
        <p:nvSpPr>
          <p:cNvPr id="528" name="PlaceHolder 1"/>
          <p:cNvSpPr>
            <a:spLocks noGrp="1"/>
          </p:cNvSpPr>
          <p:nvPr>
            <p:ph/>
          </p:nvPr>
        </p:nvSpPr>
        <p:spPr>
          <a:xfrm>
            <a:off x="622800" y="198360"/>
            <a:ext cx="7954758" cy="43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indent="0">
              <a:spcBef>
                <a:spcPts val="751"/>
              </a:spcBef>
              <a:buNone/>
              <a:tabLst>
                <a:tab pos="0" algn="l"/>
              </a:tabLst>
            </a:pPr>
            <a:r>
              <a:rPr lang="en-US" sz="2400" cap="all" spc="-1" dirty="0">
                <a:solidFill>
                  <a:srgbClr val="5A4492"/>
                </a:solidFill>
                <a:latin typeface="Trebuchet MS"/>
                <a:ea typeface="Montserrat Hairline"/>
              </a:rPr>
              <a:t>Ale headsets update</a:t>
            </a:r>
          </a:p>
        </p:txBody>
      </p:sp>
      <p:pic>
        <p:nvPicPr>
          <p:cNvPr id="4" name="Image 3" descr="Une image contenant personne, habits, intérieur, Immeuble de bureaux&#10;&#10;Description générée automatiquement">
            <a:extLst>
              <a:ext uri="{FF2B5EF4-FFF2-40B4-BE49-F238E27FC236}">
                <a16:creationId xmlns:a16="http://schemas.microsoft.com/office/drawing/2014/main" id="{24ACC21E-268E-DA05-5856-EE6DE606ED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5" y="968189"/>
            <a:ext cx="3434763" cy="2289842"/>
          </a:xfrm>
          <a:prstGeom prst="rect">
            <a:avLst/>
          </a:prstGeom>
        </p:spPr>
      </p:pic>
      <p:pic>
        <p:nvPicPr>
          <p:cNvPr id="8" name="Image 7" descr="Une image contenant personne, Visage humain, plein air, bâtiment&#10;&#10;Description générée automatiquement">
            <a:extLst>
              <a:ext uri="{FF2B5EF4-FFF2-40B4-BE49-F238E27FC236}">
                <a16:creationId xmlns:a16="http://schemas.microsoft.com/office/drawing/2014/main" id="{63168560-5337-F326-47FE-F1F52456F8F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447" y="2189031"/>
            <a:ext cx="3434763" cy="228984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A5B5483-7181-9612-7C50-94BD516EDE97}"/>
              </a:ext>
            </a:extLst>
          </p:cNvPr>
          <p:cNvSpPr txBox="1"/>
          <p:nvPr/>
        </p:nvSpPr>
        <p:spPr>
          <a:xfrm>
            <a:off x="531251" y="3107990"/>
            <a:ext cx="1323760" cy="30008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AT THE OFFICE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3F58719-A274-C684-1310-13D8E3F3CCA4}"/>
              </a:ext>
            </a:extLst>
          </p:cNvPr>
          <p:cNvSpPr txBox="1"/>
          <p:nvPr/>
        </p:nvSpPr>
        <p:spPr>
          <a:xfrm>
            <a:off x="7930012" y="2038990"/>
            <a:ext cx="1056764" cy="30008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ON THE GO</a:t>
            </a:r>
          </a:p>
        </p:txBody>
      </p:sp>
      <p:pic>
        <p:nvPicPr>
          <p:cNvPr id="12" name="Image 11" descr="Une image contenant mémoire flash&#10;&#10;Description générée automatiquement">
            <a:extLst>
              <a:ext uri="{FF2B5EF4-FFF2-40B4-BE49-F238E27FC236}">
                <a16:creationId xmlns:a16="http://schemas.microsoft.com/office/drawing/2014/main" id="{704FC01E-80E0-F77E-31D0-CE5C5E4D06C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701" y="455346"/>
            <a:ext cx="2596745" cy="1948911"/>
          </a:xfrm>
          <a:prstGeom prst="rect">
            <a:avLst/>
          </a:prstGeom>
        </p:spPr>
      </p:pic>
      <p:pic>
        <p:nvPicPr>
          <p:cNvPr id="14" name="Image 13" descr="Une image contenant texte, capture d’écran, mémoire flash&#10;&#10;Description générée automatiquement">
            <a:extLst>
              <a:ext uri="{FF2B5EF4-FFF2-40B4-BE49-F238E27FC236}">
                <a16:creationId xmlns:a16="http://schemas.microsoft.com/office/drawing/2014/main" id="{4DB06A24-2520-B667-4C4C-53A14C99C60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541" y="614479"/>
            <a:ext cx="1725670" cy="1295151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88ABFAD-3304-B150-79CC-FAB8D22D3C96}"/>
              </a:ext>
            </a:extLst>
          </p:cNvPr>
          <p:cNvSpPr/>
          <p:nvPr/>
        </p:nvSpPr>
        <p:spPr>
          <a:xfrm>
            <a:off x="5313447" y="968189"/>
            <a:ext cx="727414" cy="30777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rgbClr val="FFFF00"/>
                </a:solidFill>
              </a:rPr>
              <a:t>Soon available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1F9AC6E-39A4-1F52-2EF2-6ED2230C8165}"/>
              </a:ext>
            </a:extLst>
          </p:cNvPr>
          <p:cNvGrpSpPr/>
          <p:nvPr/>
        </p:nvGrpSpPr>
        <p:grpSpPr>
          <a:xfrm>
            <a:off x="1171365" y="3194076"/>
            <a:ext cx="2312856" cy="1544633"/>
            <a:chOff x="513328" y="3402994"/>
            <a:chExt cx="2312856" cy="1544633"/>
          </a:xfrm>
        </p:grpSpPr>
        <p:pic>
          <p:nvPicPr>
            <p:cNvPr id="6" name="Image 5" descr="Une image contenant gadget, Appareil électronique, Appareils électroniques, Casques&#10;&#10;Description générée automatiquement">
              <a:extLst>
                <a:ext uri="{FF2B5EF4-FFF2-40B4-BE49-F238E27FC236}">
                  <a16:creationId xmlns:a16="http://schemas.microsoft.com/office/drawing/2014/main" id="{0CFF0E39-4AF0-83A6-2F4C-0FEB216A9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328" y="3402994"/>
              <a:ext cx="2312856" cy="1544633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6D851A7-9217-BBFF-B8E4-4B7B2E17912F}"/>
                </a:ext>
              </a:extLst>
            </p:cNvPr>
            <p:cNvSpPr txBox="1"/>
            <p:nvPr/>
          </p:nvSpPr>
          <p:spPr>
            <a:xfrm>
              <a:off x="968860" y="4714898"/>
              <a:ext cx="3898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solidFill>
                    <a:schemeClr val="accent1"/>
                  </a:solidFill>
                </a:rPr>
                <a:t>AH80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81A104E3-5034-2E0F-8F30-E4F55C11D8C8}"/>
              </a:ext>
            </a:extLst>
          </p:cNvPr>
          <p:cNvSpPr txBox="1"/>
          <p:nvPr/>
        </p:nvSpPr>
        <p:spPr>
          <a:xfrm>
            <a:off x="6835903" y="1960511"/>
            <a:ext cx="3834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chemeClr val="accent1"/>
                </a:solidFill>
              </a:rPr>
              <a:t>AT10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8AA1410-999F-DC24-A8B4-F9E15CA04E54}"/>
              </a:ext>
            </a:extLst>
          </p:cNvPr>
          <p:cNvSpPr txBox="1"/>
          <p:nvPr/>
        </p:nvSpPr>
        <p:spPr>
          <a:xfrm>
            <a:off x="5238362" y="4534481"/>
            <a:ext cx="22172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accent1"/>
                </a:solidFill>
              </a:rPr>
              <a:t>Check out the new </a:t>
            </a:r>
            <a:r>
              <a:rPr lang="en-GB" sz="800" dirty="0">
                <a:solidFill>
                  <a:schemeClr val="accent1"/>
                </a:solidFill>
                <a:hlinkClick r:id="rId10"/>
              </a:rPr>
              <a:t>AT10 product datasheet</a:t>
            </a:r>
            <a:endParaRPr lang="en-GB" sz="800" dirty="0">
              <a:solidFill>
                <a:schemeClr val="accent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C388658-C7D7-425A-84EE-03C28CFEF358}"/>
              </a:ext>
            </a:extLst>
          </p:cNvPr>
          <p:cNvSpPr txBox="1"/>
          <p:nvPr/>
        </p:nvSpPr>
        <p:spPr>
          <a:xfrm>
            <a:off x="531251" y="4749925"/>
            <a:ext cx="3688895" cy="30008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Check out the new </a:t>
            </a:r>
            <a:r>
              <a:rPr lang="en-GB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e-catalogue ALE Headsets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hlinkClick r:id="rId11"/>
            <a:extLst>
              <a:ext uri="{FF2B5EF4-FFF2-40B4-BE49-F238E27FC236}">
                <a16:creationId xmlns:a16="http://schemas.microsoft.com/office/drawing/2014/main" id="{8E0BBA33-1C50-8AFF-D2FB-62BAD105866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967" y="3890885"/>
            <a:ext cx="1139604" cy="801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604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A871A05F-4605-49C8-BF9E-31F1A585CD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90" y="102383"/>
            <a:ext cx="8748211" cy="46037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1DE4B5-0509-4B7F-A811-A4AE8F4F14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379" y="1022476"/>
            <a:ext cx="2552541" cy="2133045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D56AA06-FEA7-42DC-BAB5-186B910BBF5F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16379" y="234813"/>
            <a:ext cx="4167801" cy="431938"/>
          </a:xfrm>
        </p:spPr>
        <p:txBody>
          <a:bodyPr/>
          <a:lstStyle/>
          <a:p>
            <a:r>
              <a:rPr lang="en-US" dirty="0"/>
              <a:t>Dispatch console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DCC43D1-7EA5-4C46-AB1A-83096CA95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704" y="0"/>
            <a:ext cx="2411296" cy="463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7344C2-6809-432D-A9A0-882ECE9FE6F2}"/>
              </a:ext>
            </a:extLst>
          </p:cNvPr>
          <p:cNvSpPr/>
          <p:nvPr/>
        </p:nvSpPr>
        <p:spPr>
          <a:xfrm>
            <a:off x="6730086" y="-1462"/>
            <a:ext cx="2411296" cy="463301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91000"/>
                  <a:lumOff val="9000"/>
                  <a:alpha val="66000"/>
                </a:schemeClr>
              </a:gs>
              <a:gs pos="100000">
                <a:schemeClr val="accent1">
                  <a:lumMod val="86000"/>
                  <a:lumOff val="14000"/>
                  <a:alpha val="72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en-GB" dirty="0">
              <a:latin typeface="Trebuchet MS"/>
              <a:cs typeface="Trebuchet M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F0B2F6-D626-4672-BCF5-F91DE8C1B3E8}"/>
              </a:ext>
            </a:extLst>
          </p:cNvPr>
          <p:cNvSpPr txBox="1"/>
          <p:nvPr/>
        </p:nvSpPr>
        <p:spPr>
          <a:xfrm>
            <a:off x="6760567" y="729993"/>
            <a:ext cx="24078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Opportunities: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Sell call management for Operation Control Centers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SCADA integration projects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bg1"/>
                </a:solidFill>
              </a:rPr>
              <a:t>Differentiate with end-to-end solution including call dispatch, interworking with emergency call stations and Rainbow-based automations: Metros, Energy and utilities, Smart Cities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hlinkClick r:id="rId6"/>
            <a:extLst>
              <a:ext uri="{FF2B5EF4-FFF2-40B4-BE49-F238E27FC236}">
                <a16:creationId xmlns:a16="http://schemas.microsoft.com/office/drawing/2014/main" id="{0AB9020E-F451-4A27-9D3F-73C19D2B4DAB}"/>
              </a:ext>
            </a:extLst>
          </p:cNvPr>
          <p:cNvSpPr txBox="1"/>
          <p:nvPr/>
        </p:nvSpPr>
        <p:spPr>
          <a:xfrm>
            <a:off x="4862057" y="4369939"/>
            <a:ext cx="1814920" cy="26307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&gt;&gt; Video demonstration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B71CD5-6F9D-4D3A-A1E5-09924FDC17ED}"/>
              </a:ext>
            </a:extLst>
          </p:cNvPr>
          <p:cNvSpPr/>
          <p:nvPr/>
        </p:nvSpPr>
        <p:spPr>
          <a:xfrm>
            <a:off x="3361535" y="1359231"/>
            <a:ext cx="3262883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/>
            <a:r>
              <a:rPr lang="en-US" sz="1000" b="1" dirty="0">
                <a:solidFill>
                  <a:schemeClr val="bg1"/>
                </a:solidFill>
              </a:rPr>
              <a:t>Present the various calls which are queued on one or several services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0F8AD-EB6E-4945-ADA3-6A460D396432}"/>
              </a:ext>
            </a:extLst>
          </p:cNvPr>
          <p:cNvSpPr/>
          <p:nvPr/>
        </p:nvSpPr>
        <p:spPr>
          <a:xfrm>
            <a:off x="3362070" y="1021899"/>
            <a:ext cx="1028261" cy="24622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/>
            <a:r>
              <a:rPr lang="fr-FR" sz="1000" b="1" dirty="0">
                <a:solidFill>
                  <a:schemeClr val="bg1"/>
                </a:solidFill>
              </a:rPr>
              <a:t>Web browser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9B7931-70E0-42EC-AB74-E344B35577EC}"/>
              </a:ext>
            </a:extLst>
          </p:cNvPr>
          <p:cNvSpPr/>
          <p:nvPr/>
        </p:nvSpPr>
        <p:spPr>
          <a:xfrm>
            <a:off x="3361534" y="1853413"/>
            <a:ext cx="3262886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/>
            <a:r>
              <a:rPr lang="en-US" sz="1000" b="1" dirty="0">
                <a:solidFill>
                  <a:schemeClr val="bg1"/>
                </a:solidFill>
              </a:rPr>
              <a:t>Display priority, presentation order and the kind of service called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956FD8-FB9A-44D2-83F3-81AE1D028C0D}"/>
              </a:ext>
            </a:extLst>
          </p:cNvPr>
          <p:cNvSpPr/>
          <p:nvPr/>
        </p:nvSpPr>
        <p:spPr>
          <a:xfrm>
            <a:off x="3361533" y="2345686"/>
            <a:ext cx="3262886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/>
            <a:r>
              <a:rPr lang="en-US" sz="1000" b="1" dirty="0">
                <a:solidFill>
                  <a:schemeClr val="bg1"/>
                </a:solidFill>
              </a:rPr>
              <a:t>Operators can pick up any of such calls according to the called service or priority indication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F9D1980-002B-42C6-AAB1-D9371CD0E5E3}"/>
              </a:ext>
            </a:extLst>
          </p:cNvPr>
          <p:cNvSpPr txBox="1">
            <a:spLocks/>
          </p:cNvSpPr>
          <p:nvPr/>
        </p:nvSpPr>
        <p:spPr>
          <a:xfrm>
            <a:off x="716379" y="3318687"/>
            <a:ext cx="3792081" cy="1495854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/>
          <a:lstStyle>
            <a:lvl1pPr marL="170849" indent="-170849" algn="l" defTabSz="685181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350" kern="1200" dirty="0">
                <a:solidFill>
                  <a:schemeClr val="tx1"/>
                </a:solidFill>
                <a:latin typeface="Montserrat Hairline" charset="0"/>
                <a:ea typeface="Montserrat Hairline" charset="0"/>
                <a:cs typeface="Montserrat Hairline" charset="0"/>
              </a:defRPr>
            </a:lvl1pPr>
            <a:lvl2pPr marL="513737" indent="-170849" algn="l" defTabSz="685181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050" kern="1200" dirty="0">
                <a:solidFill>
                  <a:schemeClr val="tx1"/>
                </a:solidFill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856625" indent="-170849" algn="l" defTabSz="685181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900" kern="1200" dirty="0">
                <a:solidFill>
                  <a:schemeClr val="tx1"/>
                </a:solidFill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1199513" indent="-170849" algn="l" defTabSz="685181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750" kern="1200" dirty="0">
                <a:solidFill>
                  <a:schemeClr val="tx1"/>
                </a:solidFill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1542401" indent="-170849" algn="l" defTabSz="685181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750" kern="1200" dirty="0">
                <a:solidFill>
                  <a:schemeClr val="tx1"/>
                </a:solidFill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1885507" indent="-171410" algn="l" defTabSz="685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27" indent="-171410" algn="l" defTabSz="685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46" indent="-171410" algn="l" defTabSz="685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65" indent="-171410" algn="l" defTabSz="68563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accent1"/>
                </a:solidFill>
                <a:latin typeface="+mn-lt"/>
              </a:rPr>
              <a:t>WHAT’S NEW?</a:t>
            </a:r>
          </a:p>
          <a:p>
            <a:pPr eaLnBrk="0" hangingPunct="0">
              <a:lnSpc>
                <a:spcPct val="100000"/>
              </a:lnSpc>
              <a:buClr>
                <a:srgbClr val="604187"/>
              </a:buClr>
              <a:buBlip>
                <a:blip r:embed="rId7"/>
              </a:buBlip>
            </a:pPr>
            <a:r>
              <a:rPr lang="en-US" sz="1200" dirty="0">
                <a:solidFill>
                  <a:schemeClr val="accent1"/>
                </a:solidFill>
                <a:latin typeface="+mn-lt"/>
              </a:rPr>
              <a:t>Redial button (bis)</a:t>
            </a:r>
          </a:p>
          <a:p>
            <a:pPr eaLnBrk="0" hangingPunct="0">
              <a:lnSpc>
                <a:spcPct val="100000"/>
              </a:lnSpc>
              <a:buClr>
                <a:srgbClr val="604187"/>
              </a:buClr>
              <a:buBlip>
                <a:blip r:embed="rId7"/>
              </a:buBlip>
            </a:pPr>
            <a:r>
              <a:rPr lang="en-US" sz="1200" dirty="0">
                <a:solidFill>
                  <a:schemeClr val="accent1"/>
                </a:solidFill>
                <a:latin typeface="+mn-lt"/>
              </a:rPr>
              <a:t>Role based management</a:t>
            </a:r>
          </a:p>
          <a:p>
            <a:pPr eaLnBrk="0" hangingPunct="0">
              <a:lnSpc>
                <a:spcPct val="100000"/>
              </a:lnSpc>
              <a:buClr>
                <a:srgbClr val="604187"/>
              </a:buClr>
              <a:buBlip>
                <a:blip r:embed="rId7"/>
              </a:buBlip>
            </a:pPr>
            <a:r>
              <a:rPr lang="en-US" sz="1200" dirty="0">
                <a:solidFill>
                  <a:schemeClr val="accent1"/>
                </a:solidFill>
                <a:latin typeface="+mn-lt"/>
              </a:rPr>
              <a:t>Security policy enforcement for passwords</a:t>
            </a:r>
          </a:p>
          <a:p>
            <a:pPr eaLnBrk="0" hangingPunct="0">
              <a:lnSpc>
                <a:spcPct val="100000"/>
              </a:lnSpc>
              <a:buClr>
                <a:srgbClr val="604187"/>
              </a:buClr>
              <a:buBlip>
                <a:blip r:embed="rId7"/>
              </a:buBlip>
            </a:pPr>
            <a:r>
              <a:rPr lang="en-US" sz="1200" dirty="0">
                <a:solidFill>
                  <a:schemeClr val="accent1"/>
                </a:solidFill>
                <a:latin typeface="+mn-lt"/>
              </a:rPr>
              <a:t>Multi-tenant configuration</a:t>
            </a:r>
            <a:endParaRPr lang="fr-FR" sz="12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BE4E49AC-043F-4210-90CE-C8EF920E2E86}"/>
              </a:ext>
            </a:extLst>
          </p:cNvPr>
          <p:cNvSpPr txBox="1">
            <a:spLocks/>
          </p:cNvSpPr>
          <p:nvPr/>
        </p:nvSpPr>
        <p:spPr>
          <a:xfrm>
            <a:off x="716379" y="612840"/>
            <a:ext cx="5989321" cy="300083"/>
          </a:xfrm>
          <a:prstGeom prst="rect">
            <a:avLst/>
          </a:prstGeom>
        </p:spPr>
        <p:txBody>
          <a:bodyPr/>
          <a:lstStyle>
            <a:lvl1pPr indent="0" defTabSz="685181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800" b="0" i="0">
                <a:solidFill>
                  <a:schemeClr val="accent1"/>
                </a:solidFill>
                <a:latin typeface="+mj-lt"/>
                <a:ea typeface="Montserrat Hairline" charset="0"/>
                <a:cs typeface="Montserrat Hairline" charset="0"/>
              </a:defRPr>
            </a:lvl1pPr>
            <a:lvl2pPr marL="513737" indent="-170849" defTabSz="68518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050" dirty="0">
                <a:latin typeface="Montserrat Hairline" charset="0"/>
                <a:ea typeface="Montserrat Hairline" charset="0"/>
                <a:cs typeface="Montserrat Hairline" charset="0"/>
              </a:defRPr>
            </a:lvl2pPr>
            <a:lvl3pPr marL="856625" indent="-170849" defTabSz="68518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900" dirty="0">
                <a:latin typeface="Montserrat Hairline" charset="0"/>
                <a:ea typeface="Montserrat Hairline" charset="0"/>
                <a:cs typeface="Montserrat Hairline" charset="0"/>
              </a:defRPr>
            </a:lvl3pPr>
            <a:lvl4pPr marL="1199513" indent="-170849" defTabSz="68518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750" dirty="0">
                <a:latin typeface="Montserrat Hairline" charset="0"/>
                <a:ea typeface="Montserrat Hairline" charset="0"/>
                <a:cs typeface="Montserrat Hairline" charset="0"/>
              </a:defRPr>
            </a:lvl4pPr>
            <a:lvl5pPr marL="1542401" indent="-170849" defTabSz="685181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750" dirty="0">
                <a:latin typeface="Montserrat Hairline" charset="0"/>
                <a:ea typeface="Montserrat Hairline" charset="0"/>
                <a:cs typeface="Montserrat Hairline" charset="0"/>
              </a:defRPr>
            </a:lvl5pPr>
            <a:lvl6pPr marL="1885507" indent="-171410" defTabSz="68563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327" indent="-171410" defTabSz="68563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146" indent="-171410" defTabSz="68563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3965" indent="-171410" defTabSz="68563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Intelligent call processing for control centers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60E11DD1-7666-4973-9C54-05A8C64E413B}"/>
              </a:ext>
            </a:extLst>
          </p:cNvPr>
          <p:cNvSpPr txBox="1"/>
          <p:nvPr/>
        </p:nvSpPr>
        <p:spPr>
          <a:xfrm>
            <a:off x="4862057" y="4049906"/>
            <a:ext cx="1814920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8"/>
              </a:rPr>
              <a:t>Visit the product web page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7264952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LE-16:9-2019 ">
  <a:themeElements>
    <a:clrScheme name="Def">
      <a:dk1>
        <a:srgbClr val="000000"/>
      </a:dk1>
      <a:lt1>
        <a:srgbClr val="FFFFFF"/>
      </a:lt1>
      <a:dk2>
        <a:srgbClr val="494949"/>
      </a:dk2>
      <a:lt2>
        <a:srgbClr val="FFFFFF"/>
      </a:lt2>
      <a:accent1>
        <a:srgbClr val="5A4492"/>
      </a:accent1>
      <a:accent2>
        <a:srgbClr val="00B9E1"/>
      </a:accent2>
      <a:accent3>
        <a:srgbClr val="349E33"/>
      </a:accent3>
      <a:accent4>
        <a:srgbClr val="6638B7"/>
      </a:accent4>
      <a:accent5>
        <a:srgbClr val="FF4500"/>
      </a:accent5>
      <a:accent6>
        <a:srgbClr val="921B9B"/>
      </a:accent6>
      <a:hlink>
        <a:srgbClr val="472467"/>
      </a:hlink>
      <a:folHlink>
        <a:srgbClr val="472467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E_DEF" id="{459034E3-B273-6E44-AF3E-098475828715}" vid="{9944A4F8-E1E3-C64B-8B61-048A4BC3E2E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ALE_DEF</Template>
  <TotalTime>0</TotalTime>
  <Words>2105</Words>
  <Application>Microsoft Office PowerPoint</Application>
  <PresentationFormat>Affichage à l'écran (16:9)</PresentationFormat>
  <Paragraphs>332</Paragraphs>
  <Slides>14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Montserrat Hairline</vt:lpstr>
      <vt:lpstr>NotoSans-Light</vt:lpstr>
      <vt:lpstr>Arial</vt:lpstr>
      <vt:lpstr>Calibri</vt:lpstr>
      <vt:lpstr>Times New Roman</vt:lpstr>
      <vt:lpstr>Trebuchet MS</vt:lpstr>
      <vt:lpstr>ALE-16:9-2019 </vt:lpstr>
      <vt:lpstr>What’s new in otec R100.1 md6</vt:lpstr>
      <vt:lpstr>Présentation PowerPoint</vt:lpstr>
      <vt:lpstr>Présentation PowerPoint</vt:lpstr>
      <vt:lpstr>Présentation PowerPoint</vt:lpstr>
      <vt:lpstr>Présentation PowerPoint</vt:lpstr>
      <vt:lpstr>ALE Deskphones enterprise new SIP mode</vt:lpstr>
      <vt:lpstr>Présentation PowerPoint</vt:lpstr>
      <vt:lpstr>Présentation PowerPoint</vt:lpstr>
      <vt:lpstr>Présentation PowerPoint</vt:lpstr>
      <vt:lpstr>Omnipcx record suite</vt:lpstr>
      <vt:lpstr>Visual automated attendant</vt:lpstr>
      <vt:lpstr>Présentation PowerPoint</vt:lpstr>
      <vt:lpstr>Présentation PowerPoint</vt:lpstr>
      <vt:lpstr>Présentation PowerPoint</vt:lpstr>
    </vt:vector>
  </TitlesOfParts>
  <Manager/>
  <Company>Alcatel-Lucent Enterprise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new OTEC R100.1</dc:title>
  <dc:subject>Discover what's new OTEC R100.1</dc:subject>
  <dc:creator>Alcatel-Lucent Enterprise</dc:creator>
  <cp:keywords>OTEC, Cloud, OXE, OmniPCX Enterprise</cp:keywords>
  <dc:description/>
  <cp:lastModifiedBy>Van-Acker Michel</cp:lastModifiedBy>
  <cp:revision>674</cp:revision>
  <dcterms:created xsi:type="dcterms:W3CDTF">2019-05-14T10:16:52Z</dcterms:created>
  <dcterms:modified xsi:type="dcterms:W3CDTF">2023-11-07T16:01:14Z</dcterms:modified>
  <cp:category/>
</cp:coreProperties>
</file>