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32"/>
  </p:notesMasterIdLst>
  <p:sldIdLst>
    <p:sldId id="2710" r:id="rId5"/>
    <p:sldId id="2617" r:id="rId6"/>
    <p:sldId id="2705" r:id="rId7"/>
    <p:sldId id="2711" r:id="rId8"/>
    <p:sldId id="2712" r:id="rId9"/>
    <p:sldId id="2713" r:id="rId10"/>
    <p:sldId id="2714" r:id="rId11"/>
    <p:sldId id="2147468825" r:id="rId12"/>
    <p:sldId id="2688" r:id="rId13"/>
    <p:sldId id="2923" r:id="rId14"/>
    <p:sldId id="2696" r:id="rId15"/>
    <p:sldId id="2716" r:id="rId16"/>
    <p:sldId id="2738" r:id="rId17"/>
    <p:sldId id="2134805435" r:id="rId18"/>
    <p:sldId id="2744" r:id="rId19"/>
    <p:sldId id="2745" r:id="rId20"/>
    <p:sldId id="2746" r:id="rId21"/>
    <p:sldId id="2748" r:id="rId22"/>
    <p:sldId id="2749" r:id="rId23"/>
    <p:sldId id="2750" r:id="rId24"/>
    <p:sldId id="2751" r:id="rId25"/>
    <p:sldId id="2752" r:id="rId26"/>
    <p:sldId id="2753" r:id="rId27"/>
    <p:sldId id="2754" r:id="rId28"/>
    <p:sldId id="2755" r:id="rId29"/>
    <p:sldId id="2756" r:id="rId30"/>
    <p:sldId id="2657" r:id="rId31"/>
  </p:sldIdLst>
  <p:sldSz cx="9144000" cy="5143500" type="screen16x9"/>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4" autoAdjust="0"/>
    <p:restoredTop sz="80334" autoAdjust="0"/>
  </p:normalViewPr>
  <p:slideViewPr>
    <p:cSldViewPr snapToGrid="0" snapToObjects="1">
      <p:cViewPr varScale="1">
        <p:scale>
          <a:sx n="103" d="100"/>
          <a:sy n="103" d="100"/>
        </p:scale>
        <p:origin x="666" y="102"/>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lerc Ludovic" userId="87d97eee-f522-435e-95f4-dabd405a99f2" providerId="ADAL" clId="{325A0948-943C-462E-904A-8931BBF6194D}"/>
    <pc:docChg chg="custSel modSld">
      <pc:chgData name="Leclerc Ludovic" userId="87d97eee-f522-435e-95f4-dabd405a99f2" providerId="ADAL" clId="{325A0948-943C-462E-904A-8931BBF6194D}" dt="2023-10-17T07:29:07.451" v="9" actId="1076"/>
      <pc:docMkLst>
        <pc:docMk/>
      </pc:docMkLst>
      <pc:sldChg chg="addSp delSp modSp mod">
        <pc:chgData name="Leclerc Ludovic" userId="87d97eee-f522-435e-95f4-dabd405a99f2" providerId="ADAL" clId="{325A0948-943C-462E-904A-8931BBF6194D}" dt="2023-10-17T07:29:07.451" v="9" actId="1076"/>
        <pc:sldMkLst>
          <pc:docMk/>
          <pc:sldMk cId="641855958" sldId="2688"/>
        </pc:sldMkLst>
        <pc:spChg chg="mod">
          <ac:chgData name="Leclerc Ludovic" userId="87d97eee-f522-435e-95f4-dabd405a99f2" providerId="ADAL" clId="{325A0948-943C-462E-904A-8931BBF6194D}" dt="2023-10-17T07:28:05.217" v="2" actId="20577"/>
          <ac:spMkLst>
            <pc:docMk/>
            <pc:sldMk cId="641855958" sldId="2688"/>
            <ac:spMk id="31" creationId="{00000000-0000-0000-0000-000000000000}"/>
          </ac:spMkLst>
        </pc:spChg>
        <pc:picChg chg="add mod">
          <ac:chgData name="Leclerc Ludovic" userId="87d97eee-f522-435e-95f4-dabd405a99f2" providerId="ADAL" clId="{325A0948-943C-462E-904A-8931BBF6194D}" dt="2023-10-17T07:29:07.451" v="9" actId="1076"/>
          <ac:picMkLst>
            <pc:docMk/>
            <pc:sldMk cId="641855958" sldId="2688"/>
            <ac:picMk id="3" creationId="{3D60AC9F-E0F5-44C5-E612-884A3ABB27E0}"/>
          </ac:picMkLst>
        </pc:picChg>
        <pc:picChg chg="del">
          <ac:chgData name="Leclerc Ludovic" userId="87d97eee-f522-435e-95f4-dabd405a99f2" providerId="ADAL" clId="{325A0948-943C-462E-904A-8931BBF6194D}" dt="2023-10-17T07:28:02.064" v="0" actId="478"/>
          <ac:picMkLst>
            <pc:docMk/>
            <pc:sldMk cId="641855958" sldId="2688"/>
            <ac:picMk id="3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08/11/2023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Click to change the text styles in the text template</a:t>
            </a:r>
          </a:p>
          <a:p>
            <a:pPr lvl="1"/>
            <a:r>
              <a:rPr lang="it-IT"/>
              <a:t>Secondo livello</a:t>
            </a:r>
          </a:p>
          <a:p>
            <a:pPr lvl="2"/>
            <a:r>
              <a:rPr lang="it-IT"/>
              <a:t>Terzo livello</a:t>
            </a:r>
          </a:p>
          <a:p>
            <a:pPr lvl="3"/>
            <a:r>
              <a:rPr lang="it-IT"/>
              <a:t>Quarto livello</a:t>
            </a:r>
          </a:p>
          <a:p>
            <a:pPr lvl="4"/>
            <a:r>
              <a:rPr lang="it-IT"/>
              <a:t>Quinto livello </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‹N°›</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Communications are business-critical</a:t>
            </a:r>
            <a:r>
              <a:rPr lang="en-US" baseline="0" noProof="0" dirty="0"/>
              <a:t> to</a:t>
            </a:r>
          </a:p>
          <a:p>
            <a:pPr marL="171450" indent="-171450">
              <a:buFontTx/>
              <a:buChar char="-"/>
            </a:pPr>
            <a:r>
              <a:rPr lang="en-US" baseline="0" noProof="0" dirty="0"/>
              <a:t>Connect all employees – wherever they work – so they can work together and engage with external contacts</a:t>
            </a:r>
          </a:p>
          <a:p>
            <a:pPr marL="171450" indent="-171450">
              <a:buFontTx/>
              <a:buChar char="-"/>
            </a:pPr>
            <a:r>
              <a:rPr lang="en-US" baseline="0" noProof="0" dirty="0"/>
              <a:t>Improve customer interactions – by automating customer welcome to free time for important calls and by using voice and also video meetings to build a stronger relationship with customers.</a:t>
            </a:r>
          </a:p>
          <a:p>
            <a:pPr marL="171450" indent="-171450">
              <a:buFontTx/>
              <a:buChar char="-"/>
            </a:pPr>
            <a:endParaRPr lang="fr-FR" baseline="0" noProof="0" dirty="0"/>
          </a:p>
          <a:p>
            <a:pPr marL="0" indent="0">
              <a:buFontTx/>
              <a:buNone/>
            </a:pPr>
            <a:r>
              <a:rPr lang="fr-FR" baseline="0" noProof="0" dirty="0" err="1"/>
              <a:t>With</a:t>
            </a:r>
            <a:r>
              <a:rPr lang="fr-FR" baseline="0" noProof="0" dirty="0"/>
              <a:t> OTEC, </a:t>
            </a:r>
            <a:r>
              <a:rPr lang="fr-FR" baseline="0" noProof="0" dirty="0" err="1"/>
              <a:t>it’s</a:t>
            </a:r>
            <a:r>
              <a:rPr lang="fr-FR" baseline="0" noProof="0" dirty="0"/>
              <a:t> </a:t>
            </a:r>
            <a:r>
              <a:rPr lang="fr-FR" baseline="0" noProof="0" dirty="0" err="1"/>
              <a:t>easy</a:t>
            </a:r>
            <a:r>
              <a:rPr lang="fr-FR" baseline="0" noProof="0" dirty="0"/>
              <a:t> to </a:t>
            </a:r>
            <a:r>
              <a:rPr lang="fr-FR" baseline="0" noProof="0" dirty="0" err="1"/>
              <a:t>simplify</a:t>
            </a:r>
            <a:r>
              <a:rPr lang="fr-FR" baseline="0" noProof="0" dirty="0"/>
              <a:t> and </a:t>
            </a:r>
            <a:r>
              <a:rPr lang="fr-FR" baseline="0" noProof="0" dirty="0" err="1"/>
              <a:t>secure</a:t>
            </a:r>
            <a:r>
              <a:rPr lang="fr-FR" baseline="0" noProof="0" dirty="0"/>
              <a:t> all communications. </a:t>
            </a:r>
            <a:r>
              <a:rPr lang="fr-FR" baseline="0" noProof="0" dirty="0" err="1"/>
              <a:t>It’s</a:t>
            </a:r>
            <a:r>
              <a:rPr lang="fr-FR" baseline="0" noProof="0" dirty="0"/>
              <a:t> a per user per </a:t>
            </a:r>
            <a:r>
              <a:rPr lang="fr-FR" baseline="0" noProof="0" dirty="0" err="1"/>
              <a:t>month</a:t>
            </a:r>
            <a:r>
              <a:rPr lang="fr-FR" baseline="0" noProof="0" dirty="0"/>
              <a:t> </a:t>
            </a:r>
            <a:r>
              <a:rPr lang="fr-FR" baseline="0" noProof="0" dirty="0" err="1"/>
              <a:t>subscription</a:t>
            </a:r>
            <a:r>
              <a:rPr lang="fr-FR" baseline="0" noProof="0" dirty="0"/>
              <a:t> to a cloud service </a:t>
            </a:r>
            <a:r>
              <a:rPr lang="fr-FR" baseline="0" noProof="0" dirty="0" err="1"/>
              <a:t>that’s</a:t>
            </a:r>
            <a:r>
              <a:rPr lang="fr-FR" baseline="0" noProof="0" dirty="0"/>
              <a:t> ISO27001-certified </a:t>
            </a:r>
            <a:r>
              <a:rPr lang="fr-FR" baseline="0" noProof="0" dirty="0" err="1"/>
              <a:t>with</a:t>
            </a:r>
            <a:r>
              <a:rPr lang="fr-FR" baseline="0" noProof="0" dirty="0"/>
              <a:t> high-</a:t>
            </a:r>
            <a:r>
              <a:rPr lang="fr-FR" baseline="0" noProof="0" dirty="0" err="1"/>
              <a:t>availability</a:t>
            </a:r>
            <a:r>
              <a:rPr lang="fr-FR" baseline="0" noProof="0" dirty="0"/>
              <a:t> at the </a:t>
            </a:r>
            <a:r>
              <a:rPr lang="fr-FR" baseline="0" noProof="0" dirty="0" err="1"/>
              <a:t>core</a:t>
            </a:r>
            <a:r>
              <a:rPr lang="fr-FR" baseline="0" noProof="0" dirty="0"/>
              <a:t> for </a:t>
            </a:r>
            <a:r>
              <a:rPr lang="fr-FR" baseline="0" noProof="0" dirty="0" err="1"/>
              <a:t>security</a:t>
            </a:r>
            <a:r>
              <a:rPr lang="fr-FR" baseline="0" noProof="0" dirty="0"/>
              <a:t> and </a:t>
            </a:r>
            <a:r>
              <a:rPr lang="fr-FR" baseline="0" noProof="0" dirty="0" err="1"/>
              <a:t>peace</a:t>
            </a:r>
            <a:r>
              <a:rPr lang="fr-FR" baseline="0" noProof="0" dirty="0"/>
              <a:t> of </a:t>
            </a:r>
            <a:r>
              <a:rPr lang="fr-FR" baseline="0" noProof="0" dirty="0" err="1"/>
              <a:t>mind</a:t>
            </a:r>
            <a:r>
              <a:rPr lang="fr-FR" baseline="0" noProof="0" dirty="0"/>
              <a:t>.</a:t>
            </a:r>
            <a:endParaRPr lang="en-US" baseline="0" noProof="0" dirty="0"/>
          </a:p>
          <a:p>
            <a:pPr marL="171450" indent="-171450">
              <a:buFontTx/>
              <a:buChar char="-"/>
            </a:pPr>
            <a:endParaRPr lang="fr-FR" baseline="0" noProof="0" dirty="0"/>
          </a:p>
          <a:p>
            <a:pPr marL="171450" indent="-171450">
              <a:buFontTx/>
              <a:buChar char="-"/>
            </a:pPr>
            <a:endParaRPr lang="en-US" baseline="0"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a:t>
            </a:fld>
            <a:endParaRPr lang="en-GB"/>
          </a:p>
        </p:txBody>
      </p:sp>
    </p:spTree>
    <p:extLst>
      <p:ext uri="{BB962C8B-B14F-4D97-AF65-F5344CB8AC3E}">
        <p14:creationId xmlns:p14="http://schemas.microsoft.com/office/powerpoint/2010/main" val="179942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OTEC </a:t>
            </a:r>
            <a:r>
              <a:rPr lang="fr-FR" baseline="0" dirty="0" err="1"/>
              <a:t>is</a:t>
            </a:r>
            <a:r>
              <a:rPr lang="fr-FR" baseline="0" dirty="0"/>
              <a:t> a cloud service </a:t>
            </a:r>
            <a:r>
              <a:rPr lang="fr-FR" baseline="0" dirty="0" err="1"/>
              <a:t>that</a:t>
            </a:r>
            <a:r>
              <a:rPr lang="fr-FR" baseline="0" dirty="0"/>
              <a:t> </a:t>
            </a:r>
            <a:r>
              <a:rPr lang="fr-FR" baseline="0" dirty="0" err="1"/>
              <a:t>is</a:t>
            </a:r>
            <a:r>
              <a:rPr lang="fr-FR" baseline="0" dirty="0"/>
              <a:t> simple to </a:t>
            </a:r>
            <a:r>
              <a:rPr lang="fr-FR" baseline="0" dirty="0" err="1"/>
              <a:t>subscribe</a:t>
            </a:r>
            <a:r>
              <a:rPr lang="fr-FR" baseline="0" dirty="0"/>
              <a:t> to and </a:t>
            </a:r>
            <a:r>
              <a:rPr lang="fr-FR" baseline="0" dirty="0" err="1"/>
              <a:t>secure</a:t>
            </a:r>
            <a:r>
              <a:rPr lang="fr-FR" baseline="0" dirty="0"/>
              <a:t> to use. </a:t>
            </a:r>
          </a:p>
          <a:p>
            <a:endParaRPr lang="fr-FR" sz="1050" baseline="0" dirty="0">
              <a:solidFill>
                <a:schemeClr val="bg1"/>
              </a:solidFill>
            </a:endParaRPr>
          </a:p>
          <a:p>
            <a:r>
              <a:rPr lang="fr-FR" sz="1050" baseline="0" dirty="0">
                <a:solidFill>
                  <a:schemeClr val="bg1"/>
                </a:solidFill>
              </a:rPr>
              <a:t>It </a:t>
            </a:r>
            <a:r>
              <a:rPr lang="fr-FR" sz="1050" baseline="0" dirty="0" err="1">
                <a:solidFill>
                  <a:schemeClr val="bg1"/>
                </a:solidFill>
              </a:rPr>
              <a:t>offers</a:t>
            </a:r>
            <a:r>
              <a:rPr lang="fr-FR" sz="1050" baseline="0" dirty="0">
                <a:solidFill>
                  <a:schemeClr val="bg1"/>
                </a:solidFill>
              </a:rPr>
              <a:t> one per user per </a:t>
            </a:r>
            <a:r>
              <a:rPr lang="fr-FR" sz="1050" baseline="0" dirty="0" err="1">
                <a:solidFill>
                  <a:schemeClr val="bg1"/>
                </a:solidFill>
              </a:rPr>
              <a:t>month</a:t>
            </a:r>
            <a:r>
              <a:rPr lang="fr-FR" sz="1050" baseline="0" dirty="0">
                <a:solidFill>
                  <a:schemeClr val="bg1"/>
                </a:solidFill>
              </a:rPr>
              <a:t> </a:t>
            </a:r>
            <a:r>
              <a:rPr lang="fr-FR" sz="1050" baseline="0" dirty="0" err="1">
                <a:solidFill>
                  <a:schemeClr val="bg1"/>
                </a:solidFill>
              </a:rPr>
              <a:t>subscription</a:t>
            </a:r>
            <a:r>
              <a:rPr lang="fr-FR" sz="1050" baseline="0" dirty="0">
                <a:solidFill>
                  <a:schemeClr val="bg1"/>
                </a:solidFill>
              </a:rPr>
              <a:t> </a:t>
            </a:r>
            <a:r>
              <a:rPr lang="fr-FR" sz="1050" baseline="0" dirty="0" err="1">
                <a:solidFill>
                  <a:schemeClr val="bg1"/>
                </a:solidFill>
              </a:rPr>
              <a:t>which</a:t>
            </a:r>
            <a:r>
              <a:rPr lang="fr-FR" sz="1050" baseline="0" dirty="0">
                <a:solidFill>
                  <a:schemeClr val="bg1"/>
                </a:solidFill>
              </a:rPr>
              <a:t> </a:t>
            </a:r>
            <a:r>
              <a:rPr lang="fr-FR" sz="1050" baseline="0" dirty="0" err="1">
                <a:solidFill>
                  <a:schemeClr val="bg1"/>
                </a:solidFill>
              </a:rPr>
              <a:t>includes</a:t>
            </a:r>
            <a:r>
              <a:rPr lang="fr-FR" sz="1050" baseline="0" dirty="0">
                <a:solidFill>
                  <a:schemeClr val="bg1"/>
                </a:solidFill>
              </a:rPr>
              <a:t> ALE </a:t>
            </a:r>
            <a:r>
              <a:rPr lang="fr-FR" sz="1050" baseline="0" dirty="0" err="1">
                <a:solidFill>
                  <a:schemeClr val="bg1"/>
                </a:solidFill>
              </a:rPr>
              <a:t>advanced</a:t>
            </a:r>
            <a:r>
              <a:rPr lang="fr-FR" sz="1050" baseline="0" dirty="0">
                <a:solidFill>
                  <a:schemeClr val="bg1"/>
                </a:solidFill>
              </a:rPr>
              <a:t> call management.</a:t>
            </a:r>
          </a:p>
          <a:p>
            <a:endParaRPr lang="fr-FR" sz="1050" baseline="0" dirty="0">
              <a:solidFill>
                <a:schemeClr val="bg1"/>
              </a:solidFill>
            </a:endParaRPr>
          </a:p>
          <a:p>
            <a:r>
              <a:rPr lang="fr-FR" sz="1050" baseline="0" dirty="0" err="1">
                <a:solidFill>
                  <a:schemeClr val="bg1"/>
                </a:solidFill>
              </a:rPr>
              <a:t>It’s</a:t>
            </a:r>
            <a:r>
              <a:rPr lang="fr-FR" sz="1050" baseline="0" dirty="0">
                <a:solidFill>
                  <a:schemeClr val="bg1"/>
                </a:solidFill>
              </a:rPr>
              <a:t> a flexible </a:t>
            </a:r>
            <a:r>
              <a:rPr lang="fr-FR" sz="1050" baseline="0" dirty="0" err="1">
                <a:solidFill>
                  <a:schemeClr val="bg1"/>
                </a:solidFill>
              </a:rPr>
              <a:t>offer</a:t>
            </a:r>
            <a:r>
              <a:rPr lang="fr-FR" sz="1050" baseline="0" dirty="0">
                <a:solidFill>
                  <a:schemeClr val="bg1"/>
                </a:solidFill>
              </a:rPr>
              <a:t>: </a:t>
            </a:r>
            <a:r>
              <a:rPr lang="fr-FR" sz="1050" baseline="0" dirty="0" err="1">
                <a:solidFill>
                  <a:schemeClr val="bg1"/>
                </a:solidFill>
              </a:rPr>
              <a:t>customers</a:t>
            </a:r>
            <a:r>
              <a:rPr lang="fr-FR" sz="1050" baseline="0" dirty="0">
                <a:solidFill>
                  <a:schemeClr val="bg1"/>
                </a:solidFill>
              </a:rPr>
              <a:t> </a:t>
            </a:r>
            <a:r>
              <a:rPr lang="fr-FR" sz="1050" baseline="0" dirty="0" err="1">
                <a:solidFill>
                  <a:schemeClr val="bg1"/>
                </a:solidFill>
              </a:rPr>
              <a:t>can</a:t>
            </a:r>
            <a:r>
              <a:rPr lang="fr-FR" sz="1050" baseline="0" dirty="0">
                <a:solidFill>
                  <a:schemeClr val="bg1"/>
                </a:solidFill>
              </a:rPr>
              <a:t> </a:t>
            </a:r>
            <a:r>
              <a:rPr lang="fr-FR" sz="1050" baseline="0" dirty="0" err="1">
                <a:solidFill>
                  <a:schemeClr val="bg1"/>
                </a:solidFill>
              </a:rPr>
              <a:t>add</a:t>
            </a:r>
            <a:r>
              <a:rPr lang="fr-FR" sz="1050" baseline="0" dirty="0">
                <a:solidFill>
                  <a:schemeClr val="bg1"/>
                </a:solidFill>
              </a:rPr>
              <a:t> or </a:t>
            </a:r>
            <a:r>
              <a:rPr lang="fr-FR" sz="1050" baseline="0" dirty="0" err="1">
                <a:solidFill>
                  <a:schemeClr val="bg1"/>
                </a:solidFill>
              </a:rPr>
              <a:t>remove</a:t>
            </a:r>
            <a:r>
              <a:rPr lang="fr-FR" sz="1050" baseline="0" dirty="0">
                <a:solidFill>
                  <a:schemeClr val="bg1"/>
                </a:solidFill>
              </a:rPr>
              <a:t> </a:t>
            </a:r>
            <a:r>
              <a:rPr lang="fr-FR" sz="1050" baseline="0" dirty="0" err="1">
                <a:solidFill>
                  <a:schemeClr val="bg1"/>
                </a:solidFill>
              </a:rPr>
              <a:t>subscriptions</a:t>
            </a:r>
            <a:r>
              <a:rPr lang="fr-FR" sz="1050" baseline="0" dirty="0">
                <a:solidFill>
                  <a:schemeClr val="bg1"/>
                </a:solidFill>
              </a:rPr>
              <a:t> and options at </a:t>
            </a:r>
            <a:r>
              <a:rPr lang="fr-FR" sz="1050" baseline="0" dirty="0" err="1">
                <a:solidFill>
                  <a:schemeClr val="bg1"/>
                </a:solidFill>
              </a:rPr>
              <a:t>any</a:t>
            </a:r>
            <a:r>
              <a:rPr lang="fr-FR" sz="1050" baseline="0" dirty="0">
                <a:solidFill>
                  <a:schemeClr val="bg1"/>
                </a:solidFill>
              </a:rPr>
              <a:t> time to </a:t>
            </a:r>
            <a:r>
              <a:rPr lang="fr-FR" sz="1050" baseline="0" dirty="0" err="1">
                <a:solidFill>
                  <a:schemeClr val="bg1"/>
                </a:solidFill>
              </a:rPr>
              <a:t>adjust</a:t>
            </a:r>
            <a:r>
              <a:rPr lang="fr-FR" sz="1050" baseline="0" dirty="0">
                <a:solidFill>
                  <a:schemeClr val="bg1"/>
                </a:solidFill>
              </a:rPr>
              <a:t> </a:t>
            </a:r>
            <a:r>
              <a:rPr lang="fr-FR" sz="1050" baseline="0" dirty="0" err="1">
                <a:solidFill>
                  <a:schemeClr val="bg1"/>
                </a:solidFill>
              </a:rPr>
              <a:t>costs</a:t>
            </a:r>
            <a:r>
              <a:rPr lang="fr-FR" sz="1050" baseline="0" dirty="0">
                <a:solidFill>
                  <a:schemeClr val="bg1"/>
                </a:solidFill>
              </a:rPr>
              <a:t> to business. </a:t>
            </a:r>
          </a:p>
          <a:p>
            <a:endParaRPr lang="fr-FR" sz="1050" baseline="0" dirty="0">
              <a:solidFill>
                <a:schemeClr val="bg1"/>
              </a:solidFill>
            </a:endParaRPr>
          </a:p>
          <a:p>
            <a:r>
              <a:rPr lang="fr-FR" sz="1050" baseline="0" dirty="0" err="1">
                <a:solidFill>
                  <a:schemeClr val="bg1"/>
                </a:solidFill>
              </a:rPr>
              <a:t>It’s</a:t>
            </a:r>
            <a:r>
              <a:rPr lang="fr-FR" sz="1050" baseline="0" dirty="0">
                <a:solidFill>
                  <a:schemeClr val="bg1"/>
                </a:solidFill>
              </a:rPr>
              <a:t> </a:t>
            </a:r>
            <a:r>
              <a:rPr lang="fr-FR" sz="1050" baseline="0" dirty="0" err="1">
                <a:solidFill>
                  <a:schemeClr val="bg1"/>
                </a:solidFill>
              </a:rPr>
              <a:t>secure</a:t>
            </a:r>
            <a:r>
              <a:rPr lang="fr-FR" sz="1050" baseline="0" dirty="0">
                <a:solidFill>
                  <a:schemeClr val="bg1"/>
                </a:solidFill>
              </a:rPr>
              <a:t> </a:t>
            </a:r>
            <a:r>
              <a:rPr lang="fr-FR" sz="1050" baseline="0" dirty="0" err="1">
                <a:solidFill>
                  <a:schemeClr val="bg1"/>
                </a:solidFill>
              </a:rPr>
              <a:t>because</a:t>
            </a:r>
            <a:r>
              <a:rPr lang="fr-FR" sz="1050" baseline="0" dirty="0">
                <a:solidFill>
                  <a:schemeClr val="bg1"/>
                </a:solidFill>
              </a:rPr>
              <a:t> </a:t>
            </a:r>
            <a:r>
              <a:rPr lang="fr-FR" sz="1050" baseline="0" dirty="0" err="1">
                <a:solidFill>
                  <a:schemeClr val="bg1"/>
                </a:solidFill>
              </a:rPr>
              <a:t>it’s</a:t>
            </a:r>
            <a:r>
              <a:rPr lang="fr-FR" sz="1050" baseline="0" dirty="0">
                <a:solidFill>
                  <a:schemeClr val="bg1"/>
                </a:solidFill>
              </a:rPr>
              <a:t> </a:t>
            </a:r>
            <a:r>
              <a:rPr lang="fr-FR" sz="1050" baseline="0" dirty="0" err="1">
                <a:solidFill>
                  <a:schemeClr val="bg1"/>
                </a:solidFill>
              </a:rPr>
              <a:t>hosted</a:t>
            </a:r>
            <a:r>
              <a:rPr lang="fr-FR" sz="1050" baseline="0" dirty="0">
                <a:solidFill>
                  <a:schemeClr val="bg1"/>
                </a:solidFill>
              </a:rPr>
              <a:t> by ALE </a:t>
            </a:r>
            <a:r>
              <a:rPr lang="fr-FR" sz="1050" baseline="0" dirty="0" err="1">
                <a:solidFill>
                  <a:schemeClr val="bg1"/>
                </a:solidFill>
              </a:rPr>
              <a:t>partners</a:t>
            </a:r>
            <a:r>
              <a:rPr lang="fr-FR" sz="1050" baseline="0" dirty="0">
                <a:solidFill>
                  <a:schemeClr val="bg1"/>
                </a:solidFill>
              </a:rPr>
              <a:t> in </a:t>
            </a:r>
            <a:r>
              <a:rPr lang="fr-FR" sz="1050" baseline="0" dirty="0" err="1">
                <a:solidFill>
                  <a:schemeClr val="bg1"/>
                </a:solidFill>
              </a:rPr>
              <a:t>our</a:t>
            </a:r>
            <a:r>
              <a:rPr lang="fr-FR" sz="1050" baseline="0" dirty="0">
                <a:solidFill>
                  <a:schemeClr val="bg1"/>
                </a:solidFill>
              </a:rPr>
              <a:t> country. And </a:t>
            </a:r>
            <a:r>
              <a:rPr lang="fr-FR" sz="1050" baseline="0" dirty="0" err="1">
                <a:solidFill>
                  <a:schemeClr val="bg1"/>
                </a:solidFill>
              </a:rPr>
              <a:t>it’s</a:t>
            </a:r>
            <a:r>
              <a:rPr lang="fr-FR" sz="1050" baseline="0" dirty="0">
                <a:solidFill>
                  <a:schemeClr val="bg1"/>
                </a:solidFill>
              </a:rPr>
              <a:t> ISO27001 </a:t>
            </a:r>
            <a:r>
              <a:rPr lang="fr-FR" sz="1050" baseline="0" dirty="0" err="1">
                <a:solidFill>
                  <a:schemeClr val="bg1"/>
                </a:solidFill>
              </a:rPr>
              <a:t>certified</a:t>
            </a:r>
            <a:r>
              <a:rPr lang="fr-FR" sz="1050" baseline="0" dirty="0">
                <a:solidFill>
                  <a:schemeClr val="bg1"/>
                </a:solidFill>
              </a:rPr>
              <a:t>: The </a:t>
            </a:r>
            <a:r>
              <a:rPr lang="fr-FR" sz="1050" baseline="0" dirty="0" err="1">
                <a:solidFill>
                  <a:schemeClr val="bg1"/>
                </a:solidFill>
              </a:rPr>
              <a:t>governmental</a:t>
            </a:r>
            <a:r>
              <a:rPr lang="fr-FR" sz="1050" baseline="0" dirty="0">
                <a:solidFill>
                  <a:schemeClr val="bg1"/>
                </a:solidFill>
              </a:rPr>
              <a:t> certification for </a:t>
            </a:r>
            <a:r>
              <a:rPr lang="fr-FR" sz="1050" baseline="0" dirty="0" err="1">
                <a:solidFill>
                  <a:schemeClr val="bg1"/>
                </a:solidFill>
              </a:rPr>
              <a:t>secure</a:t>
            </a:r>
            <a:r>
              <a:rPr lang="fr-FR" sz="1050" baseline="0" dirty="0">
                <a:solidFill>
                  <a:schemeClr val="bg1"/>
                </a:solidFill>
              </a:rPr>
              <a:t> cloud </a:t>
            </a:r>
            <a:r>
              <a:rPr lang="fr-FR" sz="1050" baseline="0" dirty="0" err="1">
                <a:solidFill>
                  <a:schemeClr val="bg1"/>
                </a:solidFill>
              </a:rPr>
              <a:t>offers</a:t>
            </a:r>
            <a:r>
              <a:rPr lang="fr-FR" sz="1050" baseline="0" dirty="0">
                <a:solidFill>
                  <a:schemeClr val="bg1"/>
                </a:solidFill>
              </a:rPr>
              <a:t>. </a:t>
            </a:r>
          </a:p>
          <a:p>
            <a:endParaRPr lang="fr-FR" sz="1050" baseline="0" dirty="0">
              <a:solidFill>
                <a:schemeClr val="bg1"/>
              </a:solidFill>
            </a:endParaRPr>
          </a:p>
          <a:p>
            <a:r>
              <a:rPr lang="fr-FR" sz="1050" baseline="0" dirty="0">
                <a:solidFill>
                  <a:schemeClr val="bg1"/>
                </a:solidFill>
              </a:rPr>
              <a:t>In addition, OTEC relies on </a:t>
            </a:r>
            <a:r>
              <a:rPr lang="fr-FR" sz="1050" baseline="0" dirty="0" err="1">
                <a:solidFill>
                  <a:schemeClr val="bg1"/>
                </a:solidFill>
              </a:rPr>
              <a:t>proven</a:t>
            </a:r>
            <a:r>
              <a:rPr lang="fr-FR" sz="1050" baseline="0" dirty="0">
                <a:solidFill>
                  <a:schemeClr val="bg1"/>
                </a:solidFill>
              </a:rPr>
              <a:t> ALE </a:t>
            </a:r>
            <a:r>
              <a:rPr lang="fr-FR" sz="1050" baseline="0" dirty="0" err="1">
                <a:solidFill>
                  <a:schemeClr val="bg1"/>
                </a:solidFill>
              </a:rPr>
              <a:t>technology</a:t>
            </a:r>
            <a:r>
              <a:rPr lang="fr-FR" sz="1050" baseline="0" dirty="0">
                <a:solidFill>
                  <a:schemeClr val="bg1"/>
                </a:solidFill>
              </a:rPr>
              <a:t> </a:t>
            </a:r>
            <a:r>
              <a:rPr lang="fr-FR" sz="1050" baseline="0" dirty="0" err="1">
                <a:solidFill>
                  <a:schemeClr val="bg1"/>
                </a:solidFill>
              </a:rPr>
              <a:t>that</a:t>
            </a:r>
            <a:r>
              <a:rPr lang="fr-FR" sz="1050" baseline="0" dirty="0">
                <a:solidFill>
                  <a:schemeClr val="bg1"/>
                </a:solidFill>
              </a:rPr>
              <a:t> </a:t>
            </a:r>
            <a:r>
              <a:rPr lang="fr-FR" sz="1050" baseline="0" dirty="0" err="1">
                <a:solidFill>
                  <a:schemeClr val="bg1"/>
                </a:solidFill>
              </a:rPr>
              <a:t>currently</a:t>
            </a:r>
            <a:r>
              <a:rPr lang="fr-FR" sz="1050" baseline="0" dirty="0">
                <a:solidFill>
                  <a:schemeClr val="bg1"/>
                </a:solidFill>
              </a:rPr>
              <a:t> enable 20 million </a:t>
            </a:r>
            <a:r>
              <a:rPr lang="fr-FR" sz="1050" baseline="0" dirty="0" err="1">
                <a:solidFill>
                  <a:schemeClr val="bg1"/>
                </a:solidFill>
              </a:rPr>
              <a:t>users</a:t>
            </a:r>
            <a:r>
              <a:rPr lang="fr-FR" sz="1050" baseline="0" dirty="0">
                <a:solidFill>
                  <a:schemeClr val="bg1"/>
                </a:solidFill>
              </a:rPr>
              <a:t>. This </a:t>
            </a:r>
            <a:r>
              <a:rPr lang="fr-FR" sz="1050" baseline="0" dirty="0" err="1">
                <a:solidFill>
                  <a:schemeClr val="bg1"/>
                </a:solidFill>
              </a:rPr>
              <a:t>technology</a:t>
            </a:r>
            <a:r>
              <a:rPr lang="fr-FR" sz="1050" baseline="0" dirty="0">
                <a:solidFill>
                  <a:schemeClr val="bg1"/>
                </a:solidFill>
              </a:rPr>
              <a:t> </a:t>
            </a:r>
            <a:r>
              <a:rPr lang="fr-FR" sz="1050" baseline="0" dirty="0" err="1">
                <a:solidFill>
                  <a:schemeClr val="bg1"/>
                </a:solidFill>
              </a:rPr>
              <a:t>offers</a:t>
            </a:r>
            <a:r>
              <a:rPr lang="fr-FR" sz="1050" baseline="0" dirty="0">
                <a:solidFill>
                  <a:schemeClr val="bg1"/>
                </a:solidFill>
              </a:rPr>
              <a:t> extra </a:t>
            </a:r>
            <a:r>
              <a:rPr lang="fr-FR" sz="1050" baseline="0" dirty="0" err="1">
                <a:solidFill>
                  <a:schemeClr val="bg1"/>
                </a:solidFill>
              </a:rPr>
              <a:t>reliability</a:t>
            </a:r>
            <a:r>
              <a:rPr lang="fr-FR" sz="1050" baseline="0" dirty="0">
                <a:solidFill>
                  <a:schemeClr val="bg1"/>
                </a:solidFill>
              </a:rPr>
              <a:t> options </a:t>
            </a:r>
            <a:r>
              <a:rPr lang="fr-FR" sz="1050" baseline="0" dirty="0" err="1">
                <a:solidFill>
                  <a:schemeClr val="bg1"/>
                </a:solidFill>
              </a:rPr>
              <a:t>including</a:t>
            </a:r>
            <a:r>
              <a:rPr lang="fr-FR" sz="1050" baseline="0" dirty="0">
                <a:solidFill>
                  <a:schemeClr val="bg1"/>
                </a:solidFill>
              </a:rPr>
              <a:t> hot </a:t>
            </a:r>
            <a:r>
              <a:rPr lang="fr-FR" sz="1050" baseline="0" dirty="0" err="1">
                <a:solidFill>
                  <a:schemeClr val="bg1"/>
                </a:solidFill>
              </a:rPr>
              <a:t>redundancy</a:t>
            </a:r>
            <a:r>
              <a:rPr lang="fr-FR" sz="1050" baseline="0" dirty="0">
                <a:solidFill>
                  <a:schemeClr val="bg1"/>
                </a:solidFill>
              </a:rPr>
              <a:t> of communications, on-site </a:t>
            </a:r>
            <a:r>
              <a:rPr lang="fr-FR" sz="1050" baseline="0" dirty="0" err="1">
                <a:solidFill>
                  <a:schemeClr val="bg1"/>
                </a:solidFill>
              </a:rPr>
              <a:t>redundancy</a:t>
            </a:r>
            <a:r>
              <a:rPr lang="fr-FR" sz="1050" baseline="0" dirty="0">
                <a:solidFill>
                  <a:schemeClr val="bg1"/>
                </a:solidFill>
              </a:rPr>
              <a:t> and communication </a:t>
            </a:r>
            <a:r>
              <a:rPr lang="fr-FR" sz="1050" baseline="0" dirty="0" err="1">
                <a:solidFill>
                  <a:schemeClr val="bg1"/>
                </a:solidFill>
              </a:rPr>
              <a:t>encryption</a:t>
            </a:r>
            <a:r>
              <a:rPr lang="fr-FR" sz="1050" baseline="0" dirty="0">
                <a:solidFill>
                  <a:schemeClr val="bg1"/>
                </a:solidFill>
              </a:rPr>
              <a:t>. </a:t>
            </a:r>
          </a:p>
          <a:p>
            <a:endParaRPr lang="fr-FR" sz="1050" baseline="0" dirty="0">
              <a:solidFill>
                <a:schemeClr val="bg1"/>
              </a:solidFill>
            </a:endParaRPr>
          </a:p>
          <a:p>
            <a:endParaRPr lang="fr-FR" sz="1050" baseline="0" dirty="0">
              <a:solidFill>
                <a:schemeClr val="bg1"/>
              </a:solidFill>
            </a:endParaRPr>
          </a:p>
          <a:p>
            <a:endParaRPr lang="fr-FR" sz="1050" baseline="0" dirty="0">
              <a:solidFill>
                <a:schemeClr val="bg1"/>
              </a:solidFill>
            </a:endParaRPr>
          </a:p>
          <a:p>
            <a:endParaRPr lang="fr-FR" sz="1050"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endParaRPr lang="fr-FR" baseline="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11</a:t>
            </a:fld>
            <a:endParaRPr lang="en-GB"/>
          </a:p>
        </p:txBody>
      </p:sp>
    </p:spTree>
    <p:extLst>
      <p:ext uri="{BB962C8B-B14F-4D97-AF65-F5344CB8AC3E}">
        <p14:creationId xmlns:p14="http://schemas.microsoft.com/office/powerpoint/2010/main" val="1634885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OTEC </a:t>
            </a:r>
            <a:r>
              <a:rPr lang="fr-FR" dirty="0" err="1"/>
              <a:t>offers</a:t>
            </a:r>
            <a:r>
              <a:rPr lang="fr-FR" dirty="0"/>
              <a:t> </a:t>
            </a:r>
            <a:r>
              <a:rPr lang="fr-FR" dirty="0" err="1"/>
              <a:t>additional</a:t>
            </a:r>
            <a:r>
              <a:rPr lang="fr-FR" dirty="0"/>
              <a:t> </a:t>
            </a:r>
            <a:r>
              <a:rPr lang="fr-FR" dirty="0" err="1"/>
              <a:t>benefits</a:t>
            </a:r>
            <a:r>
              <a:rPr lang="fr-FR" baseline="0" dirty="0"/>
              <a:t> for </a:t>
            </a:r>
            <a:r>
              <a:rPr lang="fr-FR" baseline="0" dirty="0" err="1"/>
              <a:t>existing</a:t>
            </a:r>
            <a:r>
              <a:rPr lang="fr-FR" baseline="0" dirty="0"/>
              <a:t> ALE </a:t>
            </a:r>
            <a:r>
              <a:rPr lang="fr-FR" baseline="0" dirty="0" err="1"/>
              <a:t>customers</a:t>
            </a:r>
            <a:r>
              <a:rPr lang="fr-FR" baseline="0" dirty="0"/>
              <a:t>:</a:t>
            </a:r>
          </a:p>
          <a:p>
            <a:endParaRPr lang="fr-FR" baseline="0" dirty="0"/>
          </a:p>
          <a:p>
            <a:pPr marL="171450" indent="-171450">
              <a:buFontTx/>
              <a:buChar char="-"/>
            </a:pPr>
            <a:r>
              <a:rPr lang="fr-FR" baseline="0" dirty="0" err="1"/>
              <a:t>Employees</a:t>
            </a:r>
            <a:r>
              <a:rPr lang="fr-FR" baseline="0" dirty="0"/>
              <a:t> </a:t>
            </a:r>
            <a:r>
              <a:rPr lang="fr-FR" baseline="0" dirty="0" err="1"/>
              <a:t>keep</a:t>
            </a:r>
            <a:r>
              <a:rPr lang="fr-FR" baseline="0" dirty="0"/>
              <a:t> the ALE </a:t>
            </a:r>
            <a:r>
              <a:rPr lang="fr-FR" baseline="0" dirty="0" err="1"/>
              <a:t>features</a:t>
            </a:r>
            <a:r>
              <a:rPr lang="fr-FR" baseline="0" dirty="0"/>
              <a:t> </a:t>
            </a:r>
            <a:r>
              <a:rPr lang="fr-FR" baseline="0" dirty="0" err="1"/>
              <a:t>they</a:t>
            </a:r>
            <a:r>
              <a:rPr lang="fr-FR" baseline="0" dirty="0"/>
              <a:t> like for </a:t>
            </a:r>
            <a:r>
              <a:rPr lang="fr-FR" baseline="0" dirty="0" err="1"/>
              <a:t>immediate</a:t>
            </a:r>
            <a:r>
              <a:rPr lang="fr-FR" baseline="0" dirty="0"/>
              <a:t> user adoption</a:t>
            </a:r>
          </a:p>
          <a:p>
            <a:pPr marL="171450" indent="-171450">
              <a:buFontTx/>
              <a:buChar char="-"/>
            </a:pPr>
            <a:r>
              <a:rPr lang="fr-FR" baseline="0" dirty="0" err="1"/>
              <a:t>Existing</a:t>
            </a:r>
            <a:r>
              <a:rPr lang="fr-FR" baseline="0" dirty="0"/>
              <a:t> </a:t>
            </a:r>
            <a:r>
              <a:rPr lang="fr-FR" baseline="0" dirty="0" err="1"/>
              <a:t>analog</a:t>
            </a:r>
            <a:r>
              <a:rPr lang="fr-FR" baseline="0" dirty="0"/>
              <a:t>/digital phone </a:t>
            </a:r>
            <a:r>
              <a:rPr lang="fr-FR" baseline="0" dirty="0" err="1"/>
              <a:t>cabling</a:t>
            </a:r>
            <a:r>
              <a:rPr lang="fr-FR" baseline="0" dirty="0"/>
              <a:t> </a:t>
            </a:r>
            <a:r>
              <a:rPr lang="fr-FR" baseline="0" dirty="0" err="1"/>
              <a:t>can</a:t>
            </a:r>
            <a:r>
              <a:rPr lang="fr-FR" baseline="0" dirty="0"/>
              <a:t> </a:t>
            </a:r>
            <a:r>
              <a:rPr lang="fr-FR" baseline="0" dirty="0" err="1"/>
              <a:t>be</a:t>
            </a:r>
            <a:r>
              <a:rPr lang="fr-FR" baseline="0" dirty="0"/>
              <a:t> </a:t>
            </a:r>
            <a:r>
              <a:rPr lang="fr-FR" baseline="0" dirty="0" err="1"/>
              <a:t>leveraged</a:t>
            </a:r>
            <a:r>
              <a:rPr lang="fr-FR" baseline="0" dirty="0"/>
              <a:t> to </a:t>
            </a:r>
            <a:r>
              <a:rPr lang="fr-FR" baseline="0" dirty="0" err="1"/>
              <a:t>benefit</a:t>
            </a:r>
            <a:r>
              <a:rPr lang="fr-FR" baseline="0" dirty="0"/>
              <a:t> </a:t>
            </a:r>
            <a:r>
              <a:rPr lang="fr-FR" baseline="0" dirty="0" err="1"/>
              <a:t>from</a:t>
            </a:r>
            <a:r>
              <a:rPr lang="fr-FR" baseline="0" dirty="0"/>
              <a:t> cloud </a:t>
            </a:r>
            <a:r>
              <a:rPr lang="fr-FR" baseline="0" dirty="0" err="1"/>
              <a:t>benefits</a:t>
            </a:r>
            <a:r>
              <a:rPr lang="fr-FR" baseline="0" dirty="0"/>
              <a:t> </a:t>
            </a:r>
            <a:r>
              <a:rPr lang="fr-FR" baseline="0" dirty="0" err="1"/>
              <a:t>immediately</a:t>
            </a:r>
            <a:endParaRPr lang="fr-FR" baseline="0" dirty="0"/>
          </a:p>
          <a:p>
            <a:pPr marL="171450" indent="-171450">
              <a:buFontTx/>
              <a:buChar char="-"/>
            </a:pPr>
            <a:r>
              <a:rPr lang="fr-FR" baseline="0" dirty="0"/>
              <a:t>Compatible phones </a:t>
            </a:r>
            <a:r>
              <a:rPr lang="fr-FR" baseline="0" dirty="0" err="1"/>
              <a:t>can</a:t>
            </a:r>
            <a:r>
              <a:rPr lang="fr-FR" baseline="0" dirty="0"/>
              <a:t> </a:t>
            </a:r>
            <a:r>
              <a:rPr lang="fr-FR" baseline="0" dirty="0" err="1"/>
              <a:t>be</a:t>
            </a:r>
            <a:r>
              <a:rPr lang="fr-FR" baseline="0" dirty="0"/>
              <a:t> </a:t>
            </a:r>
            <a:r>
              <a:rPr lang="fr-FR" baseline="0" dirty="0" err="1"/>
              <a:t>leveraged</a:t>
            </a:r>
            <a:endParaRPr lang="fr-FR" baseline="0" dirty="0"/>
          </a:p>
          <a:p>
            <a:pPr marL="171450" indent="-171450">
              <a:buFontTx/>
              <a:buChar char="-"/>
            </a:pPr>
            <a:r>
              <a:rPr lang="fr-FR" baseline="0" dirty="0"/>
              <a:t>OTEC </a:t>
            </a:r>
            <a:r>
              <a:rPr lang="fr-FR" baseline="0" dirty="0" err="1"/>
              <a:t>can</a:t>
            </a:r>
            <a:r>
              <a:rPr lang="fr-FR" baseline="0" dirty="0"/>
              <a:t> </a:t>
            </a:r>
            <a:r>
              <a:rPr lang="fr-FR" baseline="0" dirty="0" err="1"/>
              <a:t>be</a:t>
            </a:r>
            <a:r>
              <a:rPr lang="fr-FR" baseline="0" dirty="0"/>
              <a:t> </a:t>
            </a:r>
            <a:r>
              <a:rPr lang="fr-FR" baseline="0" dirty="0" err="1"/>
              <a:t>networked</a:t>
            </a:r>
            <a:r>
              <a:rPr lang="fr-FR" baseline="0" dirty="0"/>
              <a:t> </a:t>
            </a:r>
            <a:r>
              <a:rPr lang="fr-FR" baseline="0" dirty="0" err="1"/>
              <a:t>with</a:t>
            </a:r>
            <a:r>
              <a:rPr lang="fr-FR" baseline="0" dirty="0"/>
              <a:t> on-site ALE communication servers for </a:t>
            </a:r>
            <a:r>
              <a:rPr lang="fr-FR" baseline="0" dirty="0" err="1"/>
              <a:t>smooth</a:t>
            </a:r>
            <a:r>
              <a:rPr lang="fr-FR" baseline="0" dirty="0"/>
              <a:t> transformation</a:t>
            </a:r>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12</a:t>
            </a:fld>
            <a:endParaRPr lang="en-GB"/>
          </a:p>
        </p:txBody>
      </p:sp>
    </p:spTree>
    <p:extLst>
      <p:ext uri="{BB962C8B-B14F-4D97-AF65-F5344CB8AC3E}">
        <p14:creationId xmlns:p14="http://schemas.microsoft.com/office/powerpoint/2010/main" val="20256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With OTEC,</a:t>
            </a:r>
            <a:r>
              <a:rPr lang="en-US" baseline="0" noProof="0" dirty="0"/>
              <a:t> elevate your business to the cloud!</a:t>
            </a:r>
          </a:p>
          <a:p>
            <a:pPr marL="171450" indent="-171450">
              <a:buFontTx/>
              <a:buChar char="-"/>
            </a:pPr>
            <a:r>
              <a:rPr lang="en-US" baseline="0" noProof="0" dirty="0"/>
              <a:t>Connect all employees – wherever they work – so they can work together and engage with external contacts</a:t>
            </a:r>
          </a:p>
          <a:p>
            <a:pPr marL="171450" indent="-171450">
              <a:buFontTx/>
              <a:buChar char="-"/>
            </a:pPr>
            <a:r>
              <a:rPr lang="en-US" baseline="0" noProof="0" dirty="0"/>
              <a:t>Improve customer interactions – by automating customer welcome to free time for important calls and by using voice and also video meetings to build a stronger relationship with customers.</a:t>
            </a:r>
          </a:p>
          <a:p>
            <a:pPr marL="171450" indent="-171450">
              <a:buFontTx/>
              <a:buChar char="-"/>
            </a:pPr>
            <a:endParaRPr lang="fr-FR" baseline="0" noProof="0" dirty="0"/>
          </a:p>
          <a:p>
            <a:pPr marL="0" indent="0">
              <a:buFontTx/>
              <a:buNone/>
            </a:pPr>
            <a:r>
              <a:rPr lang="fr-FR" baseline="0" noProof="0" dirty="0" err="1"/>
              <a:t>Simplify</a:t>
            </a:r>
            <a:r>
              <a:rPr lang="fr-FR" baseline="0" noProof="0" dirty="0"/>
              <a:t> and </a:t>
            </a:r>
            <a:r>
              <a:rPr lang="fr-FR" baseline="0" noProof="0" dirty="0" err="1"/>
              <a:t>secure</a:t>
            </a:r>
            <a:r>
              <a:rPr lang="fr-FR" baseline="0" noProof="0" dirty="0"/>
              <a:t> all business communications. OTEC </a:t>
            </a:r>
            <a:r>
              <a:rPr lang="fr-FR" baseline="0" noProof="0" dirty="0" err="1"/>
              <a:t>offers</a:t>
            </a:r>
            <a:r>
              <a:rPr lang="fr-FR" baseline="0" noProof="0" dirty="0"/>
              <a:t> a per user per </a:t>
            </a:r>
            <a:r>
              <a:rPr lang="fr-FR" baseline="0" noProof="0" dirty="0" err="1"/>
              <a:t>month</a:t>
            </a:r>
            <a:r>
              <a:rPr lang="fr-FR" baseline="0" noProof="0" dirty="0"/>
              <a:t> </a:t>
            </a:r>
            <a:r>
              <a:rPr lang="fr-FR" baseline="0" noProof="0" dirty="0" err="1"/>
              <a:t>subscription</a:t>
            </a:r>
            <a:r>
              <a:rPr lang="fr-FR" baseline="0" noProof="0" dirty="0"/>
              <a:t> to a cloud service </a:t>
            </a:r>
            <a:r>
              <a:rPr lang="fr-FR" baseline="0" noProof="0" dirty="0" err="1"/>
              <a:t>that’s</a:t>
            </a:r>
            <a:r>
              <a:rPr lang="fr-FR" baseline="0" noProof="0" dirty="0"/>
              <a:t> ISO27001-certified </a:t>
            </a:r>
            <a:r>
              <a:rPr lang="fr-FR" baseline="0" noProof="0" dirty="0" err="1"/>
              <a:t>with</a:t>
            </a:r>
            <a:r>
              <a:rPr lang="fr-FR" baseline="0" noProof="0" dirty="0"/>
              <a:t> high-</a:t>
            </a:r>
            <a:r>
              <a:rPr lang="fr-FR" baseline="0" noProof="0" dirty="0" err="1"/>
              <a:t>availability</a:t>
            </a:r>
            <a:r>
              <a:rPr lang="fr-FR" baseline="0" noProof="0" dirty="0"/>
              <a:t> at the </a:t>
            </a:r>
            <a:r>
              <a:rPr lang="fr-FR" baseline="0" noProof="0" dirty="0" err="1"/>
              <a:t>core</a:t>
            </a:r>
            <a:r>
              <a:rPr lang="fr-FR" baseline="0" noProof="0" dirty="0"/>
              <a:t> for </a:t>
            </a:r>
            <a:r>
              <a:rPr lang="fr-FR" baseline="0" noProof="0" dirty="0" err="1"/>
              <a:t>security</a:t>
            </a:r>
            <a:r>
              <a:rPr lang="fr-FR" baseline="0" noProof="0" dirty="0"/>
              <a:t> and </a:t>
            </a:r>
            <a:r>
              <a:rPr lang="fr-FR" baseline="0" noProof="0" dirty="0" err="1"/>
              <a:t>peace</a:t>
            </a:r>
            <a:r>
              <a:rPr lang="fr-FR" baseline="0" noProof="0" dirty="0"/>
              <a:t> of </a:t>
            </a:r>
            <a:r>
              <a:rPr lang="fr-FR" baseline="0" noProof="0" dirty="0" err="1"/>
              <a:t>mind</a:t>
            </a:r>
            <a:r>
              <a:rPr lang="fr-FR" baseline="0" noProof="0" dirty="0"/>
              <a:t>.</a:t>
            </a:r>
            <a:endParaRPr lang="en-US" baseline="0" noProof="0" dirty="0"/>
          </a:p>
          <a:p>
            <a:pPr marL="171450" indent="-171450">
              <a:buFontTx/>
              <a:buChar char="-"/>
            </a:pPr>
            <a:endParaRPr lang="fr-FR" baseline="0" noProof="0" dirty="0"/>
          </a:p>
          <a:p>
            <a:pPr marL="171450" indent="-171450">
              <a:buFontTx/>
              <a:buChar char="-"/>
            </a:pPr>
            <a:endParaRPr lang="en-US" baseline="0" noProof="0" dirty="0"/>
          </a:p>
          <a:p>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13</a:t>
            </a:fld>
            <a:endParaRPr lang="en-GB"/>
          </a:p>
        </p:txBody>
      </p:sp>
    </p:spTree>
    <p:extLst>
      <p:ext uri="{BB962C8B-B14F-4D97-AF65-F5344CB8AC3E}">
        <p14:creationId xmlns:p14="http://schemas.microsoft.com/office/powerpoint/2010/main" val="272853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ALE proposes OTEC, the cloud communications service for AGILE organizations.</a:t>
            </a:r>
          </a:p>
          <a:p>
            <a:endParaRPr lang="en-GB" noProof="0" dirty="0"/>
          </a:p>
          <a:p>
            <a:r>
              <a:rPr lang="en-GB" noProof="0" dirty="0"/>
              <a:t>With OTEC:</a:t>
            </a:r>
          </a:p>
          <a:p>
            <a:pPr marL="171450" indent="-171450">
              <a:buFontTx/>
              <a:buChar char="-"/>
            </a:pPr>
            <a:r>
              <a:rPr lang="en-GB" b="0" baseline="0" noProof="0" dirty="0"/>
              <a:t>All business ALE </a:t>
            </a:r>
            <a:r>
              <a:rPr lang="en-GB" baseline="0" noProof="0" dirty="0"/>
              <a:t>communications are available where team members are – for true work-from-anywhere</a:t>
            </a:r>
          </a:p>
          <a:p>
            <a:pPr marL="171450" indent="-171450">
              <a:buFontTx/>
              <a:buChar char="-"/>
            </a:pPr>
            <a:r>
              <a:rPr lang="en-GB" b="0" baseline="0" noProof="0" dirty="0"/>
              <a:t>The service is available on demand via a single license per user per month - for a predictable and optimized price</a:t>
            </a:r>
            <a:endParaRPr lang="en-GB" baseline="0"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noProof="0" dirty="0"/>
              <a:t>The service is h</a:t>
            </a:r>
            <a:r>
              <a:rPr lang="en-GB" sz="1200" b="0" noProof="0" dirty="0">
                <a:solidFill>
                  <a:schemeClr val="bg1"/>
                </a:solidFill>
              </a:rPr>
              <a:t>oste</a:t>
            </a:r>
            <a:r>
              <a:rPr lang="en-GB" sz="1200" noProof="0" dirty="0">
                <a:solidFill>
                  <a:schemeClr val="bg1"/>
                </a:solidFill>
              </a:rPr>
              <a:t>d on a cloud belonging to our partners or on the company’s premises – depending on the  organization’s security requirements</a:t>
            </a:r>
          </a:p>
          <a:p>
            <a:pPr marL="171450" indent="-171450">
              <a:buFontTx/>
              <a:buChar char="-"/>
            </a:pPr>
            <a:r>
              <a:rPr lang="en-GB" b="0" baseline="0" noProof="0" dirty="0"/>
              <a:t>OTEC offers on-demand options to improve customer interactions and simplify</a:t>
            </a:r>
            <a:r>
              <a:rPr lang="en-GB" b="1" baseline="0" noProof="0" dirty="0"/>
              <a:t> </a:t>
            </a:r>
            <a:r>
              <a:rPr lang="en-GB" b="0" baseline="0" noProof="0" dirty="0"/>
              <a:t>teamwork when working-from-anywhere. </a:t>
            </a:r>
            <a:r>
              <a:rPr lang="en-GB" b="0" baseline="0" noProof="0" dirty="0">
                <a:solidFill>
                  <a:srgbClr val="FF0000"/>
                </a:solidFill>
              </a:rPr>
              <a:t>These options can be added or removed at anytime adjusting costs to business. </a:t>
            </a:r>
          </a:p>
          <a:p>
            <a:pPr marL="171450" indent="-171450">
              <a:buFontTx/>
              <a:buChar char="-"/>
            </a:pPr>
            <a:r>
              <a:rPr lang="en-GB" b="0" baseline="0" noProof="0" dirty="0"/>
              <a:t>OTEC business communications </a:t>
            </a:r>
            <a:r>
              <a:rPr lang="en-GB" baseline="0" noProof="0" dirty="0"/>
              <a:t>can be integrated in business productivity and CRM applications to ease user adoption.</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15</a:t>
            </a:fld>
            <a:endParaRPr lang="en-GB"/>
          </a:p>
        </p:txBody>
      </p:sp>
    </p:spTree>
    <p:extLst>
      <p:ext uri="{BB962C8B-B14F-4D97-AF65-F5344CB8AC3E}">
        <p14:creationId xmlns:p14="http://schemas.microsoft.com/office/powerpoint/2010/main" val="1215871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With OTEC, organizations can connect all employees wherever they are. They benefit from</a:t>
            </a:r>
            <a:r>
              <a:rPr lang="en-US" baseline="0" noProof="0" dirty="0"/>
              <a:t> a true digital workspace including s</a:t>
            </a:r>
            <a:r>
              <a:rPr lang="en-US" noProof="0" dirty="0"/>
              <a:t>oftphone, collaboration</a:t>
            </a:r>
            <a:r>
              <a:rPr lang="en-US" baseline="0" noProof="0" dirty="0"/>
              <a:t> apps and business  phones that can be used in</a:t>
            </a:r>
            <a:r>
              <a:rPr lang="en-US" noProof="0" dirty="0"/>
              <a:t> the office or remotely. Call continuity exists between all employees wherever they are to</a:t>
            </a:r>
            <a:r>
              <a:rPr lang="en-US" baseline="0" noProof="0" dirty="0"/>
              <a:t> get things done faster. </a:t>
            </a:r>
            <a:endParaRPr lang="en-US" noProof="0" dirty="0"/>
          </a:p>
          <a:p>
            <a:endParaRPr lang="en-US" noProof="0" dirty="0"/>
          </a:p>
          <a:p>
            <a:r>
              <a:rPr lang="en-US" noProof="0" dirty="0"/>
              <a:t>With OTEC, organizations adapt quickly to any changes such as more work-from-home</a:t>
            </a:r>
            <a:r>
              <a:rPr lang="en-US" baseline="0" noProof="0" dirty="0"/>
              <a:t> communications</a:t>
            </a:r>
            <a:r>
              <a:rPr lang="en-US" noProof="0" dirty="0"/>
              <a:t>, adoption</a:t>
            </a:r>
            <a:r>
              <a:rPr lang="en-US" baseline="0" noProof="0" dirty="0"/>
              <a:t> of customer service Software as a Service </a:t>
            </a:r>
            <a:r>
              <a:rPr lang="en-US" noProof="0" dirty="0"/>
              <a:t>or even the addition of branch offices. The OTEC service is available per user and per month with 100% flexibility regarding the license and its options.</a:t>
            </a:r>
          </a:p>
          <a:p>
            <a:endParaRPr lang="en-US" noProof="0" dirty="0"/>
          </a:p>
          <a:p>
            <a:r>
              <a:rPr lang="en-US" noProof="0" dirty="0"/>
              <a:t>With OTEC, the IT department simplifies the management of its communication system with zero compromise on security and the level of service:  </a:t>
            </a:r>
          </a:p>
          <a:p>
            <a:r>
              <a:rPr lang="en-US" noProof="0" dirty="0"/>
              <a:t> -  Communications are reliable and secure because they are based on ALE technology for large companies</a:t>
            </a:r>
          </a:p>
          <a:p>
            <a:r>
              <a:rPr lang="en-US" noProof="0" dirty="0"/>
              <a:t> -  The service is hosted by the ALE partner or in the customer's data center depending on</a:t>
            </a:r>
            <a:r>
              <a:rPr lang="en-US" baseline="0" noProof="0" dirty="0"/>
              <a:t> the customer requirements </a:t>
            </a:r>
          </a:p>
          <a:p>
            <a:r>
              <a:rPr lang="en-US" noProof="0" dirty="0"/>
              <a:t>-  The service is fully managed by the partner, or certain operations can be delegated to users or to the IT department via a web portal.</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16</a:t>
            </a:fld>
            <a:endParaRPr lang="en-GB"/>
          </a:p>
        </p:txBody>
      </p:sp>
    </p:spTree>
    <p:extLst>
      <p:ext uri="{BB962C8B-B14F-4D97-AF65-F5344CB8AC3E}">
        <p14:creationId xmlns:p14="http://schemas.microsoft.com/office/powerpoint/2010/main" val="379858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en-US" baseline="0" noProof="0" dirty="0"/>
              <a:t>As the OTEC service uses ALE technology for large companies, it offers a hybrid workplace communications that are suitable for all user profiles:</a:t>
            </a:r>
          </a:p>
          <a:p>
            <a:pPr marL="171450" indent="-171450">
              <a:buFontTx/>
              <a:buChar char="-"/>
            </a:pPr>
            <a:endParaRPr lang="en-US" baseline="0" noProof="0" dirty="0"/>
          </a:p>
          <a:p>
            <a:pPr marL="171450" indent="-171450">
              <a:buFontTx/>
              <a:buChar char="-"/>
            </a:pPr>
            <a:r>
              <a:rPr lang="en-US" baseline="0" noProof="0" dirty="0"/>
              <a:t>Employees working from home, or working from anywhere, can communicate easily using a softphone, a phone deployed at home, or can communicate from the Rainbow application on a smartphone</a:t>
            </a:r>
          </a:p>
          <a:p>
            <a:pPr marL="171450" indent="-171450">
              <a:buFontTx/>
              <a:buChar char="-"/>
            </a:pPr>
            <a:r>
              <a:rPr lang="en-US" b="0" baseline="0" noProof="0" dirty="0"/>
              <a:t>Customer service features such as automated attendant, call queueing and monitoring, voice messaging and call recording </a:t>
            </a:r>
            <a:r>
              <a:rPr lang="en-US" baseline="0" noProof="0" dirty="0"/>
              <a:t>are available for customer service staff and contact center agents.</a:t>
            </a:r>
          </a:p>
          <a:p>
            <a:pPr marL="171450" indent="-171450">
              <a:buFontTx/>
              <a:buChar char="-"/>
            </a:pPr>
            <a:r>
              <a:rPr lang="en-US" baseline="0" noProof="0" dirty="0"/>
              <a:t>Finally, OTEC offers many on-site mobility options including mobile handsets, smartphone apps  for use in office and in the industry, healthcare and retail vertical sectors, </a:t>
            </a:r>
          </a:p>
          <a:p>
            <a:pPr marL="171450" indent="-171450">
              <a:buFontTx/>
              <a:buChar char="-"/>
            </a:pPr>
            <a:r>
              <a:rPr lang="en-US" baseline="0" noProof="0" dirty="0"/>
              <a:t>And all these people can work together from wherever they are and communicate via video meeting with external contacts, thanks to Rainbow's secure video conferencing and group messaging capabilities. In fact, OTEC is at source connected to the Alcatel-Lucent Enterprise Rainbow cloud service.  </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17</a:t>
            </a:fld>
            <a:endParaRPr lang="en-GB"/>
          </a:p>
        </p:txBody>
      </p:sp>
    </p:spTree>
    <p:extLst>
      <p:ext uri="{BB962C8B-B14F-4D97-AF65-F5344CB8AC3E}">
        <p14:creationId xmlns:p14="http://schemas.microsoft.com/office/powerpoint/2010/main" val="148318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chemeClr val="bg1"/>
                </a:solidFill>
              </a:rPr>
              <a:t>Apart from a phone, all you need is one licence per user per month to be able to use features such as call waiting, 6-person conference calls, call grouping, call filtering and line supervision. These features are ideal for customer advisors.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chemeClr val="bg1"/>
                </a:solidFill>
              </a:rPr>
              <a:t>In addition, OTEC offers multiple communication</a:t>
            </a:r>
            <a:r>
              <a:rPr lang="en-GB" sz="1200" baseline="0" noProof="0" dirty="0">
                <a:solidFill>
                  <a:schemeClr val="bg1"/>
                </a:solidFill>
              </a:rPr>
              <a:t> </a:t>
            </a:r>
            <a:r>
              <a:rPr lang="en-GB" sz="1200" noProof="0" dirty="0">
                <a:solidFill>
                  <a:schemeClr val="bg1"/>
                </a:solidFill>
              </a:rPr>
              <a:t>options so that customers</a:t>
            </a:r>
            <a:r>
              <a:rPr lang="en-GB" sz="1200" baseline="0" noProof="0" dirty="0">
                <a:solidFill>
                  <a:schemeClr val="bg1"/>
                </a:solidFill>
              </a:rPr>
              <a:t> get </a:t>
            </a:r>
            <a:r>
              <a:rPr lang="en-GB" sz="1200" noProof="0" dirty="0">
                <a:solidFill>
                  <a:schemeClr val="bg1"/>
                </a:solidFill>
              </a:rPr>
              <a:t>the</a:t>
            </a:r>
            <a:r>
              <a:rPr lang="en-GB" sz="1200" b="0" i="0" noProof="0" dirty="0">
                <a:solidFill>
                  <a:schemeClr val="bg1"/>
                </a:solidFill>
              </a:rPr>
              <a:t> right price on what they really need. All prices are calculated per month. Take note of the options then click to continue.</a:t>
            </a:r>
            <a:endParaRPr lang="en-GB" sz="1200" b="0" i="1" noProof="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noProof="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endParaRPr lang="fr-FR" baseline="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18</a:t>
            </a:fld>
            <a:endParaRPr lang="en-GB"/>
          </a:p>
        </p:txBody>
      </p:sp>
    </p:spTree>
    <p:extLst>
      <p:ext uri="{BB962C8B-B14F-4D97-AF65-F5344CB8AC3E}">
        <p14:creationId xmlns:p14="http://schemas.microsoft.com/office/powerpoint/2010/main" val="320974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aseline="0" dirty="0"/>
              <a:t>OTEC offers options to </a:t>
            </a:r>
            <a:r>
              <a:rPr lang="fr-FR" baseline="0" dirty="0"/>
              <a:t>boost </a:t>
            </a:r>
            <a:r>
              <a:rPr lang="fr-FR" baseline="0" dirty="0" err="1"/>
              <a:t>interacitons</a:t>
            </a:r>
            <a:r>
              <a:rPr lang="fr-FR" baseline="0" dirty="0"/>
              <a:t> </a:t>
            </a:r>
            <a:r>
              <a:rPr lang="fr-FR" baseline="0" dirty="0" err="1"/>
              <a:t>with</a:t>
            </a:r>
            <a:r>
              <a:rPr lang="fr-FR" baseline="0" dirty="0"/>
              <a:t> digital </a:t>
            </a:r>
            <a:r>
              <a:rPr lang="fr-FR" baseline="0" dirty="0" err="1"/>
              <a:t>buyers</a:t>
            </a:r>
            <a:endParaRPr lang="fr-FR" sz="1200" baseline="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Automated attendant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Attendant console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Contact </a:t>
            </a:r>
            <a:r>
              <a:rPr lang="en-GB" sz="1200" baseline="0" dirty="0" err="1">
                <a:solidFill>
                  <a:schemeClr val="bg1"/>
                </a:solidFill>
              </a:rPr>
              <a:t>center</a:t>
            </a:r>
            <a:r>
              <a:rPr lang="en-GB" sz="1200" baseline="0" dirty="0">
                <a:solidFill>
                  <a:schemeClr val="bg1"/>
                </a:solidFill>
              </a:rPr>
              <a:t> agent features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Contact </a:t>
            </a:r>
            <a:r>
              <a:rPr lang="en-GB" sz="1200" baseline="0" dirty="0" err="1">
                <a:solidFill>
                  <a:schemeClr val="bg1"/>
                </a:solidFill>
              </a:rPr>
              <a:t>center</a:t>
            </a:r>
            <a:r>
              <a:rPr lang="en-GB" sz="1200" baseline="0" dirty="0">
                <a:solidFill>
                  <a:schemeClr val="bg1"/>
                </a:solidFill>
              </a:rPr>
              <a:t> supervisor desktop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Call recording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dirty="0">
                <a:solidFill>
                  <a:schemeClr val="bg1"/>
                </a:solidFill>
              </a:rPr>
              <a:t>APIs to communicate from within a business application of choice</a:t>
            </a:r>
            <a:endParaRPr lang="fr-FR" sz="1200"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These options are available at a monthly tariff. Read the options then click to continue</a:t>
            </a:r>
            <a:r>
              <a:rPr lang="fr-FR" sz="1200" baseline="0" dirty="0">
                <a:solidFill>
                  <a:schemeClr val="bg1"/>
                </a:solidFill>
              </a:rPr>
              <a:t>. </a:t>
            </a: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bg1"/>
              </a:solidFill>
            </a:endParaRPr>
          </a:p>
          <a:p>
            <a:endParaRPr lang="fr-FR" baseline="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19</a:t>
            </a:fld>
            <a:endParaRPr lang="en-GB"/>
          </a:p>
        </p:txBody>
      </p:sp>
    </p:spTree>
    <p:extLst>
      <p:ext uri="{BB962C8B-B14F-4D97-AF65-F5344CB8AC3E}">
        <p14:creationId xmlns:p14="http://schemas.microsoft.com/office/powerpoint/2010/main" val="352235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Many organizations choose OTEC to adapt communications to business at any time.</a:t>
            </a:r>
          </a:p>
          <a:p>
            <a:endParaRPr lang="en-GB" dirty="0"/>
          </a:p>
          <a:p>
            <a:r>
              <a:rPr lang="en-GB" dirty="0"/>
              <a:t>OTEC offers 100% flexibility on licensing.</a:t>
            </a:r>
          </a:p>
          <a:p>
            <a:r>
              <a:rPr lang="en-GB" dirty="0"/>
              <a:t>In this example, the customer wants more softphones.</a:t>
            </a:r>
          </a:p>
          <a:p>
            <a:r>
              <a:rPr lang="en-GB" dirty="0"/>
              <a:t>The partner configures the option or additional licence, and the service becomes instantly available.</a:t>
            </a:r>
          </a:p>
          <a:p>
            <a:r>
              <a:rPr lang="en-GB" dirty="0"/>
              <a:t>Additional options will be billed per user per month.</a:t>
            </a:r>
          </a:p>
          <a:p>
            <a:endParaRPr lang="en-GB" dirty="0"/>
          </a:p>
          <a:p>
            <a:r>
              <a:rPr lang="en-GB" dirty="0"/>
              <a:t>This makes it extremely easy to budget for extras - with software insurance included - and to access the service regardless of which site or phone server the user depends on.</a:t>
            </a:r>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20</a:t>
            </a:fld>
            <a:endParaRPr lang="en-GB"/>
          </a:p>
        </p:txBody>
      </p:sp>
    </p:spTree>
    <p:extLst>
      <p:ext uri="{BB962C8B-B14F-4D97-AF65-F5344CB8AC3E}">
        <p14:creationId xmlns:p14="http://schemas.microsoft.com/office/powerpoint/2010/main" val="372959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organizations want to better adapt costs to business</a:t>
            </a:r>
          </a:p>
          <a:p>
            <a:endParaRPr lang="en-GB" dirty="0"/>
          </a:p>
          <a:p>
            <a:r>
              <a:rPr lang="en-GB" dirty="0"/>
              <a:t>OTEC offers total flexibility. The first month is free which allows time to configure additional licences and options.</a:t>
            </a:r>
          </a:p>
          <a:p>
            <a:endParaRPr lang="en-GB" dirty="0"/>
          </a:p>
          <a:p>
            <a:r>
              <a:rPr lang="en-GB" dirty="0"/>
              <a:t>Invoices are monthly, established at the end of the month and based on the maximum value of the licences configured. The costs are easy to understand and predict.</a:t>
            </a:r>
          </a:p>
          <a:p>
            <a:endParaRPr lang="en-GB" dirty="0"/>
          </a:p>
          <a:p>
            <a:r>
              <a:rPr lang="en-GB" dirty="0"/>
              <a:t>Positive flexibility means more licences and options are available in seconds. This is important so as to allow adaptation to peaks in activity or new needs.</a:t>
            </a:r>
          </a:p>
          <a:p>
            <a:endParaRPr lang="en-GB" baseline="0" dirty="0"/>
          </a:p>
          <a:p>
            <a:r>
              <a:rPr lang="en-GB" dirty="0"/>
              <a:t>Negative</a:t>
            </a:r>
            <a:r>
              <a:rPr lang="en-GB" baseline="0" dirty="0"/>
              <a:t> flexibility is a way to adapt costs to business by removing unnecessary licences and options.</a:t>
            </a:r>
            <a:endParaRPr lang="fr-FR" baseline="0" dirty="0"/>
          </a:p>
          <a:p>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21</a:t>
            </a:fld>
            <a:endParaRPr lang="en-GB"/>
          </a:p>
        </p:txBody>
      </p:sp>
    </p:spTree>
    <p:extLst>
      <p:ext uri="{BB962C8B-B14F-4D97-AF65-F5344CB8AC3E}">
        <p14:creationId xmlns:p14="http://schemas.microsoft.com/office/powerpoint/2010/main" val="340357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OTEC</a:t>
            </a:r>
            <a:r>
              <a:rPr lang="fr-FR" baseline="0" dirty="0"/>
              <a:t> </a:t>
            </a:r>
            <a:r>
              <a:rPr lang="fr-FR" baseline="0" dirty="0" err="1"/>
              <a:t>betters</a:t>
            </a:r>
            <a:r>
              <a:rPr lang="fr-FR" baseline="0" dirty="0"/>
              <a:t> </a:t>
            </a:r>
            <a:r>
              <a:rPr lang="fr-FR" baseline="0" dirty="0" err="1"/>
              <a:t>connect</a:t>
            </a:r>
            <a:r>
              <a:rPr lang="fr-FR" baseline="0" dirty="0"/>
              <a:t> </a:t>
            </a:r>
            <a:r>
              <a:rPr lang="fr-FR" baseline="0" dirty="0" err="1"/>
              <a:t>your</a:t>
            </a:r>
            <a:r>
              <a:rPr lang="fr-FR" baseline="0" dirty="0"/>
              <a:t> team </a:t>
            </a:r>
            <a:r>
              <a:rPr lang="fr-FR" baseline="0" dirty="0" err="1"/>
              <a:t>members</a:t>
            </a:r>
            <a:r>
              <a:rPr lang="fr-FR" baseline="0" dirty="0"/>
              <a:t> by </a:t>
            </a:r>
            <a:r>
              <a:rPr lang="fr-FR" baseline="0" dirty="0" err="1"/>
              <a:t>enabling</a:t>
            </a:r>
            <a:r>
              <a:rPr lang="fr-FR" baseline="0" dirty="0"/>
              <a:t> </a:t>
            </a:r>
            <a:r>
              <a:rPr lang="fr-FR" baseline="0" dirty="0" err="1"/>
              <a:t>work</a:t>
            </a:r>
            <a:r>
              <a:rPr lang="fr-FR" baseline="0" dirty="0"/>
              <a:t> </a:t>
            </a:r>
            <a:r>
              <a:rPr lang="fr-FR" baseline="0" dirty="0" err="1"/>
              <a:t>from</a:t>
            </a:r>
            <a:r>
              <a:rPr lang="fr-FR" baseline="0" dirty="0"/>
              <a:t> </a:t>
            </a:r>
            <a:r>
              <a:rPr lang="fr-FR" baseline="0" dirty="0" err="1"/>
              <a:t>anywhere</a:t>
            </a:r>
            <a:r>
              <a:rPr lang="fr-FR" baseline="0" dirty="0"/>
              <a:t>. </a:t>
            </a:r>
          </a:p>
          <a:p>
            <a:r>
              <a:rPr lang="fr-FR" baseline="0" dirty="0"/>
              <a:t>OTEC </a:t>
            </a:r>
            <a:r>
              <a:rPr lang="fr-FR" baseline="0" dirty="0" err="1"/>
              <a:t>offers</a:t>
            </a:r>
            <a:r>
              <a:rPr lang="fr-FR" baseline="0" dirty="0"/>
              <a:t> Rainbow, a digital </a:t>
            </a:r>
            <a:r>
              <a:rPr lang="fr-FR" baseline="0" dirty="0" err="1"/>
              <a:t>workspace</a:t>
            </a:r>
            <a:r>
              <a:rPr lang="fr-FR" baseline="0" dirty="0"/>
              <a:t> </a:t>
            </a:r>
            <a:r>
              <a:rPr lang="fr-FR" baseline="0" dirty="0" err="1"/>
              <a:t>with</a:t>
            </a:r>
            <a:r>
              <a:rPr lang="fr-FR" baseline="0" dirty="0"/>
              <a:t> a </a:t>
            </a:r>
            <a:r>
              <a:rPr lang="fr-FR" baseline="0" dirty="0" err="1"/>
              <a:t>strong</a:t>
            </a:r>
            <a:r>
              <a:rPr lang="fr-FR" baseline="0" dirty="0"/>
              <a:t> focus on communications. </a:t>
            </a:r>
            <a:br>
              <a:rPr lang="fr-FR" baseline="0" dirty="0"/>
            </a:br>
            <a:r>
              <a:rPr lang="fr-FR" baseline="0" dirty="0"/>
              <a:t>Rainbow </a:t>
            </a:r>
            <a:r>
              <a:rPr lang="fr-FR" baseline="0" dirty="0" err="1"/>
              <a:t>offers</a:t>
            </a:r>
            <a:r>
              <a:rPr lang="fr-FR" baseline="0" dirty="0"/>
              <a:t> business communications – </a:t>
            </a:r>
            <a:r>
              <a:rPr lang="fr-FR" baseline="0" dirty="0" err="1"/>
              <a:t>that</a:t>
            </a:r>
            <a:r>
              <a:rPr lang="fr-FR" baseline="0" dirty="0"/>
              <a:t> </a:t>
            </a:r>
            <a:r>
              <a:rPr lang="fr-FR" baseline="0" dirty="0" err="1"/>
              <a:t>is</a:t>
            </a:r>
            <a:r>
              <a:rPr lang="fr-FR" baseline="0" dirty="0"/>
              <a:t> a softphone - on </a:t>
            </a:r>
            <a:r>
              <a:rPr lang="fr-FR" baseline="0" dirty="0" err="1"/>
              <a:t>any</a:t>
            </a:r>
            <a:r>
              <a:rPr lang="fr-FR" baseline="0" dirty="0"/>
              <a:t> </a:t>
            </a:r>
            <a:r>
              <a:rPr lang="fr-FR" baseline="0" dirty="0" err="1"/>
              <a:t>device</a:t>
            </a:r>
            <a:r>
              <a:rPr lang="fr-FR" baseline="0" dirty="0"/>
              <a:t>, </a:t>
            </a:r>
            <a:r>
              <a:rPr lang="fr-FR" baseline="0" dirty="0" err="1"/>
              <a:t>using</a:t>
            </a:r>
            <a:r>
              <a:rPr lang="fr-FR" baseline="0" dirty="0"/>
              <a:t> </a:t>
            </a:r>
            <a:r>
              <a:rPr lang="fr-FR" baseline="0" dirty="0" err="1"/>
              <a:t>latest</a:t>
            </a:r>
            <a:r>
              <a:rPr lang="fr-FR" baseline="0" dirty="0"/>
              <a:t> super-</a:t>
            </a:r>
            <a:r>
              <a:rPr lang="fr-FR" baseline="0" dirty="0" err="1"/>
              <a:t>secure</a:t>
            </a:r>
            <a:r>
              <a:rPr lang="fr-FR" baseline="0" dirty="0"/>
              <a:t> </a:t>
            </a:r>
            <a:r>
              <a:rPr lang="fr-FR" baseline="0" dirty="0" err="1"/>
              <a:t>webrtc</a:t>
            </a:r>
            <a:r>
              <a:rPr lang="fr-FR" baseline="0" dirty="0"/>
              <a:t> standards. </a:t>
            </a:r>
          </a:p>
          <a:p>
            <a:r>
              <a:rPr lang="fr-FR" baseline="0" dirty="0"/>
              <a:t>The directory </a:t>
            </a:r>
            <a:r>
              <a:rPr lang="fr-FR" baseline="0" dirty="0" err="1"/>
              <a:t>offers</a:t>
            </a:r>
            <a:r>
              <a:rPr lang="fr-FR" baseline="0" dirty="0"/>
              <a:t> quick </a:t>
            </a:r>
            <a:r>
              <a:rPr lang="fr-FR" baseline="0" dirty="0" err="1"/>
              <a:t>connection</a:t>
            </a:r>
            <a:r>
              <a:rPr lang="fr-FR" baseline="0" dirty="0"/>
              <a:t> to </a:t>
            </a:r>
            <a:r>
              <a:rPr lang="fr-FR" baseline="0" dirty="0" err="1"/>
              <a:t>other</a:t>
            </a:r>
            <a:r>
              <a:rPr lang="fr-FR" baseline="0" dirty="0"/>
              <a:t> Rainbow </a:t>
            </a:r>
            <a:r>
              <a:rPr lang="fr-FR" baseline="0" dirty="0" err="1"/>
              <a:t>users</a:t>
            </a:r>
            <a:r>
              <a:rPr lang="fr-FR" baseline="0" dirty="0"/>
              <a:t> and to office phone </a:t>
            </a:r>
            <a:r>
              <a:rPr lang="fr-FR" baseline="0" dirty="0" err="1"/>
              <a:t>users</a:t>
            </a:r>
            <a:r>
              <a:rPr lang="fr-FR" baseline="0" dirty="0"/>
              <a:t>. </a:t>
            </a:r>
            <a:br>
              <a:rPr lang="fr-FR" baseline="0" dirty="0"/>
            </a:br>
            <a:r>
              <a:rPr lang="fr-FR" baseline="0" dirty="0"/>
              <a:t>It </a:t>
            </a:r>
            <a:r>
              <a:rPr lang="fr-FR" baseline="0" dirty="0" err="1"/>
              <a:t>offers</a:t>
            </a:r>
            <a:r>
              <a:rPr lang="fr-FR" baseline="0" dirty="0"/>
              <a:t> </a:t>
            </a:r>
            <a:r>
              <a:rPr lang="fr-FR" baseline="0" dirty="0" err="1"/>
              <a:t>video</a:t>
            </a:r>
            <a:r>
              <a:rPr lang="fr-FR" baseline="0" dirty="0"/>
              <a:t> conversations and meetings </a:t>
            </a:r>
            <a:r>
              <a:rPr lang="fr-FR" baseline="0" dirty="0" err="1"/>
              <a:t>with</a:t>
            </a:r>
            <a:r>
              <a:rPr lang="fr-FR" baseline="0" dirty="0"/>
              <a:t> team </a:t>
            </a:r>
            <a:r>
              <a:rPr lang="fr-FR" baseline="0" dirty="0" err="1"/>
              <a:t>members</a:t>
            </a:r>
            <a:r>
              <a:rPr lang="fr-FR" baseline="0" dirty="0"/>
              <a:t> and </a:t>
            </a:r>
            <a:r>
              <a:rPr lang="fr-FR" baseline="0" dirty="0" err="1"/>
              <a:t>external</a:t>
            </a:r>
            <a:r>
              <a:rPr lang="fr-FR" baseline="0" dirty="0"/>
              <a:t> contacts – </a:t>
            </a:r>
            <a:r>
              <a:rPr lang="fr-FR" baseline="0" dirty="0" err="1"/>
              <a:t>who</a:t>
            </a:r>
            <a:r>
              <a:rPr lang="fr-FR" baseline="0" dirty="0"/>
              <a:t> </a:t>
            </a:r>
            <a:r>
              <a:rPr lang="fr-FR" baseline="0" dirty="0" err="1"/>
              <a:t>don’t</a:t>
            </a:r>
            <a:r>
              <a:rPr lang="fr-FR" baseline="0" dirty="0"/>
              <a:t> </a:t>
            </a:r>
            <a:r>
              <a:rPr lang="fr-FR" baseline="0" dirty="0" err="1"/>
              <a:t>need</a:t>
            </a:r>
            <a:r>
              <a:rPr lang="fr-FR" baseline="0" dirty="0"/>
              <a:t> to </a:t>
            </a:r>
            <a:r>
              <a:rPr lang="fr-FR" baseline="0" dirty="0" err="1"/>
              <a:t>create</a:t>
            </a:r>
            <a:r>
              <a:rPr lang="fr-FR" baseline="0" dirty="0"/>
              <a:t> an </a:t>
            </a:r>
            <a:r>
              <a:rPr lang="fr-FR" baseline="0" dirty="0" err="1"/>
              <a:t>account</a:t>
            </a:r>
            <a:endParaRPr lang="fr-FR" baseline="0" dirty="0"/>
          </a:p>
          <a:p>
            <a:endParaRPr lang="fr-FR" dirty="0"/>
          </a:p>
          <a:p>
            <a:r>
              <a:rPr lang="fr-FR" dirty="0"/>
              <a:t>In addition OTEC </a:t>
            </a:r>
            <a:r>
              <a:rPr lang="fr-FR" dirty="0" err="1"/>
              <a:t>offers</a:t>
            </a:r>
            <a:r>
              <a:rPr lang="fr-FR" dirty="0"/>
              <a:t> one </a:t>
            </a:r>
            <a:r>
              <a:rPr lang="fr-FR" dirty="0" err="1"/>
              <a:t>number</a:t>
            </a:r>
            <a:r>
              <a:rPr lang="fr-FR" dirty="0"/>
              <a:t> service – </a:t>
            </a:r>
            <a:r>
              <a:rPr lang="fr-FR" dirty="0" err="1"/>
              <a:t>that</a:t>
            </a:r>
            <a:r>
              <a:rPr lang="fr-FR" dirty="0"/>
              <a:t> </a:t>
            </a:r>
            <a:r>
              <a:rPr lang="fr-FR" dirty="0" err="1"/>
              <a:t>is</a:t>
            </a:r>
            <a:r>
              <a:rPr lang="fr-FR" dirty="0"/>
              <a:t> dual </a:t>
            </a:r>
            <a:r>
              <a:rPr lang="fr-FR" dirty="0" err="1"/>
              <a:t>ringing</a:t>
            </a:r>
            <a:r>
              <a:rPr lang="fr-FR" dirty="0"/>
              <a:t> </a:t>
            </a:r>
            <a:r>
              <a:rPr lang="fr-FR" dirty="0" err="1"/>
              <a:t>across</a:t>
            </a:r>
            <a:r>
              <a:rPr lang="fr-FR" dirty="0"/>
              <a:t> Rainbow application and the office</a:t>
            </a:r>
            <a:r>
              <a:rPr lang="fr-FR" baseline="0" dirty="0"/>
              <a:t> phone to </a:t>
            </a:r>
            <a:r>
              <a:rPr lang="fr-FR" baseline="0" dirty="0" err="1"/>
              <a:t>automatically</a:t>
            </a:r>
            <a:r>
              <a:rPr lang="fr-FR" baseline="0" dirty="0"/>
              <a:t> </a:t>
            </a:r>
            <a:r>
              <a:rPr lang="fr-FR" baseline="0" dirty="0" err="1"/>
              <a:t>receive</a:t>
            </a:r>
            <a:r>
              <a:rPr lang="fr-FR" baseline="0" dirty="0"/>
              <a:t> business calls </a:t>
            </a:r>
            <a:r>
              <a:rPr lang="fr-FR" baseline="0" dirty="0" err="1"/>
              <a:t>wherever</a:t>
            </a:r>
            <a:r>
              <a:rPr lang="fr-FR" baseline="0" dirty="0"/>
              <a:t> </a:t>
            </a:r>
            <a:r>
              <a:rPr lang="fr-FR" baseline="0" dirty="0" err="1"/>
              <a:t>you</a:t>
            </a:r>
            <a:r>
              <a:rPr lang="fr-FR" baseline="0" dirty="0"/>
              <a:t> are</a:t>
            </a:r>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3</a:t>
            </a:fld>
            <a:endParaRPr lang="en-GB"/>
          </a:p>
        </p:txBody>
      </p:sp>
    </p:spTree>
    <p:extLst>
      <p:ext uri="{BB962C8B-B14F-4D97-AF65-F5344CB8AC3E}">
        <p14:creationId xmlns:p14="http://schemas.microsoft.com/office/powerpoint/2010/main" val="3559023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Finally, a SaaS or cloud service enables the IT team to spend less time on management and maintenance.</a:t>
            </a:r>
          </a:p>
          <a:p>
            <a:endParaRPr lang="en-GB" dirty="0"/>
          </a:p>
          <a:p>
            <a:r>
              <a:rPr lang="en-GB" dirty="0"/>
              <a:t>OTEC is managed entirely by the ALE partner, freeing up time for business-oriented tasks.</a:t>
            </a:r>
          </a:p>
          <a:p>
            <a:r>
              <a:rPr lang="en-GB" dirty="0"/>
              <a:t>Maintenance is included. Security patches are systematically applied.</a:t>
            </a:r>
          </a:p>
          <a:p>
            <a:r>
              <a:rPr lang="en-GB" dirty="0"/>
              <a:t>And access to new features is immediate.</a:t>
            </a:r>
          </a:p>
          <a:p>
            <a:endParaRPr lang="en-GB" dirty="0"/>
          </a:p>
          <a:p>
            <a:r>
              <a:rPr lang="en-GB" dirty="0"/>
              <a:t>In some large companies, the customer may request to delegate day-to-day operations to local administrators.</a:t>
            </a:r>
          </a:p>
          <a:p>
            <a:endParaRPr lang="en-GB" dirty="0"/>
          </a:p>
          <a:p>
            <a:r>
              <a:rPr lang="en-GB" dirty="0"/>
              <a:t>Administrators</a:t>
            </a:r>
            <a:r>
              <a:rPr lang="en-GB" baseline="0" dirty="0"/>
              <a:t> can configure the service from anywhere using the </a:t>
            </a:r>
            <a:r>
              <a:rPr lang="en-GB" b="1" baseline="0" dirty="0"/>
              <a:t>OTEC </a:t>
            </a:r>
            <a:r>
              <a:rPr lang="en-GB" b="1" dirty="0"/>
              <a:t>Selfcare web portal</a:t>
            </a:r>
            <a:r>
              <a:rPr lang="en-GB" dirty="0"/>
              <a:t>. There are simple forms for creating and updating settings and accounts.</a:t>
            </a:r>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22</a:t>
            </a:fld>
            <a:endParaRPr lang="en-GB"/>
          </a:p>
        </p:txBody>
      </p:sp>
    </p:spTree>
    <p:extLst>
      <p:ext uri="{BB962C8B-B14F-4D97-AF65-F5344CB8AC3E}">
        <p14:creationId xmlns:p14="http://schemas.microsoft.com/office/powerpoint/2010/main" val="551215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With OTEC, customers simplify their business communications by hosting them in a secure environment.</a:t>
            </a:r>
          </a:p>
          <a:p>
            <a:endParaRPr lang="en-US" noProof="0" dirty="0"/>
          </a:p>
          <a:p>
            <a:r>
              <a:rPr lang="en-US" noProof="0" dirty="0"/>
              <a:t>The partner can host OTEC in their data center or with a hosting service. Communications remain within the corporate network, which is extended to the data center where OTEC is located.</a:t>
            </a:r>
          </a:p>
          <a:p>
            <a:endParaRPr lang="en-US" noProof="0" dirty="0"/>
          </a:p>
          <a:p>
            <a:r>
              <a:rPr lang="en-US" noProof="0" dirty="0"/>
              <a:t>Some large companies choose the option of on-site hosting in their data center.</a:t>
            </a:r>
          </a:p>
          <a:p>
            <a:r>
              <a:rPr lang="en-US" noProof="0" dirty="0"/>
              <a:t>They centralize all communications for all their sites.</a:t>
            </a:r>
          </a:p>
          <a:p>
            <a:r>
              <a:rPr lang="en-US" noProof="0" dirty="0"/>
              <a:t>Those with ALE compatible hardware can connect it to OTEC to take advantage of their existing analogue or digital cabling. </a:t>
            </a:r>
          </a:p>
          <a:p>
            <a:endParaRPr lang="en-US" b="1" noProof="0" dirty="0"/>
          </a:p>
          <a:p>
            <a:r>
              <a:rPr lang="en-US" noProof="0" dirty="0"/>
              <a:t>In all cases, the communication technology and cloud service have received certifications from security organizations, respectively Common Criteria (under renewal for 2021) and ISO 27001.</a:t>
            </a:r>
            <a:endParaRPr lang="en-US" baseline="0"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23</a:t>
            </a:fld>
            <a:endParaRPr lang="en-GB"/>
          </a:p>
        </p:txBody>
      </p:sp>
    </p:spTree>
    <p:extLst>
      <p:ext uri="{BB962C8B-B14F-4D97-AF65-F5344CB8AC3E}">
        <p14:creationId xmlns:p14="http://schemas.microsoft.com/office/powerpoint/2010/main" val="1457068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OTEC offers options that are aimed at the most demanding industries in terms of SLA.</a:t>
            </a:r>
          </a:p>
          <a:p>
            <a:r>
              <a:rPr lang="en-GB" dirty="0"/>
              <a:t>OTEC uses the proven OmniPCX Enterprise technology used by more than 20 million users around the world, especially in sensitive business areas such as hospitals and government agencies.</a:t>
            </a:r>
          </a:p>
          <a:p>
            <a:r>
              <a:rPr lang="en-GB" dirty="0"/>
              <a:t>These options ensure the right price for high availability, security and connectivity features.</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24</a:t>
            </a:fld>
            <a:endParaRPr lang="en-GB"/>
          </a:p>
        </p:txBody>
      </p:sp>
    </p:spTree>
    <p:extLst>
      <p:ext uri="{BB962C8B-B14F-4D97-AF65-F5344CB8AC3E}">
        <p14:creationId xmlns:p14="http://schemas.microsoft.com/office/powerpoint/2010/main" val="4162917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Here you will find a summary of the OTEC catalogue:</a:t>
            </a:r>
          </a:p>
          <a:p>
            <a:r>
              <a:rPr lang="en-GB" dirty="0"/>
              <a:t> -  </a:t>
            </a:r>
            <a:r>
              <a:rPr lang="en-GB" sz="1200" kern="1200" baseline="0" dirty="0">
                <a:solidFill>
                  <a:schemeClr val="tx1"/>
                </a:solidFill>
                <a:latin typeface="+mn-lt"/>
                <a:ea typeface="+mn-ea"/>
                <a:cs typeface="+mn-cs"/>
              </a:rPr>
              <a:t>Single</a:t>
            </a:r>
            <a:r>
              <a:rPr lang="en-GB" dirty="0"/>
              <a:t> licence and options for the digital workspace and customer service applications</a:t>
            </a:r>
          </a:p>
          <a:p>
            <a:r>
              <a:rPr lang="en-GB" dirty="0"/>
              <a:t> -  Connectivity, hosting and management options.</a:t>
            </a:r>
          </a:p>
          <a:p>
            <a:endParaRPr lang="fr-FR" baseline="0" dirty="0"/>
          </a:p>
          <a:p>
            <a:pPr marL="0" indent="0">
              <a:buFontTx/>
              <a:buNone/>
            </a:pPr>
            <a:r>
              <a:rPr lang="en-GB" baseline="0" dirty="0"/>
              <a:t>On the right, this is how OTEC works:</a:t>
            </a:r>
          </a:p>
          <a:p>
            <a:pPr marL="0" indent="0">
              <a:buFontTx/>
              <a:buNone/>
            </a:pPr>
            <a:r>
              <a:rPr lang="en-GB" baseline="0" dirty="0"/>
              <a:t> -  OTEC uses the </a:t>
            </a:r>
            <a:r>
              <a:rPr lang="en-GB" baseline="0" dirty="0" err="1"/>
              <a:t>OmniPCX</a:t>
            </a:r>
            <a:r>
              <a:rPr lang="en-GB" baseline="0" dirty="0"/>
              <a:t> Enterprise software suite hosted on-site or by the partner</a:t>
            </a:r>
          </a:p>
          <a:p>
            <a:pPr marL="0" indent="0">
              <a:buFontTx/>
              <a:buNone/>
            </a:pPr>
            <a:r>
              <a:rPr lang="en-GB" baseline="0" dirty="0"/>
              <a:t> -  An </a:t>
            </a:r>
            <a:r>
              <a:rPr lang="en-GB" baseline="0" dirty="0" err="1"/>
              <a:t>OmniVista</a:t>
            </a:r>
            <a:r>
              <a:rPr lang="en-GB" baseline="0" dirty="0"/>
              <a:t> 8770 MCS virtual machine that the partner hosts provides the selfcare web portal and extracts </a:t>
            </a:r>
            <a:r>
              <a:rPr lang="en-GB" baseline="0" dirty="0" err="1"/>
              <a:t>OmniPCX</a:t>
            </a:r>
            <a:r>
              <a:rPr lang="en-GB" baseline="0" dirty="0"/>
              <a:t> Enterprise usage reports. 8770 can be shared across multiple customers. </a:t>
            </a:r>
          </a:p>
          <a:p>
            <a:pPr marL="0" indent="0">
              <a:buFontTx/>
              <a:buNone/>
            </a:pPr>
            <a:r>
              <a:rPr lang="en-GB" baseline="0" dirty="0"/>
              <a:t> -  The maximum values configured during the month are transmitted to the ALE cloud for billing and then retransmitted to the partner.</a:t>
            </a:r>
          </a:p>
          <a:p>
            <a:pPr marL="0" indent="0">
              <a:buFontTx/>
              <a:buNone/>
            </a:pPr>
            <a:endParaRPr lang="en-GB" baseline="0" dirty="0"/>
          </a:p>
          <a:p>
            <a:pPr marL="0" indent="0">
              <a:buFontTx/>
              <a:buNone/>
            </a:pPr>
            <a:r>
              <a:rPr lang="en-GB" baseline="0" dirty="0"/>
              <a:t>OTEC is therefore an open license offer, with a price per user and per month. ALE software insurance is included. It is possible to add or remove options at any time.</a:t>
            </a:r>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25</a:t>
            </a:fld>
            <a:endParaRPr lang="en-GB"/>
          </a:p>
        </p:txBody>
      </p:sp>
    </p:spTree>
    <p:extLst>
      <p:ext uri="{BB962C8B-B14F-4D97-AF65-F5344CB8AC3E}">
        <p14:creationId xmlns:p14="http://schemas.microsoft.com/office/powerpoint/2010/main" val="310804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aseline="0" dirty="0"/>
              <a:t>In summary, OTEC is the cloud communications service for agile businesses.</a:t>
            </a:r>
          </a:p>
          <a:p>
            <a:endParaRPr lang="en-GB" baseline="0" dirty="0"/>
          </a:p>
          <a:p>
            <a:r>
              <a:rPr lang="en-GB" baseline="0" dirty="0"/>
              <a:t>-  OTEC provides business communications </a:t>
            </a:r>
            <a:r>
              <a:rPr lang="fr-FR" baseline="0" dirty="0"/>
              <a:t>to </a:t>
            </a:r>
            <a:r>
              <a:rPr lang="fr-FR" baseline="0" dirty="0" err="1"/>
              <a:t>work</a:t>
            </a:r>
            <a:r>
              <a:rPr lang="fr-FR" baseline="0" dirty="0"/>
              <a:t> </a:t>
            </a:r>
            <a:r>
              <a:rPr lang="fr-FR" baseline="0" dirty="0" err="1"/>
              <a:t>from</a:t>
            </a:r>
            <a:r>
              <a:rPr lang="fr-FR" baseline="0" dirty="0"/>
              <a:t> </a:t>
            </a:r>
            <a:r>
              <a:rPr lang="fr-FR" baseline="0" dirty="0" err="1"/>
              <a:t>anywhere</a:t>
            </a:r>
            <a:r>
              <a:rPr lang="fr-FR" baseline="0" dirty="0"/>
              <a:t>, </a:t>
            </a:r>
            <a:r>
              <a:rPr lang="fr-FR" baseline="0" dirty="0" err="1"/>
              <a:t>connect</a:t>
            </a:r>
            <a:r>
              <a:rPr lang="fr-FR" baseline="0" dirty="0"/>
              <a:t> </a:t>
            </a:r>
            <a:r>
              <a:rPr lang="fr-FR" baseline="0" dirty="0" err="1"/>
              <a:t>together</a:t>
            </a:r>
            <a:r>
              <a:rPr lang="fr-FR" baseline="0" dirty="0"/>
              <a:t> all </a:t>
            </a:r>
            <a:r>
              <a:rPr lang="fr-FR" baseline="0" dirty="0" err="1"/>
              <a:t>employee</a:t>
            </a:r>
            <a:r>
              <a:rPr lang="fr-FR" baseline="0" dirty="0"/>
              <a:t> profiles and boost the </a:t>
            </a:r>
            <a:r>
              <a:rPr lang="fr-FR" baseline="0" dirty="0" err="1"/>
              <a:t>customer</a:t>
            </a:r>
            <a:r>
              <a:rPr lang="fr-FR" baseline="0" dirty="0"/>
              <a:t> </a:t>
            </a:r>
            <a:r>
              <a:rPr lang="fr-FR" baseline="0" dirty="0" err="1"/>
              <a:t>experience</a:t>
            </a:r>
            <a:endParaRPr lang="fr-FR" baseline="0" dirty="0"/>
          </a:p>
          <a:p>
            <a:pPr marL="171450" indent="-171450">
              <a:buFontTx/>
              <a:buChar char="-"/>
            </a:pPr>
            <a:r>
              <a:rPr lang="en-GB" baseline="0" dirty="0"/>
              <a:t>OTEC offers a price per user per month for a budget that can be kept in check, total flexibility and a limited initial investment</a:t>
            </a:r>
            <a:endParaRPr lang="fr-FR" baseline="0" dirty="0"/>
          </a:p>
          <a:p>
            <a:pPr marL="171450" indent="-171450">
              <a:buFontTx/>
              <a:buChar char="-"/>
            </a:pPr>
            <a:r>
              <a:rPr lang="en-GB" baseline="0" dirty="0"/>
              <a:t>OTEC uses proven and reliable technology, with a choice of hosting and options for maximum security</a:t>
            </a:r>
          </a:p>
          <a:p>
            <a:pPr marL="0" indent="0">
              <a:buFontTx/>
              <a:buNone/>
            </a:pPr>
            <a:endParaRPr lang="en-GB" baseline="0" dirty="0"/>
          </a:p>
          <a:p>
            <a:pPr marL="171450" indent="-171450">
              <a:buFontTx/>
              <a:buChar char="-"/>
            </a:pPr>
            <a:r>
              <a:rPr lang="en-GB" baseline="0" dirty="0"/>
              <a:t>ALE business communications for medium and large enterprises are used by over 20 million users and are certified secure .</a:t>
            </a:r>
            <a:endParaRPr lang="fr-FR" baseline="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26</a:t>
            </a:fld>
            <a:endParaRPr lang="en-GB"/>
          </a:p>
        </p:txBody>
      </p:sp>
    </p:spTree>
    <p:extLst>
      <p:ext uri="{BB962C8B-B14F-4D97-AF65-F5344CB8AC3E}">
        <p14:creationId xmlns:p14="http://schemas.microsoft.com/office/powerpoint/2010/main" val="4146271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pPr>
                <a:defRPr/>
              </a:pPr>
              <a:t>27</a:t>
            </a:fld>
            <a:endParaRPr lang="en-US" dirty="0"/>
          </a:p>
        </p:txBody>
      </p:sp>
    </p:spTree>
    <p:extLst>
      <p:ext uri="{BB962C8B-B14F-4D97-AF65-F5344CB8AC3E}">
        <p14:creationId xmlns:p14="http://schemas.microsoft.com/office/powerpoint/2010/main" val="351074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t>
            </a:r>
            <a:r>
              <a:rPr lang="fr-FR" baseline="0" dirty="0"/>
              <a:t> </a:t>
            </a:r>
            <a:r>
              <a:rPr lang="fr-FR" baseline="0" dirty="0" err="1"/>
              <a:t>increasing</a:t>
            </a:r>
            <a:r>
              <a:rPr lang="fr-FR" baseline="0" dirty="0"/>
              <a:t> </a:t>
            </a:r>
            <a:r>
              <a:rPr lang="fr-FR" baseline="0" dirty="0" err="1"/>
              <a:t>number</a:t>
            </a:r>
            <a:r>
              <a:rPr lang="fr-FR" baseline="0" dirty="0"/>
              <a:t> of team </a:t>
            </a:r>
            <a:r>
              <a:rPr lang="fr-FR" baseline="0" dirty="0" err="1"/>
              <a:t>members</a:t>
            </a:r>
            <a:r>
              <a:rPr lang="fr-FR" baseline="0" dirty="0"/>
              <a:t> are </a:t>
            </a:r>
            <a:r>
              <a:rPr lang="fr-FR" baseline="0" dirty="0" err="1"/>
              <a:t>working</a:t>
            </a:r>
            <a:r>
              <a:rPr lang="fr-FR" baseline="0" dirty="0"/>
              <a:t> </a:t>
            </a:r>
            <a:r>
              <a:rPr lang="fr-FR" baseline="0" dirty="0" err="1"/>
              <a:t>from</a:t>
            </a:r>
            <a:r>
              <a:rPr lang="fr-FR" baseline="0" dirty="0"/>
              <a:t> home, at least part of the time. </a:t>
            </a:r>
          </a:p>
          <a:p>
            <a:r>
              <a:rPr lang="fr-FR" baseline="0" dirty="0"/>
              <a:t>The </a:t>
            </a:r>
            <a:r>
              <a:rPr lang="fr-FR" baseline="0" dirty="0" err="1"/>
              <a:t>most</a:t>
            </a:r>
            <a:r>
              <a:rPr lang="fr-FR" baseline="0" dirty="0"/>
              <a:t> important factor for </a:t>
            </a:r>
            <a:r>
              <a:rPr lang="fr-FR" baseline="0" dirty="0" err="1"/>
              <a:t>successful</a:t>
            </a:r>
            <a:r>
              <a:rPr lang="fr-FR" baseline="0" dirty="0"/>
              <a:t> </a:t>
            </a:r>
            <a:r>
              <a:rPr lang="fr-FR" baseline="0" dirty="0" err="1"/>
              <a:t>work</a:t>
            </a:r>
            <a:r>
              <a:rPr lang="fr-FR" baseline="0" dirty="0"/>
              <a:t>-</a:t>
            </a:r>
            <a:r>
              <a:rPr lang="fr-FR" baseline="0" dirty="0" err="1"/>
              <a:t>from</a:t>
            </a:r>
            <a:r>
              <a:rPr lang="fr-FR" baseline="0" dirty="0"/>
              <a:t>-home </a:t>
            </a:r>
            <a:r>
              <a:rPr lang="fr-FR" baseline="0" dirty="0" err="1"/>
              <a:t>is</a:t>
            </a:r>
            <a:r>
              <a:rPr lang="fr-FR" baseline="0" dirty="0"/>
              <a:t> user adoption of </a:t>
            </a:r>
            <a:r>
              <a:rPr lang="fr-FR" baseline="0" dirty="0" err="1"/>
              <a:t>tools</a:t>
            </a:r>
            <a:r>
              <a:rPr lang="fr-FR" baseline="0" dirty="0"/>
              <a:t>.</a:t>
            </a:r>
          </a:p>
          <a:p>
            <a:endParaRPr lang="fr-FR" baseline="0" dirty="0"/>
          </a:p>
          <a:p>
            <a:endParaRPr lang="fr-FR" baseline="0" dirty="0"/>
          </a:p>
          <a:p>
            <a:r>
              <a:rPr lang="fr-FR" baseline="0" dirty="0"/>
              <a:t>Rainbow </a:t>
            </a:r>
            <a:r>
              <a:rPr lang="fr-FR" baseline="0" dirty="0" err="1"/>
              <a:t>offers</a:t>
            </a:r>
            <a:r>
              <a:rPr lang="fr-FR" baseline="0" dirty="0"/>
              <a:t> a </a:t>
            </a:r>
            <a:r>
              <a:rPr lang="fr-FR" baseline="0" dirty="0" err="1"/>
              <a:t>view</a:t>
            </a:r>
            <a:r>
              <a:rPr lang="fr-FR" baseline="0" dirty="0"/>
              <a:t> on </a:t>
            </a:r>
            <a:r>
              <a:rPr lang="fr-FR" baseline="0" dirty="0" err="1"/>
              <a:t>peers’s</a:t>
            </a:r>
            <a:r>
              <a:rPr lang="fr-FR" baseline="0" dirty="0"/>
              <a:t> </a:t>
            </a:r>
            <a:r>
              <a:rPr lang="fr-FR" baseline="0" dirty="0" err="1"/>
              <a:t>tatuts</a:t>
            </a:r>
            <a:r>
              <a:rPr lang="fr-FR" baseline="0" dirty="0"/>
              <a:t> </a:t>
            </a:r>
            <a:r>
              <a:rPr lang="fr-FR" baseline="0" dirty="0" err="1"/>
              <a:t>including</a:t>
            </a:r>
            <a:r>
              <a:rPr lang="fr-FR" baseline="0" dirty="0"/>
              <a:t> phone and </a:t>
            </a:r>
            <a:r>
              <a:rPr lang="fr-FR" baseline="0" dirty="0" err="1"/>
              <a:t>calendar</a:t>
            </a:r>
            <a:r>
              <a:rPr lang="fr-FR" baseline="0" dirty="0"/>
              <a:t> </a:t>
            </a:r>
            <a:r>
              <a:rPr lang="fr-FR" baseline="0" dirty="0" err="1"/>
              <a:t>status</a:t>
            </a:r>
            <a:r>
              <a:rPr lang="fr-FR" baseline="0" dirty="0"/>
              <a:t>.</a:t>
            </a:r>
          </a:p>
          <a:p>
            <a:r>
              <a:rPr lang="fr-FR" baseline="0" dirty="0" err="1"/>
              <a:t>Users</a:t>
            </a:r>
            <a:r>
              <a:rPr lang="fr-FR" baseline="0" dirty="0"/>
              <a:t> </a:t>
            </a:r>
            <a:r>
              <a:rPr lang="fr-FR" baseline="0" dirty="0" err="1"/>
              <a:t>can</a:t>
            </a:r>
            <a:r>
              <a:rPr lang="fr-FR" baseline="0" dirty="0"/>
              <a:t> </a:t>
            </a:r>
            <a:r>
              <a:rPr lang="fr-FR" baseline="0" dirty="0" err="1"/>
              <a:t>receive</a:t>
            </a:r>
            <a:r>
              <a:rPr lang="fr-FR" baseline="0" dirty="0"/>
              <a:t> calls </a:t>
            </a:r>
            <a:r>
              <a:rPr lang="fr-FR" baseline="0" dirty="0" err="1"/>
              <a:t>from</a:t>
            </a:r>
            <a:r>
              <a:rPr lang="fr-FR" baseline="0" dirty="0"/>
              <a:t> </a:t>
            </a:r>
            <a:r>
              <a:rPr lang="fr-FR" baseline="0" dirty="0" err="1"/>
              <a:t>external</a:t>
            </a:r>
            <a:r>
              <a:rPr lang="fr-FR" baseline="0" dirty="0"/>
              <a:t> contacts and </a:t>
            </a:r>
            <a:r>
              <a:rPr lang="fr-FR" baseline="0" dirty="0" err="1"/>
              <a:t>benefit</a:t>
            </a:r>
            <a:r>
              <a:rPr lang="fr-FR" baseline="0" dirty="0"/>
              <a:t> </a:t>
            </a:r>
            <a:r>
              <a:rPr lang="fr-FR" baseline="0" dirty="0" err="1"/>
              <a:t>from</a:t>
            </a:r>
            <a:r>
              <a:rPr lang="fr-FR" baseline="0" dirty="0"/>
              <a:t> OTEC call </a:t>
            </a:r>
            <a:r>
              <a:rPr lang="fr-FR" baseline="0" dirty="0" err="1"/>
              <a:t>greeting</a:t>
            </a:r>
            <a:r>
              <a:rPr lang="fr-FR" baseline="0" dirty="0"/>
              <a:t> and basic agent </a:t>
            </a:r>
            <a:r>
              <a:rPr lang="fr-FR" baseline="0" dirty="0" err="1"/>
              <a:t>features</a:t>
            </a:r>
            <a:r>
              <a:rPr lang="fr-FR" baseline="0" dirty="0"/>
              <a:t> </a:t>
            </a:r>
            <a:r>
              <a:rPr lang="fr-FR" baseline="0" dirty="0" err="1"/>
              <a:t>using</a:t>
            </a:r>
            <a:r>
              <a:rPr lang="fr-FR" baseline="0" dirty="0"/>
              <a:t> </a:t>
            </a:r>
            <a:r>
              <a:rPr lang="fr-FR" baseline="0" dirty="0" err="1"/>
              <a:t>their</a:t>
            </a:r>
            <a:r>
              <a:rPr lang="fr-FR" baseline="0" dirty="0"/>
              <a:t> Rainbow app.</a:t>
            </a:r>
          </a:p>
          <a:p>
            <a:endParaRPr lang="fr-FR" baseline="0" dirty="0"/>
          </a:p>
          <a:p>
            <a:r>
              <a:rPr lang="fr-FR" baseline="0" dirty="0"/>
              <a:t>OTEC phones </a:t>
            </a:r>
            <a:r>
              <a:rPr lang="fr-FR" baseline="0" dirty="0" err="1"/>
              <a:t>can</a:t>
            </a:r>
            <a:r>
              <a:rPr lang="fr-FR" baseline="0" dirty="0"/>
              <a:t> </a:t>
            </a:r>
            <a:r>
              <a:rPr lang="fr-FR" baseline="0" dirty="0" err="1"/>
              <a:t>also</a:t>
            </a:r>
            <a:r>
              <a:rPr lang="fr-FR" baseline="0" dirty="0"/>
              <a:t> </a:t>
            </a:r>
            <a:r>
              <a:rPr lang="fr-FR" baseline="0" dirty="0" err="1"/>
              <a:t>be</a:t>
            </a:r>
            <a:r>
              <a:rPr lang="fr-FR" baseline="0" dirty="0"/>
              <a:t> </a:t>
            </a:r>
            <a:r>
              <a:rPr lang="fr-FR" baseline="0" dirty="0" err="1"/>
              <a:t>used</a:t>
            </a:r>
            <a:r>
              <a:rPr lang="fr-FR" baseline="0" dirty="0"/>
              <a:t> </a:t>
            </a:r>
            <a:r>
              <a:rPr lang="fr-FR" baseline="0" dirty="0" err="1"/>
              <a:t>securely</a:t>
            </a:r>
            <a:r>
              <a:rPr lang="fr-FR" baseline="0" dirty="0"/>
              <a:t> at home, </a:t>
            </a:r>
            <a:r>
              <a:rPr lang="fr-FR" baseline="0" dirty="0" err="1"/>
              <a:t>with</a:t>
            </a:r>
            <a:r>
              <a:rPr lang="fr-FR" baseline="0" dirty="0"/>
              <a:t> or </a:t>
            </a:r>
            <a:r>
              <a:rPr lang="fr-FR" baseline="0" dirty="0" err="1"/>
              <a:t>without</a:t>
            </a:r>
            <a:r>
              <a:rPr lang="fr-FR" baseline="0" dirty="0"/>
              <a:t> Rainbow on laptop. </a:t>
            </a:r>
          </a:p>
          <a:p>
            <a:endParaRPr lang="fr-FR" baseline="0" dirty="0"/>
          </a:p>
          <a:p>
            <a:endParaRPr lang="fr-FR" baseline="0" dirty="0"/>
          </a:p>
          <a:p>
            <a:r>
              <a:rPr lang="fr-FR" baseline="0" dirty="0"/>
              <a:t>Peer-to-peer conversations </a:t>
            </a:r>
            <a:r>
              <a:rPr lang="fr-FR" baseline="0" dirty="0" err="1"/>
              <a:t>can</a:t>
            </a:r>
            <a:r>
              <a:rPr lang="fr-FR" baseline="0" dirty="0"/>
              <a:t> </a:t>
            </a:r>
            <a:r>
              <a:rPr lang="fr-FR" baseline="0" dirty="0" err="1"/>
              <a:t>be</a:t>
            </a:r>
            <a:r>
              <a:rPr lang="fr-FR" baseline="0" dirty="0"/>
              <a:t> </a:t>
            </a:r>
            <a:r>
              <a:rPr lang="fr-FR" baseline="0" dirty="0" err="1"/>
              <a:t>recorded</a:t>
            </a:r>
            <a:r>
              <a:rPr lang="fr-FR" baseline="0" dirty="0"/>
              <a:t>. Rainbow </a:t>
            </a:r>
            <a:r>
              <a:rPr lang="fr-FR" baseline="0" dirty="0" err="1"/>
              <a:t>offers</a:t>
            </a:r>
            <a:r>
              <a:rPr lang="fr-FR" baseline="0" dirty="0"/>
              <a:t> </a:t>
            </a:r>
            <a:r>
              <a:rPr lang="fr-FR" baseline="0" dirty="0" err="1"/>
              <a:t>screen</a:t>
            </a:r>
            <a:r>
              <a:rPr lang="fr-FR" baseline="0" dirty="0"/>
              <a:t> </a:t>
            </a:r>
            <a:r>
              <a:rPr lang="fr-FR" baseline="0" dirty="0" err="1"/>
              <a:t>share</a:t>
            </a:r>
            <a:r>
              <a:rPr lang="fr-FR" baseline="0" dirty="0"/>
              <a:t> and </a:t>
            </a:r>
            <a:r>
              <a:rPr lang="fr-FR" baseline="0" dirty="0" err="1"/>
              <a:t>remote</a:t>
            </a:r>
            <a:r>
              <a:rPr lang="fr-FR" baseline="0" dirty="0"/>
              <a:t> control – </a:t>
            </a:r>
            <a:r>
              <a:rPr lang="fr-FR" baseline="0" dirty="0" err="1"/>
              <a:t>that</a:t>
            </a:r>
            <a:r>
              <a:rPr lang="fr-FR" baseline="0" dirty="0"/>
              <a:t> </a:t>
            </a:r>
            <a:r>
              <a:rPr lang="fr-FR" baseline="0" dirty="0" err="1"/>
              <a:t>helps</a:t>
            </a:r>
            <a:r>
              <a:rPr lang="fr-FR" baseline="0" dirty="0"/>
              <a:t> for </a:t>
            </a:r>
            <a:r>
              <a:rPr lang="fr-FR" baseline="0" dirty="0" err="1"/>
              <a:t>supporting</a:t>
            </a:r>
            <a:r>
              <a:rPr lang="fr-FR" baseline="0" dirty="0"/>
              <a:t> </a:t>
            </a:r>
            <a:r>
              <a:rPr lang="fr-FR" baseline="0" dirty="0" err="1"/>
              <a:t>work</a:t>
            </a:r>
            <a:r>
              <a:rPr lang="fr-FR" baseline="0" dirty="0"/>
              <a:t>-</a:t>
            </a:r>
            <a:r>
              <a:rPr lang="fr-FR" baseline="0" dirty="0" err="1"/>
              <a:t>from</a:t>
            </a:r>
            <a:r>
              <a:rPr lang="fr-FR" baseline="0" dirty="0"/>
              <a:t>-home </a:t>
            </a:r>
            <a:r>
              <a:rPr lang="fr-FR" baseline="0" dirty="0" err="1"/>
              <a:t>employees</a:t>
            </a:r>
            <a:r>
              <a:rPr lang="fr-FR" baseline="0" dirty="0"/>
              <a:t>. </a:t>
            </a:r>
          </a:p>
          <a:p>
            <a:endParaRPr lang="fr-FR" baseline="0" dirty="0"/>
          </a:p>
          <a:p>
            <a:r>
              <a:rPr lang="fr-FR" baseline="0" dirty="0"/>
              <a:t>Secure messaging </a:t>
            </a:r>
            <a:r>
              <a:rPr lang="fr-FR" baseline="0" dirty="0" err="1"/>
              <a:t>works</a:t>
            </a:r>
            <a:r>
              <a:rPr lang="fr-FR" baseline="0" dirty="0"/>
              <a:t> </a:t>
            </a:r>
            <a:r>
              <a:rPr lang="fr-FR" baseline="0" dirty="0" err="1"/>
              <a:t>with</a:t>
            </a:r>
            <a:r>
              <a:rPr lang="fr-FR" baseline="0" dirty="0"/>
              <a:t> </a:t>
            </a:r>
            <a:r>
              <a:rPr lang="fr-FR" baseline="0" dirty="0" err="1"/>
              <a:t>secure</a:t>
            </a:r>
            <a:r>
              <a:rPr lang="fr-FR" baseline="0" dirty="0"/>
              <a:t> groups – </a:t>
            </a:r>
            <a:r>
              <a:rPr lang="fr-FR" baseline="0" dirty="0" err="1"/>
              <a:t>named</a:t>
            </a:r>
            <a:r>
              <a:rPr lang="fr-FR" baseline="0" dirty="0"/>
              <a:t> Rainbow </a:t>
            </a:r>
            <a:r>
              <a:rPr lang="fr-FR" baseline="0" dirty="0" err="1"/>
              <a:t>Bubbles</a:t>
            </a:r>
            <a:r>
              <a:rPr lang="fr-FR" baseline="0" dirty="0"/>
              <a:t>. Participants exchange files and messages and </a:t>
            </a:r>
            <a:r>
              <a:rPr lang="fr-FR" baseline="0" dirty="0" err="1"/>
              <a:t>can</a:t>
            </a:r>
            <a:r>
              <a:rPr lang="fr-FR" baseline="0" dirty="0"/>
              <a:t> </a:t>
            </a:r>
            <a:r>
              <a:rPr lang="fr-FR" baseline="0" dirty="0" err="1"/>
              <a:t>escalte</a:t>
            </a:r>
            <a:r>
              <a:rPr lang="fr-FR" baseline="0" dirty="0"/>
              <a:t> to </a:t>
            </a:r>
            <a:r>
              <a:rPr lang="fr-FR" baseline="0" dirty="0" err="1"/>
              <a:t>video</a:t>
            </a:r>
            <a:r>
              <a:rPr lang="fr-FR" baseline="0" dirty="0"/>
              <a:t> and </a:t>
            </a:r>
            <a:r>
              <a:rPr lang="fr-FR" baseline="0" dirty="0" err="1"/>
              <a:t>screen</a:t>
            </a:r>
            <a:r>
              <a:rPr lang="fr-FR" baseline="0" dirty="0"/>
              <a:t> sharing in one click. </a:t>
            </a:r>
            <a:r>
              <a:rPr lang="fr-FR" baseline="0" dirty="0" err="1"/>
              <a:t>Colleagues</a:t>
            </a:r>
            <a:r>
              <a:rPr lang="fr-FR" baseline="0" dirty="0"/>
              <a:t> and </a:t>
            </a:r>
            <a:r>
              <a:rPr lang="fr-FR" baseline="0" dirty="0" err="1"/>
              <a:t>external</a:t>
            </a:r>
            <a:r>
              <a:rPr lang="fr-FR" baseline="0" dirty="0"/>
              <a:t> contacts </a:t>
            </a:r>
            <a:r>
              <a:rPr lang="fr-FR" baseline="0" dirty="0" err="1"/>
              <a:t>can</a:t>
            </a:r>
            <a:r>
              <a:rPr lang="fr-FR" baseline="0" dirty="0"/>
              <a:t> </a:t>
            </a:r>
            <a:r>
              <a:rPr lang="fr-FR" baseline="0" dirty="0" err="1"/>
              <a:t>be</a:t>
            </a:r>
            <a:r>
              <a:rPr lang="fr-FR" baseline="0" dirty="0"/>
              <a:t> </a:t>
            </a:r>
            <a:r>
              <a:rPr lang="fr-FR" baseline="0" dirty="0" err="1"/>
              <a:t>invited</a:t>
            </a:r>
            <a:r>
              <a:rPr lang="fr-FR" baseline="0" dirty="0"/>
              <a:t>. </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Rainbow </a:t>
            </a:r>
            <a:r>
              <a:rPr lang="fr-FR" baseline="0" dirty="0" err="1"/>
              <a:t>offers</a:t>
            </a:r>
            <a:r>
              <a:rPr lang="fr-FR" baseline="0" dirty="0"/>
              <a:t> a single pane-of-glass </a:t>
            </a:r>
            <a:r>
              <a:rPr lang="fr-FR" baseline="0" dirty="0" err="1"/>
              <a:t>view</a:t>
            </a:r>
            <a:r>
              <a:rPr lang="fr-FR" baseline="0" dirty="0"/>
              <a:t> on business calls and digital </a:t>
            </a:r>
            <a:r>
              <a:rPr lang="fr-FR" baseline="0" dirty="0" err="1"/>
              <a:t>workspace</a:t>
            </a:r>
            <a:r>
              <a:rPr lang="fr-FR" baseline="0" dirty="0"/>
              <a:t> </a:t>
            </a:r>
            <a:r>
              <a:rPr lang="fr-FR" baseline="0" dirty="0" err="1"/>
              <a:t>including</a:t>
            </a:r>
            <a:r>
              <a:rPr lang="fr-FR" baseline="0" dirty="0"/>
              <a:t> </a:t>
            </a:r>
            <a:r>
              <a:rPr lang="fr-FR" baseline="0" dirty="0" err="1"/>
              <a:t>video</a:t>
            </a:r>
            <a:r>
              <a:rPr lang="fr-FR" baseline="0" dirty="0"/>
              <a:t> and </a:t>
            </a:r>
            <a:r>
              <a:rPr lang="fr-FR" baseline="0" dirty="0" err="1"/>
              <a:t>secure</a:t>
            </a:r>
            <a:r>
              <a:rPr lang="fr-FR" baseline="0" dirty="0"/>
              <a:t> messaging.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4</a:t>
            </a:fld>
            <a:endParaRPr lang="en-GB"/>
          </a:p>
        </p:txBody>
      </p:sp>
    </p:spTree>
    <p:extLst>
      <p:ext uri="{BB962C8B-B14F-4D97-AF65-F5344CB8AC3E}">
        <p14:creationId xmlns:p14="http://schemas.microsoft.com/office/powerpoint/2010/main" val="126827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OTEC offers what’s required for reliable and great</a:t>
            </a:r>
            <a:r>
              <a:rPr lang="en-US" baseline="0" noProof="0" dirty="0"/>
              <a:t> customer service. </a:t>
            </a:r>
          </a:p>
          <a:p>
            <a:endParaRPr lang="en-US" baseline="0" noProof="0" dirty="0"/>
          </a:p>
          <a:p>
            <a:r>
              <a:rPr lang="en-US" baseline="0" noProof="0" dirty="0"/>
              <a:t>There is an automated attendant for 24/7 greeting and routing. It offers multi-tenant customization capabilities via phone or a web application. Each department can customize and update voice prompts and routing rules without disrupting call management of the other departments.</a:t>
            </a:r>
          </a:p>
          <a:p>
            <a:endParaRPr lang="en-US" baseline="0" noProof="0" dirty="0"/>
          </a:p>
          <a:p>
            <a:r>
              <a:rPr lang="en-US" baseline="0" noProof="0" dirty="0"/>
              <a:t>OTEC offers a range of high-quality phones. They offer a large screen display for easy call management so that customer calls can be immediately put through to the right person. It’s perfect for first call resolution. Employees and admins can configure the phone settings very easily by using a web portal. </a:t>
            </a:r>
          </a:p>
          <a:p>
            <a:endParaRPr lang="en-US" baseline="0" noProof="0" dirty="0"/>
          </a:p>
          <a:p>
            <a:r>
              <a:rPr lang="en-US" baseline="0" noProof="0" dirty="0"/>
              <a:t>The phones also offer Symphonic HD audio quality for conversation clarity. Some models offer Audio Hub to enjoy the phone’s speakerphone for conversations on smartphone and laptop. </a:t>
            </a:r>
            <a:r>
              <a:rPr lang="en-US" baseline="0" noProof="0" dirty="0" err="1"/>
              <a:t>AudioHub</a:t>
            </a:r>
            <a:r>
              <a:rPr lang="en-US" baseline="0" noProof="0" dirty="0"/>
              <a:t> works using USB or Bluetooth. </a:t>
            </a:r>
          </a:p>
          <a:p>
            <a:r>
              <a:rPr lang="en-US" baseline="0" noProof="0" dirty="0"/>
              <a:t>OTEC offers voice messaging and call recording for reliable follow-up. </a:t>
            </a:r>
          </a:p>
          <a:p>
            <a:endParaRPr lang="en-US" baseline="0" noProof="0" dirty="0"/>
          </a:p>
          <a:p>
            <a:r>
              <a:rPr lang="en-US" baseline="0" noProof="0" dirty="0"/>
              <a:t>OTEC offers ALE powerful hunting group, call screening and supervision features in the user subscription so that all employees can manage customer calls with ease. </a:t>
            </a:r>
          </a:p>
          <a:p>
            <a:endParaRPr lang="en-US" baseline="0" noProof="0" dirty="0"/>
          </a:p>
          <a:p>
            <a:endParaRPr lang="en-US" baseline="0"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5</a:t>
            </a:fld>
            <a:endParaRPr lang="en-GB"/>
          </a:p>
        </p:txBody>
      </p:sp>
    </p:spTree>
    <p:extLst>
      <p:ext uri="{BB962C8B-B14F-4D97-AF65-F5344CB8AC3E}">
        <p14:creationId xmlns:p14="http://schemas.microsoft.com/office/powerpoint/2010/main" val="2009597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Some of the team members</a:t>
            </a:r>
            <a:r>
              <a:rPr lang="en-US" baseline="0" noProof="0" dirty="0"/>
              <a:t> may spend most of their time with customers. So how can they easily improve the customer experience? </a:t>
            </a:r>
          </a:p>
          <a:p>
            <a:endParaRPr lang="en-US" baseline="0" noProof="0" dirty="0"/>
          </a:p>
          <a:p>
            <a:r>
              <a:rPr lang="en-US" baseline="0" noProof="0" dirty="0"/>
              <a:t>By offering personalized interactions. That is knowing their name and previous interactions with the company.</a:t>
            </a:r>
          </a:p>
          <a:p>
            <a:endParaRPr lang="en-US" baseline="0" noProof="0" dirty="0"/>
          </a:p>
          <a:p>
            <a:r>
              <a:rPr lang="en-US" baseline="0" noProof="0" dirty="0"/>
              <a:t>OTEC offers connectors to SaaS CRM applications such as Microsoft Dynamics, </a:t>
            </a:r>
            <a:r>
              <a:rPr lang="en-US" baseline="0" noProof="0" dirty="0" err="1"/>
              <a:t>SalesForce</a:t>
            </a:r>
            <a:r>
              <a:rPr lang="en-US" baseline="0" noProof="0" dirty="0"/>
              <a:t>, ServiceNow. The CRM data automatically pops on incoming call so the employee knows who’s calling. Customer number is automatically recorded in the CRM so there’s no dialing mistake when calling back. Calling back and dialing other employees is easily done in one click. Customer service staff can also chat, exchange files from within the SaaS application with agents or experts. </a:t>
            </a:r>
          </a:p>
          <a:p>
            <a:endParaRPr lang="en-US" baseline="0" noProof="0" dirty="0"/>
          </a:p>
          <a:p>
            <a:r>
              <a:rPr lang="en-US" baseline="0" noProof="0" dirty="0"/>
              <a:t>OTEC also offers agent features that are easy to use from the phone. There’s a built-in contact center with supervisor dashboard.</a:t>
            </a:r>
          </a:p>
          <a:p>
            <a:endParaRPr lang="en-US" baseline="0" noProof="0" dirty="0"/>
          </a:p>
          <a:p>
            <a:r>
              <a:rPr lang="en-US" baseline="0" noProof="0" dirty="0"/>
              <a:t>If follow-up requires video meetings, Rainbow video meetings are open to guests by just sending a link. </a:t>
            </a:r>
          </a:p>
          <a:p>
            <a:endParaRPr lang="en-US" baseline="0" noProof="0" dirty="0"/>
          </a:p>
          <a:p>
            <a:r>
              <a:rPr lang="en-US" baseline="0" noProof="0" dirty="0"/>
              <a:t>OTEC offers quality communications from within the SaaS of choice. </a:t>
            </a:r>
            <a:endParaRPr lang="en-US"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6</a:t>
            </a:fld>
            <a:endParaRPr lang="en-GB"/>
          </a:p>
        </p:txBody>
      </p:sp>
    </p:spTree>
    <p:extLst>
      <p:ext uri="{BB962C8B-B14F-4D97-AF65-F5344CB8AC3E}">
        <p14:creationId xmlns:p14="http://schemas.microsoft.com/office/powerpoint/2010/main" val="421684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Not all jobs</a:t>
            </a:r>
            <a:r>
              <a:rPr lang="en-US" baseline="0" noProof="0" dirty="0"/>
              <a:t> have same mobile communication requirements. </a:t>
            </a:r>
          </a:p>
          <a:p>
            <a:r>
              <a:rPr lang="en-US" baseline="0" noProof="0" dirty="0"/>
              <a:t>This is why OTEC offers a choice of devices for excellent audio quality on all the company’s locations. </a:t>
            </a:r>
          </a:p>
          <a:p>
            <a:endParaRPr lang="en-US" baseline="0" noProof="0" dirty="0"/>
          </a:p>
          <a:p>
            <a:r>
              <a:rPr lang="en-US" baseline="0" noProof="0" dirty="0"/>
              <a:t>OTEC offers Rainbow for smartphone users, IP DECT and WLAN handsets. These handsets are very solid and offer a long talk-time for mission-critical communications. Some models offer antibacterial coating, and some have integrations with alarm systems or isolated worker protection systems. </a:t>
            </a:r>
            <a:endParaRPr lang="en-US"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7</a:t>
            </a:fld>
            <a:endParaRPr lang="en-GB"/>
          </a:p>
        </p:txBody>
      </p:sp>
    </p:spTree>
    <p:extLst>
      <p:ext uri="{BB962C8B-B14F-4D97-AF65-F5344CB8AC3E}">
        <p14:creationId xmlns:p14="http://schemas.microsoft.com/office/powerpoint/2010/main" val="269087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noRot="1" noChangeAspect="1"/>
          </p:cNvSpPr>
          <p:nvPr>
            <p:ph type="sldImg"/>
          </p:nvPr>
        </p:nvSpPr>
        <p:spPr>
          <a:xfrm>
            <a:off x="685800" y="1143000"/>
            <a:ext cx="5486400" cy="3086100"/>
          </a:xfrm>
          <a:prstGeom prst="rect">
            <a:avLst/>
          </a:prstGeom>
          <a:ln w="0">
            <a:noFill/>
          </a:ln>
        </p:spPr>
      </p:sp>
      <p:sp>
        <p:nvSpPr>
          <p:cNvPr id="610" name="PlaceHolder 2"/>
          <p:cNvSpPr>
            <a:spLocks noGrp="1"/>
          </p:cNvSpPr>
          <p:nvPr>
            <p:ph type="body"/>
          </p:nvPr>
        </p:nvSpPr>
        <p:spPr>
          <a:xfrm>
            <a:off x="685800" y="4400640"/>
            <a:ext cx="5486040" cy="3600000"/>
          </a:xfrm>
          <a:prstGeom prst="rect">
            <a:avLst/>
          </a:prstGeom>
          <a:noFill/>
          <a:ln w="0">
            <a:noFill/>
          </a:ln>
        </p:spPr>
        <p:txBody>
          <a:bodyPr anchor="t">
            <a:noAutofit/>
          </a:bodyPr>
          <a:lstStyle/>
          <a:p>
            <a:r>
              <a:rPr lang="en-US" sz="1200" b="0" strike="noStrike" spc="-1" dirty="0">
                <a:latin typeface="Trebuchet MS" panose="020B0603020202020204" pitchFamily="34" charset="0"/>
              </a:rPr>
              <a:t>Here is a summary of all ALE </a:t>
            </a:r>
            <a:r>
              <a:rPr lang="en-US" sz="1200" b="0" strike="noStrike" spc="-1" dirty="0" err="1">
                <a:latin typeface="Trebuchet MS" panose="020B0603020202020204" pitchFamily="34" charset="0"/>
              </a:rPr>
              <a:t>DeskPhones</a:t>
            </a:r>
            <a:r>
              <a:rPr lang="en-US" sz="1200" b="0" strike="noStrike" spc="-1" dirty="0">
                <a:latin typeface="Trebuchet MS" panose="020B0603020202020204" pitchFamily="34" charset="0"/>
              </a:rPr>
              <a:t> ranges and models, </a:t>
            </a:r>
            <a:r>
              <a:rPr lang="en-US" noProof="0" dirty="0"/>
              <a:t>from left to right, with the key features highlighting the benefits of more advanced models: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a:t>
            </a:r>
            <a:r>
              <a:rPr lang="en-US" b="1" noProof="0" dirty="0"/>
              <a:t>Basic range </a:t>
            </a:r>
            <a:r>
              <a:rPr lang="en-US" noProof="0" dirty="0"/>
              <a:t>is composed by 2 models of SIP phone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ALE-2 which is a phone with a backlit screen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ALE-3 benefits from a color screen and USB connectivity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a:t>
            </a:r>
            <a:r>
              <a:rPr lang="en-US" b="1" noProof="0" dirty="0"/>
              <a:t>Essential range </a:t>
            </a:r>
            <a:r>
              <a:rPr lang="en-US" noProof="0" dirty="0"/>
              <a:t>is composed by 3 models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ALE-20 which is IP phone with a backlit screen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ALE-20h and ALE-30h which are hybrid Digital and IP. The ALE-30h has a color screen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a:t>
            </a:r>
            <a:r>
              <a:rPr lang="en-US" b="1" noProof="0" dirty="0"/>
              <a:t>Enterprise range </a:t>
            </a:r>
            <a:r>
              <a:rPr lang="en-US" noProof="0" dirty="0"/>
              <a:t>is composed by 3 models: the ALE-300, the ALE-400 and the ALE-500</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They all have the 3D sound bar and customization kits. They also have an alphabetic keyboard and a key add-on in option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ALE-400 and ALE-500 have touch screens. They also have a Bluetooth handset in option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The ALE-500 exists in a no handset version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noProof="0" dirty="0"/>
              <a:t>All Enterprise models support a dual stack and can be configured to use either the proprietary NOE protocol or standard SIP protocol</a:t>
            </a:r>
            <a:endParaRPr lang="en-US" sz="1200" b="0" strike="noStrike" spc="-1" dirty="0">
              <a:latin typeface="Trebuchet MS" panose="020B0603020202020204" pitchFamily="34" charset="0"/>
            </a:endParaRPr>
          </a:p>
        </p:txBody>
      </p:sp>
      <p:sp>
        <p:nvSpPr>
          <p:cNvPr id="611"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pPr>
            <a:fld id="{E444202D-00C3-4F08-9C63-37BDD21BB52C}" type="slidenum">
              <a:rPr lang="en-GB" sz="1200" b="0" strike="noStrike" spc="-1">
                <a:latin typeface="Times New Roman"/>
              </a:rPr>
              <a:t>8</a:t>
            </a:fld>
            <a:endParaRPr lang="en-US" sz="1200" b="0" strike="noStrike" spc="-1">
              <a:latin typeface="Times New Roman"/>
            </a:endParaRPr>
          </a:p>
        </p:txBody>
      </p:sp>
    </p:spTree>
    <p:extLst>
      <p:ext uri="{BB962C8B-B14F-4D97-AF65-F5344CB8AC3E}">
        <p14:creationId xmlns:p14="http://schemas.microsoft.com/office/powerpoint/2010/main" val="1813849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4E801354-FB34-E34D-B6E0-B44A29095DE7}" type="slidenum">
              <a:rPr lang="en-GB" smtClean="0"/>
              <a:t>9</a:t>
            </a:fld>
            <a:endParaRPr lang="en-GB"/>
          </a:p>
        </p:txBody>
      </p:sp>
    </p:spTree>
    <p:extLst>
      <p:ext uri="{BB962C8B-B14F-4D97-AF65-F5344CB8AC3E}">
        <p14:creationId xmlns:p14="http://schemas.microsoft.com/office/powerpoint/2010/main" val="93586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a:t>
            </a:r>
            <a:r>
              <a:rPr lang="en-US" baseline="0" noProof="0" dirty="0"/>
              <a:t> </a:t>
            </a:r>
            <a:r>
              <a:rPr lang="en-US" noProof="0" dirty="0"/>
              <a:t>2 new robust</a:t>
            </a:r>
            <a:r>
              <a:rPr lang="en-US" baseline="0" noProof="0" dirty="0"/>
              <a:t> VoWLAN handsets benefit from ALE NOE communication features and navigation.</a:t>
            </a:r>
          </a:p>
          <a:p>
            <a:r>
              <a:rPr lang="en-US" baseline="0" noProof="0" dirty="0"/>
              <a:t>They have a modern design and alarm button on top.</a:t>
            </a:r>
          </a:p>
          <a:p>
            <a:r>
              <a:rPr lang="en-US" baseline="0" noProof="0" dirty="0"/>
              <a:t>The 8168s WLAN handset offers Bluetooth and wideband audio.</a:t>
            </a:r>
          </a:p>
          <a:p>
            <a:r>
              <a:rPr lang="en-US" baseline="0" noProof="0" dirty="0"/>
              <a:t>Push-to-Talk is for group communications. </a:t>
            </a:r>
          </a:p>
          <a:p>
            <a:endParaRPr lang="en-US" baseline="0" noProof="0" dirty="0"/>
          </a:p>
          <a:p>
            <a:r>
              <a:rPr lang="en-US" baseline="0" noProof="0" dirty="0"/>
              <a:t>All handsets work with Stellar WLAN Access Points for an 100% ALE solution that’s easy to install, operate and evolve.</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10</a:t>
            </a:fld>
            <a:endParaRPr lang="en-GB"/>
          </a:p>
        </p:txBody>
      </p:sp>
    </p:spTree>
    <p:extLst>
      <p:ext uri="{BB962C8B-B14F-4D97-AF65-F5344CB8AC3E}">
        <p14:creationId xmlns:p14="http://schemas.microsoft.com/office/powerpoint/2010/main" val="76706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E_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DFF2-9A5C-4443-9104-5BC249D75E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1" y="6352"/>
            <a:ext cx="9131300" cy="51308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MASTER TITLE </a:t>
            </a:r>
            <a:br>
              <a:rPr lang="en-US" dirty="0"/>
            </a:br>
            <a:r>
              <a:rPr lang="en-US" dirty="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dirty="0"/>
              <a:t>CLICK TO EDIT SUBTITLE</a:t>
            </a:r>
          </a:p>
        </p:txBody>
      </p:sp>
    </p:spTree>
    <p:extLst>
      <p:ext uri="{BB962C8B-B14F-4D97-AF65-F5344CB8AC3E}">
        <p14:creationId xmlns:p14="http://schemas.microsoft.com/office/powerpoint/2010/main" val="38524960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0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TITLE</a:t>
            </a:r>
            <a:br>
              <a:rPr lang="it-IT" dirty="0"/>
            </a:br>
            <a:r>
              <a:rPr lang="it-IT" dirty="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Tree>
    <p:extLst>
      <p:ext uri="{BB962C8B-B14F-4D97-AF65-F5344CB8AC3E}">
        <p14:creationId xmlns:p14="http://schemas.microsoft.com/office/powerpoint/2010/main" val="4072418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3 line title + bullets">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D83AAF22-7F68-DC42-9185-DC5C36D7998E}"/>
              </a:ext>
            </a:extLst>
          </p:cNvPr>
          <p:cNvSpPr>
            <a:spLocks noGrp="1"/>
          </p:cNvSpPr>
          <p:nvPr>
            <p:ph type="body" sz="quarter" idx="11" hasCustomPrompt="1"/>
          </p:nvPr>
        </p:nvSpPr>
        <p:spPr>
          <a:xfrm>
            <a:off x="622860" y="234813"/>
            <a:ext cx="7378438" cy="1162646"/>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br>
              <a:rPr lang="en-US" noProof="0" dirty="0">
                <a:solidFill>
                  <a:schemeClr val="accent1"/>
                </a:solidFill>
              </a:rPr>
            </a:br>
            <a:r>
              <a:rPr lang="en-US" noProof="0" dirty="0">
                <a:solidFill>
                  <a:schemeClr val="accent1"/>
                </a:solidFill>
              </a:rPr>
              <a:t>Max 3 </a:t>
            </a:r>
            <a:r>
              <a:rPr lang="en-US" noProof="0" dirty="0" err="1">
                <a:solidFill>
                  <a:schemeClr val="accent1"/>
                </a:solidFill>
              </a:rPr>
              <a:t>lineS</a:t>
            </a:r>
            <a:endParaRPr lang="en-US" noProof="0" dirty="0">
              <a:solidFill>
                <a:schemeClr val="accent1"/>
              </a:solidFill>
            </a:endParaRPr>
          </a:p>
        </p:txBody>
      </p:sp>
      <p:sp>
        <p:nvSpPr>
          <p:cNvPr id="5" name="Segnaposto testo 12">
            <a:extLst>
              <a:ext uri="{FF2B5EF4-FFF2-40B4-BE49-F238E27FC236}">
                <a16:creationId xmlns:a16="http://schemas.microsoft.com/office/drawing/2014/main" id="{774C9491-8FFD-DD4B-866F-5502F6691625}"/>
              </a:ext>
            </a:extLst>
          </p:cNvPr>
          <p:cNvSpPr>
            <a:spLocks noGrp="1"/>
          </p:cNvSpPr>
          <p:nvPr>
            <p:ph type="body" sz="quarter" idx="12" hasCustomPrompt="1"/>
          </p:nvPr>
        </p:nvSpPr>
        <p:spPr>
          <a:xfrm>
            <a:off x="622860" y="1581150"/>
            <a:ext cx="7378438"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a:p>
            <a:r>
              <a:rPr lang="en-US" noProof="0"/>
              <a:t>Bullet number 2 Lorem ipsum dolor sit amet dolor consectetur adipis elit quam. Lorem ipsum dolor sit amet dolor consectetur </a:t>
            </a:r>
          </a:p>
          <a:p>
            <a:r>
              <a:rPr lang="en-US" noProof="0"/>
              <a:t>Bullet number 3 Lorem ipsum dolor sit amet dolor consectetur adipis elit quam. Lorem ipsum dolor sit amet dolor consectetur </a:t>
            </a:r>
          </a:p>
        </p:txBody>
      </p:sp>
    </p:spTree>
    <p:extLst>
      <p:ext uri="{BB962C8B-B14F-4D97-AF65-F5344CB8AC3E}">
        <p14:creationId xmlns:p14="http://schemas.microsoft.com/office/powerpoint/2010/main" val="15506331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Paragraph+Title_Purpl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7383" y="1175658"/>
            <a:ext cx="8756619" cy="3967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5" name="Segnaposto testo 10">
            <a:extLst>
              <a:ext uri="{FF2B5EF4-FFF2-40B4-BE49-F238E27FC236}">
                <a16:creationId xmlns:a16="http://schemas.microsoft.com/office/drawing/2014/main" id="{FF0909CB-4175-DD4F-A2B3-EDE43ACB4034}"/>
              </a:ext>
            </a:extLst>
          </p:cNvPr>
          <p:cNvSpPr>
            <a:spLocks noGrp="1"/>
          </p:cNvSpPr>
          <p:nvPr>
            <p:ph type="body" sz="quarter" idx="11" hasCustomPrompt="1"/>
          </p:nvPr>
        </p:nvSpPr>
        <p:spPr>
          <a:xfrm>
            <a:off x="622860" y="234814"/>
            <a:ext cx="7378438" cy="729015"/>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6" name="Segnaposto testo 4">
            <a:extLst>
              <a:ext uri="{FF2B5EF4-FFF2-40B4-BE49-F238E27FC236}">
                <a16:creationId xmlns:a16="http://schemas.microsoft.com/office/drawing/2014/main" id="{94287171-2CFE-B445-A9A5-DFD46F6767D0}"/>
              </a:ext>
            </a:extLst>
          </p:cNvPr>
          <p:cNvSpPr>
            <a:spLocks noGrp="1"/>
          </p:cNvSpPr>
          <p:nvPr>
            <p:ph type="body" sz="quarter" idx="13" hasCustomPrompt="1"/>
          </p:nvPr>
        </p:nvSpPr>
        <p:spPr>
          <a:xfrm>
            <a:off x="622860" y="1704337"/>
            <a:ext cx="7378438" cy="2910483"/>
          </a:xfrm>
          <a:prstGeom prst="rect">
            <a:avLst/>
          </a:prstGeom>
        </p:spPr>
        <p:txBody>
          <a:bodyPr/>
          <a:lstStyle>
            <a:lvl1pPr marL="285750" marR="0" indent="-285750"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285750">
              <a:lnSpc>
                <a:spcPct val="100000"/>
              </a:lnSpc>
              <a:buClr>
                <a:schemeClr val="bg1"/>
              </a:buClr>
              <a:buSzPct val="150000"/>
              <a:buFontTx/>
              <a:buBlip>
                <a:blip r:embed="rId2"/>
              </a:buBlip>
              <a:defRPr sz="1400">
                <a:solidFill>
                  <a:schemeClr val="bg1"/>
                </a:solidFill>
                <a:latin typeface="+mn-lt"/>
              </a:defRPr>
            </a:lvl2pPr>
            <a:lvl3pPr marL="856625" indent="-285750">
              <a:lnSpc>
                <a:spcPct val="100000"/>
              </a:lnSpc>
              <a:buSzPct val="150000"/>
              <a:buFontTx/>
              <a:buBlip>
                <a:blip r:embed="rId2"/>
              </a:buBlip>
              <a:defRPr sz="1400">
                <a:solidFill>
                  <a:schemeClr val="bg1"/>
                </a:solidFill>
                <a:latin typeface="+mn-lt"/>
              </a:defRPr>
            </a:lvl3pPr>
            <a:lvl4pPr>
              <a:defRPr sz="1500">
                <a:solidFill>
                  <a:schemeClr val="bg1"/>
                </a:solidFill>
                <a:latin typeface="+mn-lt"/>
              </a:defRPr>
            </a:lvl4pPr>
            <a:lvl5pPr>
              <a:defRPr sz="150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marL="2628225" indent="0">
              <a:buNone/>
              <a:defRPr/>
            </a:lvl9pPr>
          </a:lstStyle>
          <a:p>
            <a:pPr marL="285740" marR="0" lvl="0" indent="-285740" algn="l" defTabSz="685181" rtl="0" eaLnBrk="0" fontAlgn="base" latinLnBrk="0" hangingPunct="0">
              <a:lnSpc>
                <a:spcPct val="120000"/>
              </a:lnSpc>
              <a:spcBef>
                <a:spcPts val="750"/>
              </a:spcBef>
              <a:spcAft>
                <a:spcPct val="0"/>
              </a:spcAft>
              <a:buClrTx/>
              <a:buSzTx/>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a:t>
            </a:r>
            <a:r>
              <a:rPr lang="en-US" dirty="0" err="1"/>
              <a:t>si</a:t>
            </a:r>
            <a:r>
              <a:rPr lang="en-US" dirty="0"/>
              <a: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coadnsectetur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marL="513727" marR="0" lvl="1" indent="-285740" algn="l" defTabSz="685181" rtl="0" eaLnBrk="0" fontAlgn="base" latinLnBrk="0" hangingPunct="0">
              <a:lnSpc>
                <a:spcPct val="120000"/>
              </a:lnSpc>
              <a:spcBef>
                <a:spcPts val="750"/>
              </a:spcBef>
              <a:spcAft>
                <a:spcPct val="0"/>
              </a:spcAft>
              <a:buClrTx/>
              <a:buSzTx/>
              <a:tabLst/>
              <a:defRPr/>
            </a:pPr>
            <a:r>
              <a:rPr lang="en-US" dirty="0"/>
              <a:t>Bullet</a:t>
            </a:r>
          </a:p>
          <a:p>
            <a:pPr marL="856615" marR="0" lvl="2" indent="-285740" algn="l" defTabSz="685181" rtl="0" eaLnBrk="0" fontAlgn="base" latinLnBrk="0" hangingPunct="0">
              <a:lnSpc>
                <a:spcPct val="120000"/>
              </a:lnSpc>
              <a:spcBef>
                <a:spcPts val="750"/>
              </a:spcBef>
              <a:spcAft>
                <a:spcPct val="0"/>
              </a:spcAft>
              <a:buClrTx/>
              <a:buSzTx/>
              <a:tabLst/>
              <a:defRPr/>
            </a:pPr>
            <a:r>
              <a:rPr lang="en-US" dirty="0"/>
              <a:t>Bullet</a:t>
            </a:r>
          </a:p>
          <a:p>
            <a:pPr lvl="0"/>
            <a:endParaRPr lang="en-US" dirty="0"/>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38925072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ext+Title - 2 Columns">
    <p:spTree>
      <p:nvGrpSpPr>
        <p:cNvPr id="1" name=""/>
        <p:cNvGrpSpPr/>
        <p:nvPr/>
      </p:nvGrpSpPr>
      <p:grpSpPr>
        <a:xfrm>
          <a:off x="0" y="0"/>
          <a:ext cx="0" cy="0"/>
          <a:chOff x="0" y="0"/>
          <a:chExt cx="0" cy="0"/>
        </a:xfrm>
      </p:grpSpPr>
      <p:sp>
        <p:nvSpPr>
          <p:cNvPr id="7" name="Segnaposto testo 10">
            <a:extLst>
              <a:ext uri="{FF2B5EF4-FFF2-40B4-BE49-F238E27FC236}">
                <a16:creationId xmlns:a16="http://schemas.microsoft.com/office/drawing/2014/main" id="{C2C11437-9436-A848-9E8F-DC55463B3195}"/>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0" name="Picture Placeholder 13">
            <a:extLst>
              <a:ext uri="{FF2B5EF4-FFF2-40B4-BE49-F238E27FC236}">
                <a16:creationId xmlns:a16="http://schemas.microsoft.com/office/drawing/2014/main" id="{8DAEF4DB-E94C-6A4C-93D0-1259AA9B8641}"/>
              </a:ext>
            </a:extLst>
          </p:cNvPr>
          <p:cNvSpPr>
            <a:spLocks noGrp="1"/>
          </p:cNvSpPr>
          <p:nvPr>
            <p:ph type="pic" sz="quarter" idx="60"/>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8" name="Segnaposto testo 12">
            <a:extLst>
              <a:ext uri="{FF2B5EF4-FFF2-40B4-BE49-F238E27FC236}">
                <a16:creationId xmlns:a16="http://schemas.microsoft.com/office/drawing/2014/main" id="{F66D0184-A87D-7F49-B5A5-EB88CD480A11}"/>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15600989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103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numéro de diapositive 1"/>
          <p:cNvSpPr>
            <a:spLocks noGrp="1"/>
          </p:cNvSpPr>
          <p:nvPr>
            <p:ph type="sldNum" sz="quarter" idx="4"/>
          </p:nvPr>
        </p:nvSpPr>
        <p:spPr>
          <a:xfrm>
            <a:off x="122916" y="4755623"/>
            <a:ext cx="1651973" cy="274637"/>
          </a:xfrm>
          <a:prstGeom prst="rect">
            <a:avLst/>
          </a:prstGeom>
        </p:spPr>
        <p:txBody>
          <a:bodyPr vert="horz" lIns="91440" tIns="45720" rIns="91440" bIns="45720" rtlCol="0" anchor="ctr"/>
          <a:lstStyle>
            <a:lvl1pPr algn="l">
              <a:defRPr sz="700">
                <a:solidFill>
                  <a:schemeClr val="accent1"/>
                </a:solidFill>
              </a:defRPr>
            </a:lvl1pPr>
          </a:lstStyle>
          <a:p>
            <a:r>
              <a:rPr lang="en-US" b="1" dirty="0"/>
              <a:t>Brochure OTEC</a:t>
            </a:r>
          </a:p>
          <a:p>
            <a:fld id="{0EAC74D5-6F32-4227-8C34-7A4F48FEC4B7}" type="slidenum">
              <a:rPr lang="en-US" smtClean="0"/>
              <a:pPr/>
              <a:t>‹N°›</a:t>
            </a:fld>
            <a:endParaRPr lang="en-US" dirty="0"/>
          </a:p>
        </p:txBody>
      </p:sp>
    </p:spTree>
    <p:extLst>
      <p:ext uri="{BB962C8B-B14F-4D97-AF65-F5344CB8AC3E}">
        <p14:creationId xmlns:p14="http://schemas.microsoft.com/office/powerpoint/2010/main" val="1876624503"/>
      </p:ext>
    </p:extLst>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DEFAULT-master title">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TITLE LOREM IPSUM DOLOR SIT </a:t>
            </a:r>
          </a:p>
        </p:txBody>
      </p:sp>
    </p:spTree>
    <p:extLst>
      <p:ext uri="{BB962C8B-B14F-4D97-AF65-F5344CB8AC3E}">
        <p14:creationId xmlns:p14="http://schemas.microsoft.com/office/powerpoint/2010/main" val="250149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716379" y="702475"/>
            <a:ext cx="7711242" cy="300083"/>
          </a:xfrm>
          <a:prstGeom prst="rect">
            <a:avLst/>
          </a:prstGeom>
        </p:spPr>
        <p:txBody>
          <a:bodyPr/>
          <a:lstStyle>
            <a:lvl1pPr marL="0" indent="0">
              <a:buNone/>
              <a:defRPr sz="1800" b="0" i="0">
                <a:solidFill>
                  <a:srgbClr val="6B489D"/>
                </a:solidFill>
                <a:latin typeface="+mj-lt"/>
              </a:defRPr>
            </a:lvl1pPr>
          </a:lstStyle>
          <a:p>
            <a:r>
              <a:rPr lang="en-GB" noProof="0">
                <a:solidFill>
                  <a:schemeClr val="accent1"/>
                </a:solidFill>
              </a:rPr>
              <a:t>THIS IS A SUBTITLE YOU CAN USE</a:t>
            </a:r>
            <a:r>
              <a:rPr lang="en-GB">
                <a:solidFill>
                  <a:schemeClr val="accent1"/>
                </a:solidFill>
              </a:rPr>
              <a:t>.</a:t>
            </a:r>
            <a:endParaRPr lang="en-GB" dirty="0">
              <a:solidFill>
                <a:schemeClr val="accent1"/>
              </a:solidFill>
            </a:endParaRP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716380" y="1225420"/>
            <a:ext cx="7711241" cy="3215605"/>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dirty="0"/>
              <a:t>Bullet number 1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pPr lvl="1"/>
            <a:r>
              <a:rPr lang="en-GB" noProof="0" dirty="0"/>
              <a:t>Bullet 2</a:t>
            </a:r>
          </a:p>
          <a:p>
            <a:pPr lvl="2"/>
            <a:r>
              <a:rPr lang="en-GB" noProof="0" dirty="0"/>
              <a:t>Bullet 3</a:t>
            </a:r>
          </a:p>
          <a:p>
            <a:pPr lvl="3"/>
            <a:r>
              <a:rPr lang="en-GB" noProof="0" dirty="0"/>
              <a:t>Bullet 4</a:t>
            </a:r>
          </a:p>
          <a:p>
            <a:r>
              <a:rPr lang="en-GB" noProof="0" dirty="0"/>
              <a:t>Bullet number 2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r>
              <a:rPr lang="en-GB" noProof="0" dirty="0"/>
              <a:t>Bullet number 3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p:txBody>
      </p:sp>
      <p:sp>
        <p:nvSpPr>
          <p:cNvPr id="2" name="Title 1">
            <a:extLst>
              <a:ext uri="{FF2B5EF4-FFF2-40B4-BE49-F238E27FC236}">
                <a16:creationId xmlns:a16="http://schemas.microsoft.com/office/drawing/2014/main" id="{0B0D3D5D-AE9B-4E48-BD3A-1722D0B570FC}"/>
              </a:ext>
            </a:extLst>
          </p:cNvPr>
          <p:cNvSpPr>
            <a:spLocks noGrp="1"/>
          </p:cNvSpPr>
          <p:nvPr>
            <p:ph type="title" hasCustomPrompt="1"/>
          </p:nvPr>
        </p:nvSpPr>
        <p:spPr>
          <a:xfrm>
            <a:off x="721567" y="234812"/>
            <a:ext cx="7706054" cy="467663"/>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dirty="0">
                <a:solidFill>
                  <a:schemeClr val="accent1"/>
                </a:solidFill>
              </a:rPr>
              <a:t>EXAMPLE OF A LONG TITLE LOREM IPSUM DOLOR SIT.</a:t>
            </a:r>
          </a:p>
        </p:txBody>
      </p:sp>
    </p:spTree>
    <p:extLst>
      <p:ext uri="{BB962C8B-B14F-4D97-AF65-F5344CB8AC3E}">
        <p14:creationId xmlns:p14="http://schemas.microsoft.com/office/powerpoint/2010/main" val="21216077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366762" y="4416316"/>
            <a:ext cx="1095296" cy="18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fld id="{F692BF02-090E-7843-8599-7E12879DD6E4}" type="datetime6">
              <a:rPr lang="en-GB" altLang="it-IT" sz="800" b="0" i="0" noProof="0" smtClean="0">
                <a:solidFill>
                  <a:schemeClr val="bg1"/>
                </a:solidFill>
                <a:latin typeface="+mn-lt"/>
                <a:ea typeface="Open Sans"/>
                <a:cs typeface="Open Sans"/>
              </a:rPr>
              <a:pPr eaLnBrk="1" hangingPunct="1">
                <a:lnSpc>
                  <a:spcPts val="1022"/>
                </a:lnSpc>
              </a:pPr>
              <a:t>November 23</a:t>
            </a:fld>
            <a:endParaRPr lang="en-GB" altLang="it-IT" sz="800" b="0" i="0" noProof="0" dirty="0">
              <a:solidFill>
                <a:schemeClr val="bg1"/>
              </a:solidFill>
              <a:latin typeface="+mn-lt"/>
              <a:ea typeface="Open Sans"/>
              <a:cs typeface="Open Sans"/>
            </a:endParaRP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47444" y="2375893"/>
            <a:ext cx="356480" cy="2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rPr sz="900">
                <a:solidFill>
                  <a:schemeClr val="bg1"/>
                </a:solidFill>
                <a:latin typeface="+mj-lt"/>
              </a:rPr>
              <a:t>‹N°›</a:t>
            </a:fld>
            <a:endParaRPr sz="900" dirty="0">
              <a:solidFill>
                <a:schemeClr val="bg1"/>
              </a:solidFill>
              <a:latin typeface="+mj-lt"/>
            </a:endParaRPr>
          </a:p>
          <a:p>
            <a:pPr algn="ctr" eaLnBrk="1" hangingPunct="1">
              <a:defRPr/>
            </a:pPr>
            <a:r>
              <a:rPr lang="id-ID" altLang="en-US" sz="100" b="0" i="0" dirty="0">
                <a:solidFill>
                  <a:schemeClr val="bg1"/>
                </a:solidFill>
                <a:latin typeface="+mj-lt"/>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10" r:id="rId3"/>
    <p:sldLayoutId id="2147483712" r:id="rId4"/>
    <p:sldLayoutId id="2147483727" r:id="rId5"/>
    <p:sldLayoutId id="2147483731" r:id="rId6"/>
    <p:sldLayoutId id="2147483732" r:id="rId7"/>
    <p:sldLayoutId id="2147483733" r:id="rId8"/>
    <p:sldLayoutId id="2147483734" r:id="rId9"/>
    <p:sldLayoutId id="2147483735" r:id="rId10"/>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10.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jpeg"/><Relationship Id="rId5" Type="http://schemas.openxmlformats.org/officeDocument/2006/relationships/image" Target="../media/image72.png"/><Relationship Id="rId15" Type="http://schemas.openxmlformats.org/officeDocument/2006/relationships/image" Target="../media/image82.sv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13.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sv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117.jpeg"/></Relationships>
</file>

<file path=ppt/slides/_rels/slide1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74.png"/><Relationship Id="rId7" Type="http://schemas.openxmlformats.org/officeDocument/2006/relationships/image" Target="../media/image121.emf"/><Relationship Id="rId12" Type="http://schemas.openxmlformats.org/officeDocument/2006/relationships/image" Target="../media/image124.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0.sv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7.png"/><Relationship Id="rId10" Type="http://schemas.openxmlformats.org/officeDocument/2006/relationships/image" Target="../media/image107.svg"/><Relationship Id="rId4" Type="http://schemas.openxmlformats.org/officeDocument/2006/relationships/image" Target="../media/image75.svg"/><Relationship Id="rId9" Type="http://schemas.openxmlformats.org/officeDocument/2006/relationships/image" Target="../media/image106.png"/><Relationship Id="rId14" Type="http://schemas.openxmlformats.org/officeDocument/2006/relationships/image" Target="../media/image126.svg"/></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28.png"/><Relationship Id="rId7" Type="http://schemas.openxmlformats.org/officeDocument/2006/relationships/image" Target="../media/image74.png"/><Relationship Id="rId12" Type="http://schemas.openxmlformats.org/officeDocument/2006/relationships/image" Target="../media/image126.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31.svg"/><Relationship Id="rId11" Type="http://schemas.openxmlformats.org/officeDocument/2006/relationships/image" Target="../media/image125.png"/><Relationship Id="rId5" Type="http://schemas.openxmlformats.org/officeDocument/2006/relationships/image" Target="../media/image130.png"/><Relationship Id="rId10" Type="http://schemas.openxmlformats.org/officeDocument/2006/relationships/image" Target="../media/image133.svg"/><Relationship Id="rId4" Type="http://schemas.openxmlformats.org/officeDocument/2006/relationships/image" Target="../media/image129.sv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7.sv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3.svg"/></Relationships>
</file>

<file path=ppt/slides/_rels/slide22.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 Id="rId9" Type="http://schemas.openxmlformats.org/officeDocument/2006/relationships/image" Target="../media/image150.png"/></Relationships>
</file>

<file path=ppt/slides/_rels/slide2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3.png"/><Relationship Id="rId7" Type="http://schemas.openxmlformats.org/officeDocument/2006/relationships/image" Target="../media/image153.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52.png"/><Relationship Id="rId11" Type="http://schemas.openxmlformats.org/officeDocument/2006/relationships/image" Target="../media/image78.jpe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4.svg"/><Relationship Id="rId9" Type="http://schemas.openxmlformats.org/officeDocument/2006/relationships/image" Target="../media/image155.sv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60.svg"/><Relationship Id="rId3" Type="http://schemas.openxmlformats.org/officeDocument/2006/relationships/image" Target="../media/image156.png"/><Relationship Id="rId7" Type="http://schemas.openxmlformats.org/officeDocument/2006/relationships/image" Target="../media/image82.svg"/><Relationship Id="rId12" Type="http://schemas.openxmlformats.org/officeDocument/2006/relationships/image" Target="../media/image15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158.svg"/><Relationship Id="rId5" Type="http://schemas.openxmlformats.org/officeDocument/2006/relationships/image" Target="../media/image80.svg"/><Relationship Id="rId15" Type="http://schemas.openxmlformats.org/officeDocument/2006/relationships/image" Target="../media/image149.svg"/><Relationship Id="rId10" Type="http://schemas.openxmlformats.org/officeDocument/2006/relationships/image" Target="../media/image157.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148.png"/></Relationships>
</file>

<file path=ppt/slides/_rels/slide25.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74.png"/><Relationship Id="rId18" Type="http://schemas.openxmlformats.org/officeDocument/2006/relationships/image" Target="../media/image173.svg"/><Relationship Id="rId3" Type="http://schemas.openxmlformats.org/officeDocument/2006/relationships/image" Target="../media/image161.png"/><Relationship Id="rId21" Type="http://schemas.openxmlformats.org/officeDocument/2006/relationships/image" Target="../media/image176.svg"/><Relationship Id="rId7" Type="http://schemas.openxmlformats.org/officeDocument/2006/relationships/image" Target="../media/image88.png"/><Relationship Id="rId12" Type="http://schemas.openxmlformats.org/officeDocument/2006/relationships/image" Target="../media/image169.svg"/><Relationship Id="rId17" Type="http://schemas.openxmlformats.org/officeDocument/2006/relationships/image" Target="../media/image172.png"/><Relationship Id="rId25" Type="http://schemas.openxmlformats.org/officeDocument/2006/relationships/image" Target="../media/image145.svg"/><Relationship Id="rId2" Type="http://schemas.openxmlformats.org/officeDocument/2006/relationships/notesSlide" Target="../notesSlides/notesSlide23.xml"/><Relationship Id="rId16" Type="http://schemas.openxmlformats.org/officeDocument/2006/relationships/image" Target="../media/image171.svg"/><Relationship Id="rId20" Type="http://schemas.openxmlformats.org/officeDocument/2006/relationships/image" Target="../media/image175.png"/><Relationship Id="rId1" Type="http://schemas.openxmlformats.org/officeDocument/2006/relationships/slideLayout" Target="../slideLayouts/slideLayout4.xml"/><Relationship Id="rId6" Type="http://schemas.openxmlformats.org/officeDocument/2006/relationships/image" Target="../media/image164.svg"/><Relationship Id="rId11" Type="http://schemas.openxmlformats.org/officeDocument/2006/relationships/image" Target="../media/image168.png"/><Relationship Id="rId24" Type="http://schemas.openxmlformats.org/officeDocument/2006/relationships/image" Target="../media/image144.png"/><Relationship Id="rId5" Type="http://schemas.openxmlformats.org/officeDocument/2006/relationships/image" Target="../media/image163.png"/><Relationship Id="rId15" Type="http://schemas.openxmlformats.org/officeDocument/2006/relationships/image" Target="../media/image170.png"/><Relationship Id="rId23" Type="http://schemas.openxmlformats.org/officeDocument/2006/relationships/image" Target="../media/image178.svg"/><Relationship Id="rId10" Type="http://schemas.openxmlformats.org/officeDocument/2006/relationships/image" Target="../media/image167.svg"/><Relationship Id="rId19" Type="http://schemas.openxmlformats.org/officeDocument/2006/relationships/image" Target="../media/image174.png"/><Relationship Id="rId4" Type="http://schemas.openxmlformats.org/officeDocument/2006/relationships/image" Target="../media/image162.svg"/><Relationship Id="rId9" Type="http://schemas.openxmlformats.org/officeDocument/2006/relationships/image" Target="../media/image166.png"/><Relationship Id="rId14" Type="http://schemas.openxmlformats.org/officeDocument/2006/relationships/image" Target="../media/image75.svg"/><Relationship Id="rId22" Type="http://schemas.openxmlformats.org/officeDocument/2006/relationships/image" Target="../media/image177.png"/></Relationships>
</file>

<file path=ppt/slides/_rels/slide26.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177.png"/><Relationship Id="rId7" Type="http://schemas.openxmlformats.org/officeDocument/2006/relationships/image" Target="../media/image179.png"/><Relationship Id="rId12"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45.svg"/><Relationship Id="rId11" Type="http://schemas.openxmlformats.org/officeDocument/2006/relationships/image" Target="../media/image78.jpeg"/><Relationship Id="rId5" Type="http://schemas.openxmlformats.org/officeDocument/2006/relationships/image" Target="../media/image144.png"/><Relationship Id="rId10" Type="http://schemas.openxmlformats.org/officeDocument/2006/relationships/image" Target="../media/image182.svg"/><Relationship Id="rId4" Type="http://schemas.openxmlformats.org/officeDocument/2006/relationships/image" Target="../media/image178.svg"/><Relationship Id="rId9" Type="http://schemas.openxmlformats.org/officeDocument/2006/relationships/image" Target="../media/image181.png"/></Relationships>
</file>

<file path=ppt/slides/_rels/slide27.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s://www.al-enterprise.com/" TargetMode="External"/><Relationship Id="rId7" Type="http://schemas.openxmlformats.org/officeDocument/2006/relationships/image" Target="../media/image18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facebook.com/ALUEnterprise" TargetMode="External"/><Relationship Id="rId11" Type="http://schemas.openxmlformats.org/officeDocument/2006/relationships/image" Target="../media/image186.png"/><Relationship Id="rId5" Type="http://schemas.openxmlformats.org/officeDocument/2006/relationships/image" Target="../media/image183.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18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39.png"/><Relationship Id="rId14" Type="http://schemas.openxmlformats.org/officeDocument/2006/relationships/image" Target="../media/image43.tiff"/></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7.xml"/><Relationship Id="rId7" Type="http://schemas.openxmlformats.org/officeDocument/2006/relationships/image" Target="../media/image53.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0EBD-C88C-4FD5-B6FE-C604CED34402}"/>
              </a:ext>
            </a:extLst>
          </p:cNvPr>
          <p:cNvSpPr/>
          <p:nvPr/>
        </p:nvSpPr>
        <p:spPr>
          <a:xfrm>
            <a:off x="202623" y="2381500"/>
            <a:ext cx="3499947" cy="830997"/>
          </a:xfrm>
          <a:prstGeom prst="rect">
            <a:avLst/>
          </a:prstGeom>
        </p:spPr>
        <p:txBody>
          <a:bodyPr wrap="square">
            <a:spAutoFit/>
          </a:bodyPr>
          <a:lstStyle/>
          <a:p>
            <a:r>
              <a:rPr lang="fr-FR" sz="2400" dirty="0">
                <a:solidFill>
                  <a:schemeClr val="bg1"/>
                </a:solidFill>
                <a:latin typeface="ClanOT-Book" panose="02000503030000020004" pitchFamily="50" charset="0"/>
              </a:rPr>
              <a:t>Accélérez votre Business </a:t>
            </a:r>
          </a:p>
          <a:p>
            <a:r>
              <a:rPr lang="fr-FR" sz="2400" dirty="0">
                <a:solidFill>
                  <a:schemeClr val="bg1"/>
                </a:solidFill>
                <a:latin typeface="ClanOT-Book" panose="02000503030000020004" pitchFamily="50" charset="0"/>
              </a:rPr>
              <a:t>Avec le cloud</a:t>
            </a:r>
            <a:endParaRPr lang="fr-FR" sz="2400" dirty="0">
              <a:solidFill>
                <a:schemeClr val="bg1"/>
              </a:solidFill>
              <a:latin typeface="ClanOT-Medium" panose="02000503030000020004" pitchFamily="50" charset="0"/>
            </a:endParaRPr>
          </a:p>
        </p:txBody>
      </p:sp>
      <p:pic>
        <p:nvPicPr>
          <p:cNvPr id="12" name="Image 11" descr="Une image contenant personne, intérieur&#10;&#10;Description générée automatiquement">
            <a:extLst>
              <a:ext uri="{FF2B5EF4-FFF2-40B4-BE49-F238E27FC236}">
                <a16:creationId xmlns:a16="http://schemas.microsoft.com/office/drawing/2014/main" id="{8E2B6DF7-DD8D-4F3A-934C-9836556B5F1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3880568"/>
          </a:xfrm>
          <a:prstGeom prst="rect">
            <a:avLst/>
          </a:prstGeom>
        </p:spPr>
      </p:pic>
      <p:sp>
        <p:nvSpPr>
          <p:cNvPr id="13" name="ZoneTexte 12">
            <a:extLst>
              <a:ext uri="{FF2B5EF4-FFF2-40B4-BE49-F238E27FC236}">
                <a16:creationId xmlns:a16="http://schemas.microsoft.com/office/drawing/2014/main" id="{6644139A-76E8-4093-897C-2AC6EA9A9A8D}"/>
              </a:ext>
            </a:extLst>
          </p:cNvPr>
          <p:cNvSpPr txBox="1"/>
          <p:nvPr/>
        </p:nvSpPr>
        <p:spPr>
          <a:xfrm flipH="1">
            <a:off x="0" y="1"/>
            <a:ext cx="9143999" cy="3880568"/>
          </a:xfrm>
          <a:prstGeom prst="rect">
            <a:avLst/>
          </a:prstGeom>
          <a:gradFill flip="none" rotWithShape="1">
            <a:gsLst>
              <a:gs pos="0">
                <a:schemeClr val="accent1"/>
              </a:gs>
              <a:gs pos="13000">
                <a:srgbClr val="5A4492">
                  <a:alpha val="98000"/>
                </a:srgbClr>
              </a:gs>
              <a:gs pos="29000">
                <a:schemeClr val="accent1">
                  <a:alpha val="94000"/>
                </a:schemeClr>
              </a:gs>
              <a:gs pos="45000">
                <a:schemeClr val="accent1">
                  <a:alpha val="72000"/>
                </a:schemeClr>
              </a:gs>
              <a:gs pos="100000">
                <a:schemeClr val="bg1">
                  <a:alpha val="0"/>
                </a:schemeClr>
              </a:gs>
            </a:gsLst>
            <a:lin ang="0" scaled="1"/>
            <a:tileRect/>
          </a:gradFill>
        </p:spPr>
        <p:txBody>
          <a:bodyPr wrap="square" rtlCol="0">
            <a:noAutofit/>
          </a:bodyPr>
          <a:lstStyle/>
          <a:p>
            <a:endParaRPr lang="fr-FR" dirty="0">
              <a:solidFill>
                <a:schemeClr val="bg1"/>
              </a:solidFill>
            </a:endParaRPr>
          </a:p>
        </p:txBody>
      </p:sp>
      <p:pic>
        <p:nvPicPr>
          <p:cNvPr id="14" name="Image 13" descr="Une image contenant texte, équipement électronique, téléphone mobile&#10;&#10;Description générée automatiquement">
            <a:extLst>
              <a:ext uri="{FF2B5EF4-FFF2-40B4-BE49-F238E27FC236}">
                <a16:creationId xmlns:a16="http://schemas.microsoft.com/office/drawing/2014/main" id="{49925EA7-75E3-4286-95ED-9E9693344D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52772" y="2108001"/>
            <a:ext cx="1617634" cy="2468142"/>
          </a:xfrm>
          <a:prstGeom prst="rect">
            <a:avLst/>
          </a:prstGeom>
        </p:spPr>
      </p:pic>
      <p:pic>
        <p:nvPicPr>
          <p:cNvPr id="15" name="Image 14">
            <a:extLst>
              <a:ext uri="{FF2B5EF4-FFF2-40B4-BE49-F238E27FC236}">
                <a16:creationId xmlns:a16="http://schemas.microsoft.com/office/drawing/2014/main" id="{1D300A33-40AB-43CE-B6C0-47E8C128A7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40829" y="470833"/>
            <a:ext cx="2894587" cy="1628205"/>
          </a:xfrm>
          <a:prstGeom prst="rect">
            <a:avLst/>
          </a:prstGeom>
        </p:spPr>
      </p:pic>
      <p:pic>
        <p:nvPicPr>
          <p:cNvPr id="16" name="Image 15">
            <a:extLst>
              <a:ext uri="{FF2B5EF4-FFF2-40B4-BE49-F238E27FC236}">
                <a16:creationId xmlns:a16="http://schemas.microsoft.com/office/drawing/2014/main" id="{384DF21C-524F-4B2F-8B90-07E6FF9E6E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93944" y="816331"/>
            <a:ext cx="1985503" cy="2228132"/>
          </a:xfrm>
          <a:prstGeom prst="rect">
            <a:avLst/>
          </a:prstGeom>
        </p:spPr>
      </p:pic>
      <p:pic>
        <p:nvPicPr>
          <p:cNvPr id="17" name="Image 16" descr="Une image contenant équipement électronique&#10;&#10;Description générée automatiquement">
            <a:extLst>
              <a:ext uri="{FF2B5EF4-FFF2-40B4-BE49-F238E27FC236}">
                <a16:creationId xmlns:a16="http://schemas.microsoft.com/office/drawing/2014/main" id="{61DB9520-1D0C-494F-BA31-7B810E0B2A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525316" y="1774904"/>
            <a:ext cx="2257032" cy="3120719"/>
          </a:xfrm>
          <a:prstGeom prst="rect">
            <a:avLst/>
          </a:prstGeom>
        </p:spPr>
      </p:pic>
      <p:sp>
        <p:nvSpPr>
          <p:cNvPr id="4" name="Rectangle 3"/>
          <p:cNvSpPr/>
          <p:nvPr/>
        </p:nvSpPr>
        <p:spPr>
          <a:xfrm>
            <a:off x="0" y="3880568"/>
            <a:ext cx="645090" cy="1262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1250575" y="4077809"/>
            <a:ext cx="6037547" cy="1095172"/>
          </a:xfrm>
          <a:prstGeom prst="rect">
            <a:avLst/>
          </a:prstGeom>
          <a:noFill/>
        </p:spPr>
        <p:txBody>
          <a:bodyPr wrap="square" rtlCol="0">
            <a:spAutoFit/>
          </a:bodyPr>
          <a:lstStyle/>
          <a:p>
            <a:r>
              <a:rPr lang="fr-FR" sz="1000" dirty="0">
                <a:solidFill>
                  <a:schemeClr val="accent1"/>
                </a:solidFill>
              </a:rPr>
              <a:t>Customer presentation </a:t>
            </a:r>
            <a:br>
              <a:rPr lang="fr-FR" sz="1000" dirty="0">
                <a:solidFill>
                  <a:schemeClr val="accent1"/>
                </a:solidFill>
              </a:rPr>
            </a:br>
            <a:endParaRPr lang="en-US" sz="1050" dirty="0">
              <a:solidFill>
                <a:schemeClr val="accent1"/>
              </a:solidFill>
            </a:endParaRPr>
          </a:p>
          <a:p>
            <a:pPr defTabSz="685639">
              <a:lnSpc>
                <a:spcPts val="1600"/>
              </a:lnSpc>
              <a:defRPr/>
            </a:pPr>
            <a:r>
              <a:rPr lang="fr-FR" sz="1800" b="1" dirty="0">
                <a:solidFill>
                  <a:schemeClr val="accent1"/>
                </a:solidFill>
              </a:rPr>
              <a:t>OTEC</a:t>
            </a:r>
            <a:br>
              <a:rPr lang="fr-FR" sz="1800" b="1" dirty="0">
                <a:solidFill>
                  <a:schemeClr val="accent1"/>
                </a:solidFill>
              </a:rPr>
            </a:br>
            <a:r>
              <a:rPr lang="fr-FR" sz="1200" b="1" dirty="0">
                <a:solidFill>
                  <a:schemeClr val="accent1"/>
                </a:solidFill>
                <a:latin typeface="Trebuchet MS" panose="020B0603020202020204" pitchFamily="34" charset="0"/>
              </a:rPr>
              <a:t>Communications and collaboration for agile businesses</a:t>
            </a:r>
            <a:r>
              <a:rPr lang="fr-FR" sz="1200" b="1" dirty="0">
                <a:solidFill>
                  <a:srgbClr val="6B489D"/>
                </a:solidFill>
                <a:latin typeface="Trebuchet MS" panose="020B0603020202020204" pitchFamily="34" charset="0"/>
              </a:rPr>
              <a:t>! </a:t>
            </a:r>
          </a:p>
          <a:p>
            <a:endParaRPr lang="fr-FR" sz="1800" b="1" dirty="0">
              <a:solidFill>
                <a:schemeClr val="accent1"/>
              </a:solidFill>
            </a:endParaRPr>
          </a:p>
        </p:txBody>
      </p:sp>
      <p:sp>
        <p:nvSpPr>
          <p:cNvPr id="11" name="ZoneTexte 10"/>
          <p:cNvSpPr txBox="1"/>
          <p:nvPr/>
        </p:nvSpPr>
        <p:spPr>
          <a:xfrm>
            <a:off x="127564" y="4841889"/>
            <a:ext cx="928459" cy="215444"/>
          </a:xfrm>
          <a:prstGeom prst="rect">
            <a:avLst/>
          </a:prstGeom>
          <a:noFill/>
        </p:spPr>
        <p:txBody>
          <a:bodyPr wrap="none" rtlCol="0">
            <a:spAutoFit/>
          </a:bodyPr>
          <a:lstStyle/>
          <a:p>
            <a:r>
              <a:rPr lang="fr-FR" sz="800" dirty="0" err="1"/>
              <a:t>November</a:t>
            </a:r>
            <a:r>
              <a:rPr lang="fr-FR" sz="800" dirty="0"/>
              <a:t> 2023 </a:t>
            </a:r>
            <a:endParaRPr lang="en-US" sz="800" dirty="0"/>
          </a:p>
        </p:txBody>
      </p:sp>
      <p:sp>
        <p:nvSpPr>
          <p:cNvPr id="5" name="Rectangle 4"/>
          <p:cNvSpPr/>
          <p:nvPr/>
        </p:nvSpPr>
        <p:spPr>
          <a:xfrm>
            <a:off x="795402" y="86167"/>
            <a:ext cx="6989524" cy="79518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This presentation has two parts depending on the audience:</a:t>
            </a:r>
          </a:p>
          <a:p>
            <a:r>
              <a:rPr lang="fr-FR" dirty="0"/>
              <a:t>1-13: presentation for SMB customers</a:t>
            </a:r>
          </a:p>
          <a:p>
            <a:r>
              <a:rPr lang="fr-FR" dirty="0"/>
              <a:t>14-27: presentation for large </a:t>
            </a:r>
            <a:r>
              <a:rPr lang="fr-FR" dirty="0" err="1"/>
              <a:t>companies</a:t>
            </a:r>
            <a:r>
              <a:rPr lang="fr-FR" dirty="0"/>
              <a:t> (</a:t>
            </a:r>
            <a:r>
              <a:rPr lang="fr-FR" dirty="0" err="1"/>
              <a:t>inc.</a:t>
            </a:r>
            <a:r>
              <a:rPr lang="fr-FR" dirty="0"/>
              <a:t> more transformation options) </a:t>
            </a:r>
            <a:endParaRPr lang="en-US" dirty="0"/>
          </a:p>
        </p:txBody>
      </p:sp>
    </p:spTree>
    <p:extLst>
      <p:ext uri="{BB962C8B-B14F-4D97-AF65-F5344CB8AC3E}">
        <p14:creationId xmlns:p14="http://schemas.microsoft.com/office/powerpoint/2010/main" val="28439916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dirty="0"/>
              <a:t>IMPROVE THE CUSTOMER EXPERIENCE</a:t>
            </a:r>
            <a:br>
              <a:rPr lang="en-US" dirty="0"/>
            </a:br>
            <a:r>
              <a:rPr lang="en-US" sz="2000" dirty="0"/>
              <a:t>WLAN: CALL CONTINUITY EVERYWHERE</a:t>
            </a:r>
            <a:endParaRPr lang="en-US" noProof="0" dirty="0"/>
          </a:p>
        </p:txBody>
      </p:sp>
      <p:sp>
        <p:nvSpPr>
          <p:cNvPr id="14" name="ZoneTexte 13"/>
          <p:cNvSpPr txBox="1"/>
          <p:nvPr/>
        </p:nvSpPr>
        <p:spPr>
          <a:xfrm>
            <a:off x="1867015" y="2412600"/>
            <a:ext cx="620683" cy="300082"/>
          </a:xfrm>
          <a:prstGeom prst="rect">
            <a:avLst/>
          </a:prstGeom>
          <a:noFill/>
        </p:spPr>
        <p:txBody>
          <a:bodyPr wrap="none" rtlCol="0">
            <a:spAutoFit/>
          </a:bodyPr>
          <a:lstStyle/>
          <a:p>
            <a:r>
              <a:rPr lang="en-US" dirty="0"/>
              <a:t>8158s</a:t>
            </a:r>
          </a:p>
        </p:txBody>
      </p:sp>
      <p:sp>
        <p:nvSpPr>
          <p:cNvPr id="15" name="ZoneTexte 14"/>
          <p:cNvSpPr txBox="1"/>
          <p:nvPr/>
        </p:nvSpPr>
        <p:spPr>
          <a:xfrm>
            <a:off x="2865536" y="2412600"/>
            <a:ext cx="620683" cy="300082"/>
          </a:xfrm>
          <a:prstGeom prst="rect">
            <a:avLst/>
          </a:prstGeom>
          <a:noFill/>
        </p:spPr>
        <p:txBody>
          <a:bodyPr wrap="none" rtlCol="0">
            <a:spAutoFit/>
          </a:bodyPr>
          <a:lstStyle/>
          <a:p>
            <a:r>
              <a:rPr lang="en-US" dirty="0"/>
              <a:t>8168s</a:t>
            </a:r>
          </a:p>
        </p:txBody>
      </p:sp>
      <p:pic>
        <p:nvPicPr>
          <p:cNvPr id="16" name="Picture 2" descr="https://upload.wikimedia.org/wikipedia/commons/thumb/d/da/Bluetooth.svg/512px-Bluetooth.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5696" y="1003422"/>
            <a:ext cx="142453" cy="217296"/>
          </a:xfrm>
          <a:prstGeom prst="rect">
            <a:avLst/>
          </a:prstGeom>
          <a:noFill/>
        </p:spPr>
      </p:pic>
      <p:sp>
        <p:nvSpPr>
          <p:cNvPr id="21" name="Rectangle 20"/>
          <p:cNvSpPr/>
          <p:nvPr/>
        </p:nvSpPr>
        <p:spPr>
          <a:xfrm>
            <a:off x="3647111" y="1236198"/>
            <a:ext cx="1993854"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Robust handsets</a:t>
            </a:r>
          </a:p>
        </p:txBody>
      </p:sp>
      <p:sp>
        <p:nvSpPr>
          <p:cNvPr id="22" name="Rectangle 21"/>
          <p:cNvSpPr/>
          <p:nvPr/>
        </p:nvSpPr>
        <p:spPr>
          <a:xfrm>
            <a:off x="3647289" y="1666981"/>
            <a:ext cx="1990318" cy="52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ALE features and navigation</a:t>
            </a:r>
          </a:p>
        </p:txBody>
      </p:sp>
      <p:sp>
        <p:nvSpPr>
          <p:cNvPr id="25" name="Rectangle 24"/>
          <p:cNvSpPr/>
          <p:nvPr/>
        </p:nvSpPr>
        <p:spPr>
          <a:xfrm>
            <a:off x="1562718" y="2728727"/>
            <a:ext cx="1405707" cy="5138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000" dirty="0">
                <a:solidFill>
                  <a:schemeClr val="tx1"/>
                </a:solidFill>
              </a:rPr>
              <a:t>Modern design</a:t>
            </a:r>
          </a:p>
          <a:p>
            <a:pPr marL="171450" indent="-171450">
              <a:buFont typeface="Wingdings" panose="05000000000000000000" pitchFamily="2" charset="2"/>
              <a:buChar char="§"/>
            </a:pPr>
            <a:r>
              <a:rPr lang="en-US" sz="1000" dirty="0">
                <a:solidFill>
                  <a:schemeClr val="tx1"/>
                </a:solidFill>
              </a:rPr>
              <a:t>Alarm button</a:t>
            </a:r>
          </a:p>
          <a:p>
            <a:pPr marL="171450" indent="-171450">
              <a:buFont typeface="Wingdings" panose="05000000000000000000" pitchFamily="2" charset="2"/>
              <a:buChar char="§"/>
            </a:pPr>
            <a:r>
              <a:rPr lang="en-US" sz="1000" dirty="0">
                <a:solidFill>
                  <a:schemeClr val="tx1"/>
                </a:solidFill>
              </a:rPr>
              <a:t>NOE</a:t>
            </a:r>
          </a:p>
        </p:txBody>
      </p:sp>
      <p:sp>
        <p:nvSpPr>
          <p:cNvPr id="36" name="Rectangle 35"/>
          <p:cNvSpPr/>
          <p:nvPr/>
        </p:nvSpPr>
        <p:spPr>
          <a:xfrm>
            <a:off x="6371539" y="0"/>
            <a:ext cx="277246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730822" y="2959315"/>
            <a:ext cx="1405707" cy="5138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000" dirty="0">
                <a:solidFill>
                  <a:schemeClr val="tx1"/>
                </a:solidFill>
              </a:rPr>
              <a:t>Modern design</a:t>
            </a:r>
          </a:p>
          <a:p>
            <a:pPr marL="171450" indent="-171450">
              <a:buFont typeface="Wingdings" panose="05000000000000000000" pitchFamily="2" charset="2"/>
              <a:buChar char="§"/>
            </a:pPr>
            <a:r>
              <a:rPr lang="en-US" sz="1000" dirty="0">
                <a:solidFill>
                  <a:schemeClr val="tx1"/>
                </a:solidFill>
              </a:rPr>
              <a:t>Alarm button</a:t>
            </a:r>
          </a:p>
          <a:p>
            <a:pPr marL="171450" indent="-171450">
              <a:buFont typeface="Wingdings" panose="05000000000000000000" pitchFamily="2" charset="2"/>
              <a:buChar char="§"/>
            </a:pPr>
            <a:r>
              <a:rPr lang="en-US" sz="1000" dirty="0">
                <a:solidFill>
                  <a:schemeClr val="tx1"/>
                </a:solidFill>
              </a:rPr>
              <a:t>NOE </a:t>
            </a:r>
          </a:p>
          <a:p>
            <a:pPr marL="171450" indent="-171450">
              <a:buFont typeface="Wingdings" panose="05000000000000000000" pitchFamily="2" charset="2"/>
              <a:buChar char="§"/>
            </a:pPr>
            <a:r>
              <a:rPr lang="en-US" sz="1000" dirty="0">
                <a:solidFill>
                  <a:schemeClr val="tx1"/>
                </a:solidFill>
              </a:rPr>
              <a:t>Wideband audio</a:t>
            </a:r>
          </a:p>
          <a:p>
            <a:pPr marL="171450" indent="-171450">
              <a:buFont typeface="Wingdings" panose="05000000000000000000" pitchFamily="2" charset="2"/>
              <a:buChar char="§"/>
            </a:pPr>
            <a:r>
              <a:rPr lang="en-US" sz="1000" dirty="0">
                <a:solidFill>
                  <a:schemeClr val="tx1"/>
                </a:solidFill>
              </a:rPr>
              <a:t>Bluetooth</a:t>
            </a:r>
          </a:p>
          <a:p>
            <a:pPr marL="171450" indent="-171450">
              <a:buFont typeface="Wingdings" panose="05000000000000000000" pitchFamily="2" charset="2"/>
              <a:buChar char="§"/>
            </a:pPr>
            <a:endParaRPr lang="en-US" sz="1000" dirty="0">
              <a:solidFill>
                <a:schemeClr val="tx1"/>
              </a:solidFill>
            </a:endParaRPr>
          </a:p>
        </p:txBody>
      </p:sp>
      <p:grpSp>
        <p:nvGrpSpPr>
          <p:cNvPr id="20" name="Groupe 19"/>
          <p:cNvGrpSpPr/>
          <p:nvPr/>
        </p:nvGrpSpPr>
        <p:grpSpPr>
          <a:xfrm>
            <a:off x="1408406" y="3379220"/>
            <a:ext cx="4223814" cy="1661592"/>
            <a:chOff x="1845977" y="3321690"/>
            <a:chExt cx="4223814" cy="1661592"/>
          </a:xfrm>
        </p:grpSpPr>
        <p:sp>
          <p:nvSpPr>
            <p:cNvPr id="5" name="TextBox 12"/>
            <p:cNvSpPr txBox="1"/>
            <p:nvPr/>
          </p:nvSpPr>
          <p:spPr>
            <a:xfrm>
              <a:off x="2009062" y="4683200"/>
              <a:ext cx="1247457" cy="300082"/>
            </a:xfrm>
            <a:prstGeom prst="rect">
              <a:avLst/>
            </a:prstGeom>
            <a:noFill/>
          </p:spPr>
          <p:txBody>
            <a:bodyPr wrap="none" rtlCol="0">
              <a:spAutoFit/>
            </a:bodyPr>
            <a:lstStyle>
              <a:defPPr>
                <a:defRPr lang="it-IT"/>
              </a:defPPr>
              <a:lvl1pPr>
                <a:defRPr>
                  <a:solidFill>
                    <a:schemeClr val="accent1"/>
                  </a:solidFill>
                </a:defRPr>
              </a:lvl1pPr>
            </a:lstStyle>
            <a:p>
              <a:r>
                <a:rPr lang="en-US" dirty="0"/>
                <a:t>Stellar WLAN </a:t>
              </a:r>
            </a:p>
          </p:txBody>
        </p:sp>
        <p:sp>
          <p:nvSpPr>
            <p:cNvPr id="46" name="Rectangle 45"/>
            <p:cNvSpPr/>
            <p:nvPr/>
          </p:nvSpPr>
          <p:spPr>
            <a:xfrm>
              <a:off x="4079473" y="4027542"/>
              <a:ext cx="1990318" cy="52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100% ALE solution</a:t>
              </a:r>
            </a:p>
          </p:txBody>
        </p:sp>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5977" y="3321690"/>
              <a:ext cx="1514538" cy="1514538"/>
            </a:xfrm>
            <a:prstGeom prst="rect">
              <a:avLst/>
            </a:prstGeom>
          </p:spPr>
        </p:pic>
      </p:grpSp>
      <p:pic>
        <p:nvPicPr>
          <p:cNvPr id="24" name="Immagin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30" name="TextBox 12"/>
          <p:cNvSpPr txBox="1"/>
          <p:nvPr/>
        </p:nvSpPr>
        <p:spPr>
          <a:xfrm>
            <a:off x="7738805" y="3388374"/>
            <a:ext cx="1350050"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a:r>
              <a:rPr lang="en-US" sz="1100" dirty="0">
                <a:solidFill>
                  <a:schemeClr val="bg1"/>
                </a:solidFill>
              </a:rPr>
              <a:t>8168s: Bluetooth</a:t>
            </a:r>
            <a:br>
              <a:rPr lang="en-US" sz="1100" dirty="0">
                <a:solidFill>
                  <a:schemeClr val="bg1"/>
                </a:solidFill>
              </a:rPr>
            </a:br>
            <a:r>
              <a:rPr lang="en-US" sz="1100" dirty="0">
                <a:solidFill>
                  <a:schemeClr val="bg1"/>
                </a:solidFill>
              </a:rPr>
              <a:t>Wideband audio</a:t>
            </a:r>
          </a:p>
        </p:txBody>
      </p:sp>
      <p:sp>
        <p:nvSpPr>
          <p:cNvPr id="32" name="TextBox 12"/>
          <p:cNvSpPr txBox="1"/>
          <p:nvPr/>
        </p:nvSpPr>
        <p:spPr>
          <a:xfrm>
            <a:off x="7738805" y="3885216"/>
            <a:ext cx="1350050"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a:r>
              <a:rPr lang="en-US" sz="1100" dirty="0">
                <a:solidFill>
                  <a:schemeClr val="bg1"/>
                </a:solidFill>
              </a:rPr>
              <a:t>8168s: Push-to-talk button</a:t>
            </a:r>
          </a:p>
        </p:txBody>
      </p:sp>
      <p:grpSp>
        <p:nvGrpSpPr>
          <p:cNvPr id="2" name="Groupe 1"/>
          <p:cNvGrpSpPr/>
          <p:nvPr/>
        </p:nvGrpSpPr>
        <p:grpSpPr>
          <a:xfrm>
            <a:off x="6452554" y="71250"/>
            <a:ext cx="2285408" cy="4249664"/>
            <a:chOff x="6452554" y="71250"/>
            <a:chExt cx="2285408" cy="4249664"/>
          </a:xfrm>
        </p:grpSpPr>
        <p:sp>
          <p:nvSpPr>
            <p:cNvPr id="29" name="TextBox 12"/>
            <p:cNvSpPr txBox="1"/>
            <p:nvPr/>
          </p:nvSpPr>
          <p:spPr>
            <a:xfrm>
              <a:off x="6452554" y="3388374"/>
              <a:ext cx="1196161"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a:r>
                <a:rPr lang="en-US" sz="1100" dirty="0">
                  <a:solidFill>
                    <a:schemeClr val="bg1"/>
                  </a:solidFill>
                </a:rPr>
                <a:t>Compact, modern design</a:t>
              </a:r>
            </a:p>
          </p:txBody>
        </p:sp>
        <p:sp>
          <p:nvSpPr>
            <p:cNvPr id="31" name="TextBox 12"/>
            <p:cNvSpPr txBox="1"/>
            <p:nvPr/>
          </p:nvSpPr>
          <p:spPr>
            <a:xfrm>
              <a:off x="6461320" y="3890027"/>
              <a:ext cx="1187395"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a:r>
                <a:rPr lang="en-US" sz="1100" dirty="0">
                  <a:solidFill>
                    <a:schemeClr val="bg1"/>
                  </a:solidFill>
                </a:rPr>
                <a:t>Alarm</a:t>
              </a:r>
              <a:br>
                <a:rPr lang="en-US" sz="1100" dirty="0">
                  <a:solidFill>
                    <a:schemeClr val="bg1"/>
                  </a:solidFill>
                </a:rPr>
              </a:br>
              <a:r>
                <a:rPr lang="en-US" sz="1100" dirty="0">
                  <a:solidFill>
                    <a:schemeClr val="bg1"/>
                  </a:solidFill>
                </a:rPr>
                <a:t>button on top</a:t>
              </a:r>
            </a:p>
          </p:txBody>
        </p:sp>
        <p:sp>
          <p:nvSpPr>
            <p:cNvPr id="33" name="ZoneTexte 32"/>
            <p:cNvSpPr txBox="1"/>
            <p:nvPr/>
          </p:nvSpPr>
          <p:spPr>
            <a:xfrm>
              <a:off x="8117279" y="2744491"/>
              <a:ext cx="620683" cy="300082"/>
            </a:xfrm>
            <a:prstGeom prst="rect">
              <a:avLst/>
            </a:prstGeom>
            <a:noFill/>
          </p:spPr>
          <p:txBody>
            <a:bodyPr wrap="none" rtlCol="0">
              <a:spAutoFit/>
            </a:bodyPr>
            <a:lstStyle/>
            <a:p>
              <a:r>
                <a:rPr lang="en-US" dirty="0">
                  <a:solidFill>
                    <a:schemeClr val="bg1"/>
                  </a:solidFill>
                </a:rPr>
                <a:t>8168s</a:t>
              </a:r>
            </a:p>
          </p:txBody>
        </p:sp>
        <p:pic>
          <p:nvPicPr>
            <p:cNvPr id="3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03327" y="71250"/>
              <a:ext cx="1586439" cy="3172878"/>
            </a:xfrm>
            <a:prstGeom prst="rect">
              <a:avLst/>
            </a:prstGeom>
          </p:spPr>
        </p:pic>
      </p:grpSp>
      <p:pic>
        <p:nvPicPr>
          <p:cNvPr id="35"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0945" y="1063793"/>
            <a:ext cx="710018" cy="1420036"/>
          </a:xfrm>
          <a:prstGeom prst="rect">
            <a:avLst/>
          </a:prstGeom>
        </p:spPr>
      </p:pic>
      <p:pic>
        <p:nvPicPr>
          <p:cNvPr id="37"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2141" y="1066853"/>
            <a:ext cx="710018" cy="1420036"/>
          </a:xfrm>
          <a:prstGeom prst="rect">
            <a:avLst/>
          </a:prstGeom>
        </p:spPr>
      </p:pic>
    </p:spTree>
    <p:extLst>
      <p:ext uri="{BB962C8B-B14F-4D97-AF65-F5344CB8AC3E}">
        <p14:creationId xmlns:p14="http://schemas.microsoft.com/office/powerpoint/2010/main" val="37448216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71825" y="0"/>
            <a:ext cx="838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que 3" descr="Mond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9086" y="2095292"/>
            <a:ext cx="1472214" cy="1472214"/>
          </a:xfrm>
          <a:prstGeom prst="rect">
            <a:avLst/>
          </a:prstGeom>
        </p:spPr>
      </p:pic>
      <p:pic>
        <p:nvPicPr>
          <p:cNvPr id="9" name="Graphique 8" descr="Marqueu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6764" y="1785256"/>
            <a:ext cx="914400" cy="914400"/>
          </a:xfrm>
          <a:prstGeom prst="rect">
            <a:avLst/>
          </a:prstGeom>
        </p:spPr>
      </p:pic>
      <p:sp>
        <p:nvSpPr>
          <p:cNvPr id="5" name="Espace réservé du texte 4"/>
          <p:cNvSpPr>
            <a:spLocks noGrp="1"/>
          </p:cNvSpPr>
          <p:nvPr>
            <p:ph type="body" sz="quarter" idx="11"/>
          </p:nvPr>
        </p:nvSpPr>
        <p:spPr>
          <a:xfrm>
            <a:off x="511634" y="192587"/>
            <a:ext cx="4977841" cy="743028"/>
          </a:xfrm>
        </p:spPr>
        <p:txBody>
          <a:bodyPr/>
          <a:lstStyle/>
          <a:p>
            <a:r>
              <a:rPr lang="en-US"/>
              <a:t>OTEC: simple and </a:t>
            </a:r>
            <a:r>
              <a:rPr lang="en-US">
                <a:solidFill>
                  <a:schemeClr val="accent1"/>
                </a:solidFill>
              </a:rPr>
              <a:t>secure</a:t>
            </a:r>
          </a:p>
        </p:txBody>
      </p:sp>
      <p:sp>
        <p:nvSpPr>
          <p:cNvPr id="87" name="Rectangle : coins arrondis 86"/>
          <p:cNvSpPr/>
          <p:nvPr/>
        </p:nvSpPr>
        <p:spPr>
          <a:xfrm>
            <a:off x="1454956" y="1115921"/>
            <a:ext cx="1188000" cy="1188000"/>
          </a:xfrm>
          <a:prstGeom prst="round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US" sz="1100">
                <a:solidFill>
                  <a:schemeClr val="bg1"/>
                </a:solidFill>
              </a:rPr>
              <a:t>One subscription</a:t>
            </a:r>
          </a:p>
        </p:txBody>
      </p:sp>
      <p:pic>
        <p:nvPicPr>
          <p:cNvPr id="58" name="Graphique 57" descr="Centre d’appels"/>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7812" y="1377907"/>
            <a:ext cx="470432" cy="470432"/>
          </a:xfrm>
          <a:prstGeom prst="rect">
            <a:avLst/>
          </a:prstGeom>
        </p:spPr>
      </p:pic>
      <p:sp>
        <p:nvSpPr>
          <p:cNvPr id="63" name="Rectangle 62"/>
          <p:cNvSpPr/>
          <p:nvPr/>
        </p:nvSpPr>
        <p:spPr>
          <a:xfrm>
            <a:off x="1503606" y="4079579"/>
            <a:ext cx="1325489" cy="430887"/>
          </a:xfrm>
          <a:prstGeom prst="rect">
            <a:avLst/>
          </a:prstGeom>
          <a:solidFill>
            <a:schemeClr val="accent2"/>
          </a:solidFill>
        </p:spPr>
        <p:txBody>
          <a:bodyPr wrap="square">
            <a:spAutoFit/>
          </a:bodyPr>
          <a:lstStyle/>
          <a:p>
            <a:r>
              <a:rPr lang="en-US" sz="1100">
                <a:solidFill>
                  <a:schemeClr val="bg1"/>
                </a:solidFill>
              </a:rPr>
              <a:t>+ call center options, etc. </a:t>
            </a:r>
            <a:endParaRPr lang="en-US" sz="1100"/>
          </a:p>
        </p:txBody>
      </p:sp>
      <p:sp>
        <p:nvSpPr>
          <p:cNvPr id="54" name="Rectangle 53"/>
          <p:cNvSpPr/>
          <p:nvPr/>
        </p:nvSpPr>
        <p:spPr>
          <a:xfrm>
            <a:off x="622858" y="2610092"/>
            <a:ext cx="530915" cy="276999"/>
          </a:xfrm>
          <a:prstGeom prst="rect">
            <a:avLst/>
          </a:prstGeom>
          <a:solidFill>
            <a:schemeClr val="accent1">
              <a:lumMod val="50000"/>
            </a:schemeClr>
          </a:solidFill>
        </p:spPr>
        <p:txBody>
          <a:bodyPr wrap="none">
            <a:spAutoFit/>
          </a:bodyPr>
          <a:lstStyle/>
          <a:p>
            <a:r>
              <a:rPr lang="en-US" sz="1200">
                <a:solidFill>
                  <a:schemeClr val="bg1"/>
                </a:solidFill>
              </a:rPr>
              <a:t>Easy </a:t>
            </a:r>
            <a:endParaRPr lang="en-US" sz="1200"/>
          </a:p>
        </p:txBody>
      </p:sp>
      <p:sp>
        <p:nvSpPr>
          <p:cNvPr id="8" name="ZoneTexte 7"/>
          <p:cNvSpPr txBox="1"/>
          <p:nvPr/>
        </p:nvSpPr>
        <p:spPr>
          <a:xfrm>
            <a:off x="1245802" y="3134813"/>
            <a:ext cx="1507144" cy="461665"/>
          </a:xfrm>
          <a:prstGeom prst="rect">
            <a:avLst/>
          </a:prstGeom>
          <a:noFill/>
        </p:spPr>
        <p:txBody>
          <a:bodyPr wrap="none" rtlCol="0">
            <a:spAutoFit/>
          </a:bodyPr>
          <a:lstStyle/>
          <a:p>
            <a:r>
              <a:rPr lang="en-US" sz="1200">
                <a:solidFill>
                  <a:schemeClr val="bg2"/>
                </a:solidFill>
              </a:rPr>
              <a:t>Price</a:t>
            </a:r>
            <a:br>
              <a:rPr lang="en-US" sz="1200">
                <a:solidFill>
                  <a:schemeClr val="bg2"/>
                </a:solidFill>
              </a:rPr>
            </a:br>
            <a:r>
              <a:rPr lang="en-US" sz="1200">
                <a:solidFill>
                  <a:schemeClr val="bg2"/>
                </a:solidFill>
              </a:rPr>
              <a:t>per user per month</a:t>
            </a:r>
          </a:p>
        </p:txBody>
      </p:sp>
      <p:sp>
        <p:nvSpPr>
          <p:cNvPr id="55" name="Rectangle 54"/>
          <p:cNvSpPr/>
          <p:nvPr/>
        </p:nvSpPr>
        <p:spPr>
          <a:xfrm>
            <a:off x="622858" y="4102662"/>
            <a:ext cx="772969" cy="276999"/>
          </a:xfrm>
          <a:prstGeom prst="rect">
            <a:avLst/>
          </a:prstGeom>
          <a:solidFill>
            <a:schemeClr val="accent1">
              <a:lumMod val="50000"/>
            </a:schemeClr>
          </a:solidFill>
        </p:spPr>
        <p:txBody>
          <a:bodyPr wrap="none">
            <a:spAutoFit/>
          </a:bodyPr>
          <a:lstStyle/>
          <a:p>
            <a:r>
              <a:rPr lang="en-US" sz="1200">
                <a:solidFill>
                  <a:schemeClr val="bg1"/>
                </a:solidFill>
              </a:rPr>
              <a:t>Flexible </a:t>
            </a:r>
            <a:endParaRPr lang="en-US" sz="1200"/>
          </a:p>
        </p:txBody>
      </p:sp>
      <p:sp>
        <p:nvSpPr>
          <p:cNvPr id="120" name="Rectangle 119"/>
          <p:cNvSpPr/>
          <p:nvPr/>
        </p:nvSpPr>
        <p:spPr>
          <a:xfrm>
            <a:off x="622858" y="1100908"/>
            <a:ext cx="689612" cy="276999"/>
          </a:xfrm>
          <a:prstGeom prst="rect">
            <a:avLst/>
          </a:prstGeom>
          <a:solidFill>
            <a:schemeClr val="accent1">
              <a:lumMod val="50000"/>
            </a:schemeClr>
          </a:solidFill>
        </p:spPr>
        <p:txBody>
          <a:bodyPr wrap="none">
            <a:spAutoFit/>
          </a:bodyPr>
          <a:lstStyle/>
          <a:p>
            <a:r>
              <a:rPr lang="en-US" sz="1200">
                <a:solidFill>
                  <a:schemeClr val="bg1"/>
                </a:solidFill>
              </a:rPr>
              <a:t>Simple </a:t>
            </a:r>
            <a:endParaRPr lang="en-US" sz="1200"/>
          </a:p>
        </p:txBody>
      </p:sp>
      <p:pic>
        <p:nvPicPr>
          <p:cNvPr id="10" name="Graphique 9" descr="Calendrier à feuilles"/>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6351" y="2838405"/>
            <a:ext cx="446092" cy="446092"/>
          </a:xfrm>
          <a:prstGeom prst="rect">
            <a:avLst/>
          </a:prstGeom>
        </p:spPr>
      </p:pic>
      <p:pic>
        <p:nvPicPr>
          <p:cNvPr id="60" name="Graphique 59" descr="Centre d’appels"/>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7028" y="2493240"/>
            <a:ext cx="470432" cy="470432"/>
          </a:xfrm>
          <a:prstGeom prst="rect">
            <a:avLst/>
          </a:prstGeom>
        </p:spPr>
      </p:pic>
      <p:cxnSp>
        <p:nvCxnSpPr>
          <p:cNvPr id="13" name="Connecteur droit 12"/>
          <p:cNvCxnSpPr/>
          <p:nvPr/>
        </p:nvCxnSpPr>
        <p:spPr>
          <a:xfrm flipH="1">
            <a:off x="1977732" y="2634508"/>
            <a:ext cx="150660" cy="4860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3405785" y="1100908"/>
            <a:ext cx="2266217" cy="646331"/>
          </a:xfrm>
          <a:prstGeom prst="rect">
            <a:avLst/>
          </a:prstGeom>
          <a:solidFill>
            <a:schemeClr val="accent1">
              <a:lumMod val="50000"/>
            </a:schemeClr>
          </a:solidFill>
        </p:spPr>
        <p:txBody>
          <a:bodyPr wrap="square">
            <a:spAutoFit/>
          </a:bodyPr>
          <a:lstStyle>
            <a:defPPr>
              <a:defRPr lang="it-IT"/>
            </a:defPPr>
            <a:lvl1pPr>
              <a:defRPr sz="1200">
                <a:solidFill>
                  <a:schemeClr val="bg1"/>
                </a:solidFill>
              </a:defRPr>
            </a:lvl1pPr>
          </a:lstStyle>
          <a:p>
            <a:r>
              <a:rPr lang="en-US"/>
              <a:t>Local hosting by ALE partners, </a:t>
            </a:r>
            <a:br>
              <a:rPr lang="en-US"/>
            </a:br>
            <a:r>
              <a:rPr lang="en-US"/>
              <a:t>ISO27001-certified</a:t>
            </a:r>
            <a:br>
              <a:rPr lang="en-US"/>
            </a:br>
            <a:r>
              <a:rPr lang="en-US"/>
              <a:t>technology </a:t>
            </a:r>
          </a:p>
        </p:txBody>
      </p:sp>
      <p:sp>
        <p:nvSpPr>
          <p:cNvPr id="64" name="ZoneTexte 63"/>
          <p:cNvSpPr txBox="1"/>
          <p:nvPr/>
        </p:nvSpPr>
        <p:spPr>
          <a:xfrm>
            <a:off x="6385917" y="1115921"/>
            <a:ext cx="2100857" cy="646331"/>
          </a:xfrm>
          <a:prstGeom prst="rect">
            <a:avLst/>
          </a:prstGeom>
          <a:solidFill>
            <a:schemeClr val="accent1">
              <a:lumMod val="50000"/>
            </a:schemeClr>
          </a:solidFill>
        </p:spPr>
        <p:txBody>
          <a:bodyPr wrap="square">
            <a:spAutoFit/>
          </a:bodyPr>
          <a:lstStyle>
            <a:defPPr>
              <a:defRPr lang="it-IT"/>
            </a:defPPr>
            <a:lvl1pPr>
              <a:defRPr sz="1200">
                <a:solidFill>
                  <a:schemeClr val="bg1"/>
                </a:solidFill>
              </a:defRPr>
            </a:lvl1pPr>
          </a:lstStyle>
          <a:p>
            <a:r>
              <a:rPr lang="en-US"/>
              <a:t>Ultra-reliable options including high availability and security </a:t>
            </a:r>
          </a:p>
        </p:txBody>
      </p:sp>
      <p:pic>
        <p:nvPicPr>
          <p:cNvPr id="67" name="Image 6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96201" y="2151940"/>
            <a:ext cx="1261936" cy="1261936"/>
          </a:xfrm>
          <a:prstGeom prst="ellipse">
            <a:avLst/>
          </a:prstGeom>
        </p:spPr>
      </p:pic>
      <p:grpSp>
        <p:nvGrpSpPr>
          <p:cNvPr id="69" name="Groupe 68"/>
          <p:cNvGrpSpPr/>
          <p:nvPr/>
        </p:nvGrpSpPr>
        <p:grpSpPr>
          <a:xfrm>
            <a:off x="5778660" y="2242456"/>
            <a:ext cx="3220800" cy="972000"/>
            <a:chOff x="3311749" y="1994720"/>
            <a:chExt cx="3220800" cy="972000"/>
          </a:xfrm>
        </p:grpSpPr>
        <p:sp>
          <p:nvSpPr>
            <p:cNvPr id="75" name="Rectangle : coins arrondis 74"/>
            <p:cNvSpPr/>
            <p:nvPr/>
          </p:nvSpPr>
          <p:spPr>
            <a:xfrm>
              <a:off x="33117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br>
                <a:rPr lang="en-US" sz="700">
                  <a:solidFill>
                    <a:schemeClr val="accent1"/>
                  </a:solidFill>
                </a:rPr>
              </a:br>
              <a:r>
                <a:rPr lang="en-US" sz="700">
                  <a:solidFill>
                    <a:schemeClr val="accent1"/>
                  </a:solidFill>
                </a:rPr>
                <a:t>Hot redundancy of communications</a:t>
              </a:r>
            </a:p>
          </p:txBody>
        </p:sp>
        <p:pic>
          <p:nvPicPr>
            <p:cNvPr id="81" name="Graphique 80" descr="Transfert"/>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3291" y="2169980"/>
              <a:ext cx="460959" cy="460959"/>
            </a:xfrm>
            <a:prstGeom prst="rect">
              <a:avLst/>
            </a:prstGeom>
          </p:spPr>
        </p:pic>
        <p:sp>
          <p:nvSpPr>
            <p:cNvPr id="82" name="Rectangle : coins arrondis 81"/>
            <p:cNvSpPr/>
            <p:nvPr/>
          </p:nvSpPr>
          <p:spPr>
            <a:xfrm>
              <a:off x="44361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sz="700">
                  <a:solidFill>
                    <a:schemeClr val="accent1"/>
                  </a:solidFill>
                </a:rPr>
                <a:t>On-site communications redundancy</a:t>
              </a:r>
            </a:p>
          </p:txBody>
        </p:sp>
        <p:pic>
          <p:nvPicPr>
            <p:cNvPr id="85" name="Graphique 84" descr="Bâtiment"/>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73126" y="2074096"/>
              <a:ext cx="509567" cy="509567"/>
            </a:xfrm>
            <a:prstGeom prst="rect">
              <a:avLst/>
            </a:prstGeom>
          </p:spPr>
        </p:pic>
        <p:sp>
          <p:nvSpPr>
            <p:cNvPr id="86" name="Rectangle : coins arrondis 85"/>
            <p:cNvSpPr/>
            <p:nvPr/>
          </p:nvSpPr>
          <p:spPr>
            <a:xfrm>
              <a:off x="55605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sz="700">
                  <a:solidFill>
                    <a:schemeClr val="accent1"/>
                  </a:solidFill>
                </a:rPr>
                <a:t>Encryption of communications</a:t>
              </a:r>
            </a:p>
          </p:txBody>
        </p:sp>
        <p:pic>
          <p:nvPicPr>
            <p:cNvPr id="88" name="Graphique 87" descr="Verrouille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5806694" y="2159611"/>
              <a:ext cx="479710" cy="479710"/>
            </a:xfrm>
            <a:prstGeom prst="rect">
              <a:avLst/>
            </a:prstGeom>
          </p:spPr>
        </p:pic>
      </p:grpSp>
      <p:sp>
        <p:nvSpPr>
          <p:cNvPr id="15" name="ZoneTexte 14"/>
          <p:cNvSpPr txBox="1"/>
          <p:nvPr/>
        </p:nvSpPr>
        <p:spPr>
          <a:xfrm>
            <a:off x="3515708" y="3857159"/>
            <a:ext cx="4974331" cy="646330"/>
          </a:xfrm>
          <a:prstGeom prst="rect">
            <a:avLst/>
          </a:prstGeom>
          <a:solidFill>
            <a:schemeClr val="accent1">
              <a:lumMod val="50000"/>
            </a:schemeClr>
          </a:solidFill>
        </p:spPr>
        <p:txBody>
          <a:bodyPr wrap="square" rtlCol="0">
            <a:noAutofit/>
          </a:bodyPr>
          <a:lstStyle/>
          <a:p>
            <a:pPr algn="ctr"/>
            <a:r>
              <a:rPr lang="en-US" sz="1800">
                <a:solidFill>
                  <a:schemeClr val="bg2"/>
                </a:solidFill>
              </a:rPr>
              <a:t>20 million users </a:t>
            </a:r>
            <a:br>
              <a:rPr lang="en-US" sz="1800">
                <a:solidFill>
                  <a:schemeClr val="bg2"/>
                </a:solidFill>
              </a:rPr>
            </a:br>
            <a:r>
              <a:rPr lang="en-US" sz="1800">
                <a:solidFill>
                  <a:schemeClr val="bg2"/>
                </a:solidFill>
              </a:rPr>
              <a:t>of ALE business communications</a:t>
            </a:r>
          </a:p>
        </p:txBody>
      </p:sp>
    </p:spTree>
    <p:extLst>
      <p:ext uri="{BB962C8B-B14F-4D97-AF65-F5344CB8AC3E}">
        <p14:creationId xmlns:p14="http://schemas.microsoft.com/office/powerpoint/2010/main" val="34852350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p:txBody>
          <a:bodyPr/>
          <a:lstStyle/>
          <a:p>
            <a:r>
              <a:rPr lang="en-US"/>
              <a:t>Already an ALE customer?</a:t>
            </a:r>
          </a:p>
          <a:p>
            <a:r>
              <a:rPr lang="en-US"/>
              <a:t>OTEC = SMOOTH cloud transformation</a:t>
            </a: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9909" y="2364665"/>
            <a:ext cx="970369" cy="1105609"/>
          </a:xfrm>
          <a:prstGeom prst="rect">
            <a:avLst/>
          </a:prstGeom>
        </p:spPr>
      </p:pic>
      <p:sp>
        <p:nvSpPr>
          <p:cNvPr id="9" name="ZoneTexte 8"/>
          <p:cNvSpPr txBox="1"/>
          <p:nvPr/>
        </p:nvSpPr>
        <p:spPr>
          <a:xfrm>
            <a:off x="804736" y="1905000"/>
            <a:ext cx="2132315" cy="300082"/>
          </a:xfrm>
          <a:prstGeom prst="rect">
            <a:avLst/>
          </a:prstGeom>
          <a:solidFill>
            <a:schemeClr val="accent1">
              <a:lumMod val="50000"/>
            </a:schemeClr>
          </a:solidFill>
        </p:spPr>
        <p:txBody>
          <a:bodyPr wrap="none" rtlCol="0">
            <a:spAutoFit/>
          </a:bodyPr>
          <a:lstStyle/>
          <a:p>
            <a:r>
              <a:rPr lang="en-US">
                <a:solidFill>
                  <a:schemeClr val="bg2"/>
                </a:solidFill>
              </a:rPr>
              <a:t>Immediate user adoption</a:t>
            </a:r>
          </a:p>
        </p:txBody>
      </p:sp>
      <p:sp>
        <p:nvSpPr>
          <p:cNvPr id="10" name="ZoneTexte 9"/>
          <p:cNvSpPr txBox="1"/>
          <p:nvPr/>
        </p:nvSpPr>
        <p:spPr>
          <a:xfrm>
            <a:off x="3814636" y="1905000"/>
            <a:ext cx="2529860" cy="300082"/>
          </a:xfrm>
          <a:prstGeom prst="rect">
            <a:avLst/>
          </a:prstGeom>
          <a:solidFill>
            <a:schemeClr val="accent1">
              <a:lumMod val="50000"/>
            </a:schemeClr>
          </a:solidFill>
        </p:spPr>
        <p:txBody>
          <a:bodyPr wrap="none" rtlCol="0">
            <a:spAutoFit/>
          </a:bodyPr>
          <a:lstStyle/>
          <a:p>
            <a:r>
              <a:rPr lang="en-US">
                <a:solidFill>
                  <a:schemeClr val="bg2"/>
                </a:solidFill>
              </a:rPr>
              <a:t>Leverage existing investments</a:t>
            </a:r>
          </a:p>
        </p:txBody>
      </p:sp>
      <p:sp>
        <p:nvSpPr>
          <p:cNvPr id="12" name="Rectangle : coins arrondis 11"/>
          <p:cNvSpPr/>
          <p:nvPr/>
        </p:nvSpPr>
        <p:spPr>
          <a:xfrm>
            <a:off x="3876512" y="2542003"/>
            <a:ext cx="972000" cy="972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b"/>
          <a:lstStyle/>
          <a:p>
            <a:pPr algn="ctr"/>
            <a:r>
              <a:rPr lang="en-US" sz="700">
                <a:solidFill>
                  <a:schemeClr val="bg2"/>
                </a:solidFill>
              </a:rPr>
              <a:t>Media Gateway for analog/digital</a:t>
            </a:r>
            <a:br>
              <a:rPr lang="en-US" sz="700">
                <a:solidFill>
                  <a:schemeClr val="bg2"/>
                </a:solidFill>
              </a:rPr>
            </a:br>
            <a:r>
              <a:rPr lang="en-US" sz="700">
                <a:solidFill>
                  <a:schemeClr val="bg2"/>
                </a:solidFill>
              </a:rPr>
              <a:t>phones</a:t>
            </a:r>
          </a:p>
        </p:txBody>
      </p:sp>
      <p:pic>
        <p:nvPicPr>
          <p:cNvPr id="13" name="Graphique 12" descr="Téléphon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5262" y="2700757"/>
            <a:ext cx="411064" cy="411064"/>
          </a:xfrm>
          <a:prstGeom prst="rect">
            <a:avLst/>
          </a:prstGeom>
        </p:spPr>
      </p:pic>
      <p:sp>
        <p:nvSpPr>
          <p:cNvPr id="14" name="Rectangle : coins arrondis 13"/>
          <p:cNvSpPr/>
          <p:nvPr/>
        </p:nvSpPr>
        <p:spPr>
          <a:xfrm>
            <a:off x="7058426" y="2535069"/>
            <a:ext cx="972000" cy="972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b"/>
          <a:lstStyle/>
          <a:p>
            <a:pPr algn="ctr"/>
            <a:r>
              <a:rPr lang="en-US" sz="700">
                <a:solidFill>
                  <a:schemeClr val="bg2"/>
                </a:solidFill>
              </a:rPr>
              <a:t>Hybrid cloud/premise</a:t>
            </a:r>
            <a:br>
              <a:rPr lang="en-US" sz="700">
                <a:solidFill>
                  <a:schemeClr val="bg2"/>
                </a:solidFill>
              </a:rPr>
            </a:br>
            <a:r>
              <a:rPr lang="en-US" sz="700">
                <a:solidFill>
                  <a:schemeClr val="bg2"/>
                </a:solidFill>
              </a:rPr>
              <a:t>networking</a:t>
            </a:r>
          </a:p>
        </p:txBody>
      </p:sp>
      <p:pic>
        <p:nvPicPr>
          <p:cNvPr id="18" name="Graphique 17" descr="Nuag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552009" y="2560388"/>
            <a:ext cx="446069" cy="446069"/>
          </a:xfrm>
          <a:prstGeom prst="rect">
            <a:avLst/>
          </a:prstGeom>
        </p:spPr>
      </p:pic>
      <p:pic>
        <p:nvPicPr>
          <p:cNvPr id="19" name="Graphique 18" descr="Ville"/>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7146251" y="2619168"/>
            <a:ext cx="319514" cy="319514"/>
          </a:xfrm>
          <a:prstGeom prst="rect">
            <a:avLst/>
          </a:prstGeom>
        </p:spPr>
      </p:pic>
      <p:sp>
        <p:nvSpPr>
          <p:cNvPr id="20" name="Flèche : droite 19"/>
          <p:cNvSpPr/>
          <p:nvPr/>
        </p:nvSpPr>
        <p:spPr>
          <a:xfrm flipH="1">
            <a:off x="7396352" y="2872431"/>
            <a:ext cx="180075" cy="98051"/>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èche : droite 20"/>
          <p:cNvSpPr/>
          <p:nvPr/>
        </p:nvSpPr>
        <p:spPr>
          <a:xfrm rot="10800000" flipH="1">
            <a:off x="7486389" y="2948945"/>
            <a:ext cx="198771" cy="9849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p:cNvSpPr txBox="1"/>
          <p:nvPr/>
        </p:nvSpPr>
        <p:spPr>
          <a:xfrm>
            <a:off x="6489508" y="1907359"/>
            <a:ext cx="1973617" cy="300082"/>
          </a:xfrm>
          <a:prstGeom prst="rect">
            <a:avLst/>
          </a:prstGeom>
          <a:solidFill>
            <a:schemeClr val="accent1">
              <a:lumMod val="50000"/>
            </a:schemeClr>
          </a:solidFill>
        </p:spPr>
        <p:txBody>
          <a:bodyPr wrap="none" rtlCol="0">
            <a:spAutoFit/>
          </a:bodyPr>
          <a:lstStyle/>
          <a:p>
            <a:r>
              <a:rPr lang="en-US">
                <a:solidFill>
                  <a:schemeClr val="bg2"/>
                </a:solidFill>
              </a:rPr>
              <a:t>Smooth transformation</a:t>
            </a:r>
          </a:p>
        </p:txBody>
      </p:sp>
      <p:sp>
        <p:nvSpPr>
          <p:cNvPr id="25" name="ZoneTexte 24"/>
          <p:cNvSpPr txBox="1"/>
          <p:nvPr/>
        </p:nvSpPr>
        <p:spPr>
          <a:xfrm>
            <a:off x="4956936" y="3272922"/>
            <a:ext cx="1864613" cy="276999"/>
          </a:xfrm>
          <a:prstGeom prst="rect">
            <a:avLst/>
          </a:prstGeom>
          <a:noFill/>
        </p:spPr>
        <p:txBody>
          <a:bodyPr wrap="none" rtlCol="0">
            <a:spAutoFit/>
          </a:bodyPr>
          <a:lstStyle/>
          <a:p>
            <a:r>
              <a:rPr lang="en-US" sz="1200">
                <a:solidFill>
                  <a:schemeClr val="bg2"/>
                </a:solidFill>
              </a:rPr>
              <a:t>Keep compatible phones</a:t>
            </a:r>
          </a:p>
        </p:txBody>
      </p:sp>
      <p:sp>
        <p:nvSpPr>
          <p:cNvPr id="26" name="ZoneTexte 25"/>
          <p:cNvSpPr txBox="1"/>
          <p:nvPr/>
        </p:nvSpPr>
        <p:spPr>
          <a:xfrm>
            <a:off x="1482013" y="3258665"/>
            <a:ext cx="1424942" cy="276999"/>
          </a:xfrm>
          <a:prstGeom prst="rect">
            <a:avLst/>
          </a:prstGeom>
          <a:noFill/>
        </p:spPr>
        <p:txBody>
          <a:bodyPr wrap="none" rtlCol="0">
            <a:spAutoFit/>
          </a:bodyPr>
          <a:lstStyle/>
          <a:p>
            <a:r>
              <a:rPr lang="en-US" sz="1200">
                <a:solidFill>
                  <a:schemeClr val="bg2"/>
                </a:solidFill>
              </a:rPr>
              <a:t>Keep ALE features</a:t>
            </a:r>
          </a:p>
        </p:txBody>
      </p:sp>
      <p:pic>
        <p:nvPicPr>
          <p:cNvPr id="17" name="Image 16">
            <a:extLst>
              <a:ext uri="{FF2B5EF4-FFF2-40B4-BE49-F238E27FC236}">
                <a16:creationId xmlns:a16="http://schemas.microsoft.com/office/drawing/2014/main" id="{68F077BD-4F0F-4C5A-A29C-4638A985376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31060" y="1978430"/>
            <a:ext cx="2166980" cy="1444653"/>
          </a:xfrm>
          <a:prstGeom prst="rect">
            <a:avLst/>
          </a:prstGeom>
        </p:spPr>
      </p:pic>
    </p:spTree>
    <p:extLst>
      <p:ext uri="{BB962C8B-B14F-4D97-AF65-F5344CB8AC3E}">
        <p14:creationId xmlns:p14="http://schemas.microsoft.com/office/powerpoint/2010/main" val="42719144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094375" y="1287290"/>
            <a:ext cx="2241723" cy="507831"/>
          </a:xfrm>
          <a:prstGeom prst="rect">
            <a:avLst/>
          </a:prstGeom>
          <a:solidFill>
            <a:schemeClr val="accent1"/>
          </a:solidFill>
        </p:spPr>
        <p:txBody>
          <a:bodyPr wrap="square" rtlCol="0">
            <a:spAutoFit/>
          </a:bodyPr>
          <a:lstStyle/>
          <a:p>
            <a:r>
              <a:rPr lang="en-US">
                <a:solidFill>
                  <a:schemeClr val="bg1"/>
                </a:solidFill>
              </a:rPr>
              <a:t>Connect</a:t>
            </a:r>
            <a:br>
              <a:rPr lang="en-US">
                <a:solidFill>
                  <a:schemeClr val="bg1"/>
                </a:solidFill>
              </a:rPr>
            </a:br>
            <a:r>
              <a:rPr lang="en-US">
                <a:solidFill>
                  <a:schemeClr val="bg1"/>
                </a:solidFill>
              </a:rPr>
              <a:t>all employees</a:t>
            </a:r>
          </a:p>
        </p:txBody>
      </p:sp>
      <p:sp>
        <p:nvSpPr>
          <p:cNvPr id="31" name="ZoneTexte 30"/>
          <p:cNvSpPr txBox="1"/>
          <p:nvPr/>
        </p:nvSpPr>
        <p:spPr>
          <a:xfrm>
            <a:off x="4086271" y="2232140"/>
            <a:ext cx="2249827" cy="507831"/>
          </a:xfrm>
          <a:prstGeom prst="rect">
            <a:avLst/>
          </a:prstGeom>
          <a:solidFill>
            <a:schemeClr val="accent1"/>
          </a:solidFill>
        </p:spPr>
        <p:txBody>
          <a:bodyPr wrap="square" rtlCol="0">
            <a:spAutoFit/>
          </a:bodyPr>
          <a:lstStyle/>
          <a:p>
            <a:r>
              <a:rPr lang="en-US">
                <a:solidFill>
                  <a:schemeClr val="bg1"/>
                </a:solidFill>
              </a:rPr>
              <a:t>Improve</a:t>
            </a:r>
            <a:br>
              <a:rPr lang="en-US">
                <a:solidFill>
                  <a:schemeClr val="bg1"/>
                </a:solidFill>
              </a:rPr>
            </a:br>
            <a:r>
              <a:rPr lang="en-US">
                <a:solidFill>
                  <a:schemeClr val="bg1"/>
                </a:solidFill>
              </a:rPr>
              <a:t>all customer interactions</a:t>
            </a:r>
          </a:p>
        </p:txBody>
      </p:sp>
      <p:sp>
        <p:nvSpPr>
          <p:cNvPr id="20" name="ZoneTexte 19"/>
          <p:cNvSpPr txBox="1"/>
          <p:nvPr/>
        </p:nvSpPr>
        <p:spPr>
          <a:xfrm>
            <a:off x="1588540" y="1218384"/>
            <a:ext cx="2068195" cy="892552"/>
          </a:xfrm>
          <a:prstGeom prst="rect">
            <a:avLst/>
          </a:prstGeom>
          <a:noFill/>
        </p:spPr>
        <p:txBody>
          <a:bodyPr wrap="none" rtlCol="0">
            <a:spAutoFit/>
          </a:bodyPr>
          <a:lstStyle/>
          <a:p>
            <a:r>
              <a:rPr lang="en-US" sz="1000" b="1" dirty="0">
                <a:solidFill>
                  <a:schemeClr val="bg1"/>
                </a:solidFill>
              </a:rPr>
              <a:t>With Alcatel-Lucent Enterprise </a:t>
            </a:r>
            <a:br>
              <a:rPr lang="en-US" sz="1600" b="1" dirty="0">
                <a:solidFill>
                  <a:schemeClr val="bg1"/>
                </a:solidFill>
              </a:rPr>
            </a:br>
            <a:r>
              <a:rPr lang="en-US" sz="1600" b="1" dirty="0">
                <a:solidFill>
                  <a:schemeClr val="bg1"/>
                </a:solidFill>
              </a:rPr>
              <a:t>OTEC </a:t>
            </a:r>
            <a:br>
              <a:rPr lang="en-US" sz="1600" b="1" dirty="0">
                <a:solidFill>
                  <a:schemeClr val="bg1"/>
                </a:solidFill>
              </a:rPr>
            </a:br>
            <a:r>
              <a:rPr lang="en-US" sz="1000" b="1" dirty="0">
                <a:solidFill>
                  <a:schemeClr val="bg1"/>
                </a:solidFill>
              </a:rPr>
              <a:t>cloud communications </a:t>
            </a:r>
            <a:br>
              <a:rPr lang="en-US" sz="1600" b="1" dirty="0">
                <a:solidFill>
                  <a:schemeClr val="bg1"/>
                </a:solidFill>
              </a:rPr>
            </a:br>
            <a:endParaRPr lang="en-US" sz="1600" b="1" dirty="0">
              <a:solidFill>
                <a:schemeClr val="bg1"/>
              </a:solidFill>
            </a:endParaRPr>
          </a:p>
        </p:txBody>
      </p:sp>
      <p:sp>
        <p:nvSpPr>
          <p:cNvPr id="43" name="ZoneTexte 42"/>
          <p:cNvSpPr txBox="1"/>
          <p:nvPr/>
        </p:nvSpPr>
        <p:spPr>
          <a:xfrm>
            <a:off x="4094375" y="3176989"/>
            <a:ext cx="2249827" cy="507831"/>
          </a:xfrm>
          <a:prstGeom prst="rect">
            <a:avLst/>
          </a:prstGeom>
          <a:solidFill>
            <a:schemeClr val="accent1"/>
          </a:solidFill>
        </p:spPr>
        <p:txBody>
          <a:bodyPr wrap="square" rtlCol="0">
            <a:spAutoFit/>
          </a:bodyPr>
          <a:lstStyle/>
          <a:p>
            <a:r>
              <a:rPr lang="en-US">
                <a:solidFill>
                  <a:schemeClr val="bg1"/>
                </a:solidFill>
              </a:rPr>
              <a:t>Simplify and secure</a:t>
            </a:r>
            <a:br>
              <a:rPr lang="en-US">
                <a:solidFill>
                  <a:schemeClr val="bg1"/>
                </a:solidFill>
              </a:rPr>
            </a:br>
            <a:r>
              <a:rPr lang="en-US">
                <a:solidFill>
                  <a:schemeClr val="bg1"/>
                </a:solidFill>
              </a:rPr>
              <a:t>all communications </a:t>
            </a:r>
          </a:p>
        </p:txBody>
      </p:sp>
      <p:pic>
        <p:nvPicPr>
          <p:cNvPr id="18" name="Imag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204" y="1016311"/>
            <a:ext cx="1057526" cy="964273"/>
          </a:xfrm>
          <a:prstGeom prst="rect">
            <a:avLst/>
          </a:prstGeom>
        </p:spPr>
      </p:pic>
      <p:sp>
        <p:nvSpPr>
          <p:cNvPr id="21" name="Rectangle 20"/>
          <p:cNvSpPr/>
          <p:nvPr/>
        </p:nvSpPr>
        <p:spPr>
          <a:xfrm>
            <a:off x="460818" y="205866"/>
            <a:ext cx="3492594" cy="646331"/>
          </a:xfrm>
          <a:prstGeom prst="rect">
            <a:avLst/>
          </a:prstGeom>
        </p:spPr>
        <p:txBody>
          <a:bodyPr wrap="square">
            <a:spAutoFit/>
          </a:bodyPr>
          <a:lstStyle/>
          <a:p>
            <a:r>
              <a:rPr lang="en-US" sz="1800" dirty="0">
                <a:solidFill>
                  <a:schemeClr val="bg1"/>
                </a:solidFill>
              </a:rPr>
              <a:t>Elevate your business to the cloud! </a:t>
            </a:r>
          </a:p>
        </p:txBody>
      </p:sp>
      <p:sp>
        <p:nvSpPr>
          <p:cNvPr id="28" name="ZoneTexte 27"/>
          <p:cNvSpPr txBox="1"/>
          <p:nvPr/>
        </p:nvSpPr>
        <p:spPr>
          <a:xfrm>
            <a:off x="6394159" y="1418439"/>
            <a:ext cx="856325" cy="246221"/>
          </a:xfrm>
          <a:prstGeom prst="rect">
            <a:avLst/>
          </a:prstGeom>
          <a:noFill/>
        </p:spPr>
        <p:txBody>
          <a:bodyPr wrap="none" rtlCol="0" anchor="ctr">
            <a:spAutoFit/>
          </a:bodyPr>
          <a:lstStyle/>
          <a:p>
            <a:r>
              <a:rPr lang="en-US" sz="1000">
                <a:solidFill>
                  <a:schemeClr val="accent1"/>
                </a:solidFill>
              </a:rPr>
              <a:t>Everywhere</a:t>
            </a:r>
          </a:p>
        </p:txBody>
      </p:sp>
      <p:sp>
        <p:nvSpPr>
          <p:cNvPr id="29" name="ZoneTexte 28"/>
          <p:cNvSpPr txBox="1"/>
          <p:nvPr/>
        </p:nvSpPr>
        <p:spPr>
          <a:xfrm>
            <a:off x="7651317" y="1328248"/>
            <a:ext cx="1443024" cy="400110"/>
          </a:xfrm>
          <a:prstGeom prst="rect">
            <a:avLst/>
          </a:prstGeom>
          <a:noFill/>
        </p:spPr>
        <p:txBody>
          <a:bodyPr wrap="none" rtlCol="0" anchor="ctr">
            <a:spAutoFit/>
          </a:bodyPr>
          <a:lstStyle/>
          <a:p>
            <a:r>
              <a:rPr lang="en-US" sz="1000">
                <a:solidFill>
                  <a:schemeClr val="accent1"/>
                </a:solidFill>
              </a:rPr>
              <a:t>With team members</a:t>
            </a:r>
            <a:br>
              <a:rPr lang="en-US" sz="1000">
                <a:solidFill>
                  <a:schemeClr val="accent1"/>
                </a:solidFill>
              </a:rPr>
            </a:br>
            <a:r>
              <a:rPr lang="en-US" sz="1000">
                <a:solidFill>
                  <a:schemeClr val="accent1"/>
                </a:solidFill>
              </a:rPr>
              <a:t>and external contacts</a:t>
            </a:r>
          </a:p>
        </p:txBody>
      </p:sp>
      <p:sp>
        <p:nvSpPr>
          <p:cNvPr id="30" name="ZoneTexte 29"/>
          <p:cNvSpPr txBox="1"/>
          <p:nvPr/>
        </p:nvSpPr>
        <p:spPr>
          <a:xfrm>
            <a:off x="6416916" y="2282364"/>
            <a:ext cx="1282723" cy="553998"/>
          </a:xfrm>
          <a:prstGeom prst="rect">
            <a:avLst/>
          </a:prstGeom>
          <a:noFill/>
        </p:spPr>
        <p:txBody>
          <a:bodyPr wrap="none" rtlCol="0" anchor="ctr">
            <a:spAutoFit/>
          </a:bodyPr>
          <a:lstStyle/>
          <a:p>
            <a:r>
              <a:rPr lang="en-US" sz="1000">
                <a:solidFill>
                  <a:schemeClr val="accent1"/>
                </a:solidFill>
              </a:rPr>
              <a:t>Personalized</a:t>
            </a:r>
          </a:p>
          <a:p>
            <a:r>
              <a:rPr lang="en-US" sz="1000">
                <a:solidFill>
                  <a:schemeClr val="accent1"/>
                </a:solidFill>
              </a:rPr>
              <a:t>Customer welcome</a:t>
            </a:r>
            <a:br>
              <a:rPr lang="en-US" sz="1000">
                <a:solidFill>
                  <a:schemeClr val="accent1"/>
                </a:solidFill>
              </a:rPr>
            </a:br>
            <a:endParaRPr lang="en-US" sz="1000">
              <a:solidFill>
                <a:schemeClr val="accent1"/>
              </a:solidFill>
            </a:endParaRPr>
          </a:p>
        </p:txBody>
      </p:sp>
      <p:sp>
        <p:nvSpPr>
          <p:cNvPr id="32" name="ZoneTexte 31"/>
          <p:cNvSpPr txBox="1"/>
          <p:nvPr/>
        </p:nvSpPr>
        <p:spPr>
          <a:xfrm>
            <a:off x="7651317" y="2282364"/>
            <a:ext cx="1393370" cy="400110"/>
          </a:xfrm>
          <a:prstGeom prst="rect">
            <a:avLst/>
          </a:prstGeom>
          <a:noFill/>
        </p:spPr>
        <p:txBody>
          <a:bodyPr wrap="square" rtlCol="0" anchor="ctr">
            <a:spAutoFit/>
          </a:bodyPr>
          <a:lstStyle/>
          <a:p>
            <a:r>
              <a:rPr lang="en-US" sz="1000">
                <a:solidFill>
                  <a:schemeClr val="accent1"/>
                </a:solidFill>
              </a:rPr>
              <a:t>Using voice and video collaboration</a:t>
            </a:r>
          </a:p>
        </p:txBody>
      </p:sp>
      <p:sp>
        <p:nvSpPr>
          <p:cNvPr id="33" name="ZoneTexte 32"/>
          <p:cNvSpPr txBox="1"/>
          <p:nvPr/>
        </p:nvSpPr>
        <p:spPr>
          <a:xfrm>
            <a:off x="6422312" y="3211665"/>
            <a:ext cx="1340432" cy="400110"/>
          </a:xfrm>
          <a:prstGeom prst="rect">
            <a:avLst/>
          </a:prstGeom>
          <a:noFill/>
        </p:spPr>
        <p:txBody>
          <a:bodyPr wrap="none" rtlCol="0" anchor="ctr">
            <a:spAutoFit/>
          </a:bodyPr>
          <a:lstStyle/>
          <a:p>
            <a:r>
              <a:rPr lang="en-US" sz="1000">
                <a:solidFill>
                  <a:schemeClr val="accent1"/>
                </a:solidFill>
              </a:rPr>
              <a:t>Per user, per month</a:t>
            </a:r>
            <a:br>
              <a:rPr lang="en-US" sz="1000">
                <a:solidFill>
                  <a:schemeClr val="accent1"/>
                </a:solidFill>
              </a:rPr>
            </a:br>
            <a:r>
              <a:rPr lang="en-US" sz="1000">
                <a:solidFill>
                  <a:schemeClr val="accent1"/>
                </a:solidFill>
              </a:rPr>
              <a:t>subscription</a:t>
            </a:r>
          </a:p>
        </p:txBody>
      </p:sp>
      <p:sp>
        <p:nvSpPr>
          <p:cNvPr id="34" name="ZoneTexte 33"/>
          <p:cNvSpPr txBox="1"/>
          <p:nvPr/>
        </p:nvSpPr>
        <p:spPr>
          <a:xfrm>
            <a:off x="7699639" y="3134721"/>
            <a:ext cx="1658622" cy="553998"/>
          </a:xfrm>
          <a:prstGeom prst="rect">
            <a:avLst/>
          </a:prstGeom>
          <a:noFill/>
        </p:spPr>
        <p:txBody>
          <a:bodyPr wrap="square" rtlCol="0" anchor="ctr">
            <a:spAutoFit/>
          </a:bodyPr>
          <a:lstStyle/>
          <a:p>
            <a:r>
              <a:rPr lang="en-US" sz="1000">
                <a:solidFill>
                  <a:schemeClr val="accent1"/>
                </a:solidFill>
              </a:rPr>
              <a:t>ISO27001-certified,</a:t>
            </a:r>
            <a:br>
              <a:rPr lang="en-US" sz="1000">
                <a:solidFill>
                  <a:schemeClr val="accent1"/>
                </a:solidFill>
              </a:rPr>
            </a:br>
            <a:r>
              <a:rPr lang="en-US" sz="1000">
                <a:solidFill>
                  <a:schemeClr val="accent1"/>
                </a:solidFill>
              </a:rPr>
              <a:t>High availability at the core</a:t>
            </a:r>
          </a:p>
        </p:txBody>
      </p:sp>
      <p:pic>
        <p:nvPicPr>
          <p:cNvPr id="15" name="Image 14" descr="Une image contenant texte, équipement électronique, téléphone mobile&#10;&#10;Description générée automatiquement">
            <a:extLst>
              <a:ext uri="{FF2B5EF4-FFF2-40B4-BE49-F238E27FC236}">
                <a16:creationId xmlns:a16="http://schemas.microsoft.com/office/drawing/2014/main" id="{3D22FE69-1F5F-4537-ADAE-BE576CD276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85351" y="3279136"/>
            <a:ext cx="846758" cy="1291960"/>
          </a:xfrm>
          <a:prstGeom prst="rect">
            <a:avLst/>
          </a:prstGeom>
        </p:spPr>
      </p:pic>
      <p:pic>
        <p:nvPicPr>
          <p:cNvPr id="16" name="Image 15">
            <a:extLst>
              <a:ext uri="{FF2B5EF4-FFF2-40B4-BE49-F238E27FC236}">
                <a16:creationId xmlns:a16="http://schemas.microsoft.com/office/drawing/2014/main" id="{D5AEDC90-321D-4094-9FCE-E7F4CDE265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28154" y="2481930"/>
            <a:ext cx="1691001" cy="951188"/>
          </a:xfrm>
          <a:prstGeom prst="rect">
            <a:avLst/>
          </a:prstGeom>
        </p:spPr>
      </p:pic>
      <p:pic>
        <p:nvPicPr>
          <p:cNvPr id="17" name="Image 16" descr="Une image contenant équipement électronique&#10;&#10;Description générée automatiquement">
            <a:extLst>
              <a:ext uri="{FF2B5EF4-FFF2-40B4-BE49-F238E27FC236}">
                <a16:creationId xmlns:a16="http://schemas.microsoft.com/office/drawing/2014/main" id="{ABB2E9B6-F895-4ADD-BDE5-07EEB820451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62923" y="3045832"/>
            <a:ext cx="1271869" cy="1758568"/>
          </a:xfrm>
          <a:prstGeom prst="rect">
            <a:avLst/>
          </a:prstGeom>
        </p:spPr>
      </p:pic>
      <p:pic>
        <p:nvPicPr>
          <p:cNvPr id="19" name="Image 18">
            <a:extLst>
              <a:ext uri="{FF2B5EF4-FFF2-40B4-BE49-F238E27FC236}">
                <a16:creationId xmlns:a16="http://schemas.microsoft.com/office/drawing/2014/main" id="{E5448D62-6A70-485B-B612-E4C757CCA8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15141" y="2663185"/>
            <a:ext cx="1188590" cy="1333836"/>
          </a:xfrm>
          <a:prstGeom prst="rect">
            <a:avLst/>
          </a:prstGeom>
        </p:spPr>
      </p:pic>
    </p:spTree>
    <p:extLst>
      <p:ext uri="{BB962C8B-B14F-4D97-AF65-F5344CB8AC3E}">
        <p14:creationId xmlns:p14="http://schemas.microsoft.com/office/powerpoint/2010/main" val="37762917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0EBD-C88C-4FD5-B6FE-C604CED34402}"/>
              </a:ext>
            </a:extLst>
          </p:cNvPr>
          <p:cNvSpPr/>
          <p:nvPr/>
        </p:nvSpPr>
        <p:spPr>
          <a:xfrm>
            <a:off x="202623" y="2381500"/>
            <a:ext cx="3499947" cy="830997"/>
          </a:xfrm>
          <a:prstGeom prst="rect">
            <a:avLst/>
          </a:prstGeom>
        </p:spPr>
        <p:txBody>
          <a:bodyPr wrap="square">
            <a:spAutoFit/>
          </a:bodyPr>
          <a:lstStyle/>
          <a:p>
            <a:r>
              <a:rPr lang="fr-FR" sz="2400" dirty="0">
                <a:solidFill>
                  <a:schemeClr val="bg1"/>
                </a:solidFill>
                <a:latin typeface="ClanOT-Book" panose="02000503030000020004" pitchFamily="50" charset="0"/>
              </a:rPr>
              <a:t>Accélérez votre Business </a:t>
            </a:r>
          </a:p>
          <a:p>
            <a:r>
              <a:rPr lang="fr-FR" sz="2400" dirty="0">
                <a:solidFill>
                  <a:schemeClr val="bg1"/>
                </a:solidFill>
                <a:latin typeface="ClanOT-Book" panose="02000503030000020004" pitchFamily="50" charset="0"/>
              </a:rPr>
              <a:t>Avec le cloud</a:t>
            </a:r>
            <a:endParaRPr lang="fr-FR" sz="2400" dirty="0">
              <a:solidFill>
                <a:schemeClr val="bg1"/>
              </a:solidFill>
              <a:latin typeface="ClanOT-Medium" panose="02000503030000020004" pitchFamily="50" charset="0"/>
            </a:endParaRPr>
          </a:p>
        </p:txBody>
      </p:sp>
      <p:pic>
        <p:nvPicPr>
          <p:cNvPr id="12" name="Image 11" descr="Une image contenant personne, intérieur&#10;&#10;Description générée automatiquement">
            <a:extLst>
              <a:ext uri="{FF2B5EF4-FFF2-40B4-BE49-F238E27FC236}">
                <a16:creationId xmlns:a16="http://schemas.microsoft.com/office/drawing/2014/main" id="{8E2B6DF7-DD8D-4F3A-934C-9836556B5F1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3880568"/>
          </a:xfrm>
          <a:prstGeom prst="rect">
            <a:avLst/>
          </a:prstGeom>
        </p:spPr>
      </p:pic>
      <p:sp>
        <p:nvSpPr>
          <p:cNvPr id="13" name="ZoneTexte 12">
            <a:extLst>
              <a:ext uri="{FF2B5EF4-FFF2-40B4-BE49-F238E27FC236}">
                <a16:creationId xmlns:a16="http://schemas.microsoft.com/office/drawing/2014/main" id="{6644139A-76E8-4093-897C-2AC6EA9A9A8D}"/>
              </a:ext>
            </a:extLst>
          </p:cNvPr>
          <p:cNvSpPr txBox="1"/>
          <p:nvPr/>
        </p:nvSpPr>
        <p:spPr>
          <a:xfrm flipH="1">
            <a:off x="0" y="1"/>
            <a:ext cx="9143999" cy="3880568"/>
          </a:xfrm>
          <a:prstGeom prst="rect">
            <a:avLst/>
          </a:prstGeom>
          <a:gradFill flip="none" rotWithShape="1">
            <a:gsLst>
              <a:gs pos="0">
                <a:schemeClr val="accent1"/>
              </a:gs>
              <a:gs pos="13000">
                <a:srgbClr val="5A4492">
                  <a:alpha val="98000"/>
                </a:srgbClr>
              </a:gs>
              <a:gs pos="29000">
                <a:schemeClr val="accent1">
                  <a:alpha val="94000"/>
                </a:schemeClr>
              </a:gs>
              <a:gs pos="45000">
                <a:schemeClr val="accent1">
                  <a:alpha val="72000"/>
                </a:schemeClr>
              </a:gs>
              <a:gs pos="100000">
                <a:schemeClr val="bg1">
                  <a:alpha val="0"/>
                </a:schemeClr>
              </a:gs>
            </a:gsLst>
            <a:lin ang="0" scaled="1"/>
            <a:tileRect/>
          </a:gradFill>
        </p:spPr>
        <p:txBody>
          <a:bodyPr wrap="square" rtlCol="0">
            <a:noAutofit/>
          </a:bodyPr>
          <a:lstStyle/>
          <a:p>
            <a:endParaRPr lang="fr-FR" dirty="0">
              <a:solidFill>
                <a:schemeClr val="bg1"/>
              </a:solidFill>
            </a:endParaRPr>
          </a:p>
        </p:txBody>
      </p:sp>
      <p:pic>
        <p:nvPicPr>
          <p:cNvPr id="14" name="Image 13" descr="Une image contenant texte, équipement électronique, téléphone mobile&#10;&#10;Description générée automatiquement">
            <a:extLst>
              <a:ext uri="{FF2B5EF4-FFF2-40B4-BE49-F238E27FC236}">
                <a16:creationId xmlns:a16="http://schemas.microsoft.com/office/drawing/2014/main" id="{49925EA7-75E3-4286-95ED-9E9693344D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52772" y="2108001"/>
            <a:ext cx="1617634" cy="2468142"/>
          </a:xfrm>
          <a:prstGeom prst="rect">
            <a:avLst/>
          </a:prstGeom>
        </p:spPr>
      </p:pic>
      <p:pic>
        <p:nvPicPr>
          <p:cNvPr id="15" name="Image 14">
            <a:extLst>
              <a:ext uri="{FF2B5EF4-FFF2-40B4-BE49-F238E27FC236}">
                <a16:creationId xmlns:a16="http://schemas.microsoft.com/office/drawing/2014/main" id="{1D300A33-40AB-43CE-B6C0-47E8C128A7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40829" y="470833"/>
            <a:ext cx="2894587" cy="1628205"/>
          </a:xfrm>
          <a:prstGeom prst="rect">
            <a:avLst/>
          </a:prstGeom>
        </p:spPr>
      </p:pic>
      <p:pic>
        <p:nvPicPr>
          <p:cNvPr id="16" name="Image 15">
            <a:extLst>
              <a:ext uri="{FF2B5EF4-FFF2-40B4-BE49-F238E27FC236}">
                <a16:creationId xmlns:a16="http://schemas.microsoft.com/office/drawing/2014/main" id="{384DF21C-524F-4B2F-8B90-07E6FF9E6E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93944" y="816331"/>
            <a:ext cx="1985503" cy="2228132"/>
          </a:xfrm>
          <a:prstGeom prst="rect">
            <a:avLst/>
          </a:prstGeom>
        </p:spPr>
      </p:pic>
      <p:pic>
        <p:nvPicPr>
          <p:cNvPr id="17" name="Image 16" descr="Une image contenant équipement électronique&#10;&#10;Description générée automatiquement">
            <a:extLst>
              <a:ext uri="{FF2B5EF4-FFF2-40B4-BE49-F238E27FC236}">
                <a16:creationId xmlns:a16="http://schemas.microsoft.com/office/drawing/2014/main" id="{61DB9520-1D0C-494F-BA31-7B810E0B2A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525316" y="1774904"/>
            <a:ext cx="2257032" cy="3120719"/>
          </a:xfrm>
          <a:prstGeom prst="rect">
            <a:avLst/>
          </a:prstGeom>
        </p:spPr>
      </p:pic>
      <p:sp>
        <p:nvSpPr>
          <p:cNvPr id="4" name="Rectangle 3"/>
          <p:cNvSpPr/>
          <p:nvPr/>
        </p:nvSpPr>
        <p:spPr>
          <a:xfrm>
            <a:off x="0" y="3880568"/>
            <a:ext cx="645090" cy="1262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1250575" y="4077809"/>
            <a:ext cx="6037547" cy="1095172"/>
          </a:xfrm>
          <a:prstGeom prst="rect">
            <a:avLst/>
          </a:prstGeom>
          <a:noFill/>
        </p:spPr>
        <p:txBody>
          <a:bodyPr wrap="square" rtlCol="0">
            <a:spAutoFit/>
          </a:bodyPr>
          <a:lstStyle/>
          <a:p>
            <a:r>
              <a:rPr lang="fr-FR" sz="1000" dirty="0">
                <a:solidFill>
                  <a:schemeClr val="accent1"/>
                </a:solidFill>
              </a:rPr>
              <a:t>Customer presentation </a:t>
            </a:r>
            <a:br>
              <a:rPr lang="fr-FR" sz="1000" dirty="0">
                <a:solidFill>
                  <a:schemeClr val="accent1"/>
                </a:solidFill>
              </a:rPr>
            </a:br>
            <a:endParaRPr lang="en-US" sz="1050" dirty="0">
              <a:solidFill>
                <a:schemeClr val="accent1"/>
              </a:solidFill>
            </a:endParaRPr>
          </a:p>
          <a:p>
            <a:pPr defTabSz="685639">
              <a:lnSpc>
                <a:spcPts val="1600"/>
              </a:lnSpc>
              <a:defRPr/>
            </a:pPr>
            <a:r>
              <a:rPr lang="fr-FR" sz="1800" b="1" dirty="0">
                <a:solidFill>
                  <a:schemeClr val="accent1"/>
                </a:solidFill>
              </a:rPr>
              <a:t>OTEC</a:t>
            </a:r>
            <a:br>
              <a:rPr lang="fr-FR" sz="1800" b="1" dirty="0">
                <a:solidFill>
                  <a:schemeClr val="accent1"/>
                </a:solidFill>
              </a:rPr>
            </a:br>
            <a:r>
              <a:rPr lang="fr-FR" sz="1200" b="1" dirty="0">
                <a:solidFill>
                  <a:schemeClr val="accent1"/>
                </a:solidFill>
                <a:latin typeface="Trebuchet MS" panose="020B0603020202020204" pitchFamily="34" charset="0"/>
              </a:rPr>
              <a:t>Communications and collaboration for agile businesses</a:t>
            </a:r>
            <a:r>
              <a:rPr lang="fr-FR" sz="1200" b="1" dirty="0">
                <a:solidFill>
                  <a:srgbClr val="6B489D"/>
                </a:solidFill>
                <a:latin typeface="Trebuchet MS" panose="020B0603020202020204" pitchFamily="34" charset="0"/>
              </a:rPr>
              <a:t>! </a:t>
            </a:r>
          </a:p>
          <a:p>
            <a:endParaRPr lang="fr-FR" sz="1800" b="1" dirty="0">
              <a:solidFill>
                <a:schemeClr val="accent1"/>
              </a:solidFill>
            </a:endParaRPr>
          </a:p>
        </p:txBody>
      </p:sp>
      <p:sp>
        <p:nvSpPr>
          <p:cNvPr id="5" name="Rectangle 4"/>
          <p:cNvSpPr/>
          <p:nvPr/>
        </p:nvSpPr>
        <p:spPr>
          <a:xfrm>
            <a:off x="795402" y="86167"/>
            <a:ext cx="6989524" cy="79518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This presentation has two parts depending on the audience:</a:t>
            </a:r>
          </a:p>
          <a:p>
            <a:r>
              <a:rPr lang="fr-FR" dirty="0"/>
              <a:t>1-13: presentation for SMB customers</a:t>
            </a:r>
          </a:p>
          <a:p>
            <a:r>
              <a:rPr lang="fr-FR" dirty="0"/>
              <a:t>14-27: presentation for large </a:t>
            </a:r>
            <a:r>
              <a:rPr lang="fr-FR" dirty="0" err="1"/>
              <a:t>companies</a:t>
            </a:r>
            <a:r>
              <a:rPr lang="fr-FR" dirty="0"/>
              <a:t> (</a:t>
            </a:r>
            <a:r>
              <a:rPr lang="fr-FR" dirty="0" err="1"/>
              <a:t>inc.</a:t>
            </a:r>
            <a:r>
              <a:rPr lang="fr-FR" dirty="0"/>
              <a:t> more transformation options) </a:t>
            </a:r>
            <a:endParaRPr lang="en-US" dirty="0"/>
          </a:p>
        </p:txBody>
      </p:sp>
    </p:spTree>
    <p:extLst>
      <p:ext uri="{BB962C8B-B14F-4D97-AF65-F5344CB8AC3E}">
        <p14:creationId xmlns:p14="http://schemas.microsoft.com/office/powerpoint/2010/main" val="16138386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192" y="0"/>
            <a:ext cx="8772808" cy="4648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Flèche : haut 77"/>
          <p:cNvSpPr/>
          <p:nvPr/>
        </p:nvSpPr>
        <p:spPr>
          <a:xfrm>
            <a:off x="4924742" y="339954"/>
            <a:ext cx="110713" cy="3372899"/>
          </a:xfrm>
          <a:prstGeom prst="upArrow">
            <a:avLst>
              <a:gd name="adj1" fmla="val 10128"/>
              <a:gd name="adj2" fmla="val 9349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1469743" y="569555"/>
            <a:ext cx="2387203" cy="301581"/>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Connecteur droit 50"/>
          <p:cNvCxnSpPr>
            <a:endCxn id="44" idx="0"/>
          </p:cNvCxnSpPr>
          <p:nvPr/>
        </p:nvCxnSpPr>
        <p:spPr>
          <a:xfrm>
            <a:off x="2782803" y="2683839"/>
            <a:ext cx="1045025" cy="36537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Graphique 5" descr="Nuag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2709" y="640374"/>
            <a:ext cx="2626893" cy="2626893"/>
          </a:xfrm>
          <a:prstGeom prst="rect">
            <a:avLst/>
          </a:prstGeom>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93917" y="1555046"/>
            <a:ext cx="782687" cy="713669"/>
          </a:xfrm>
          <a:prstGeom prst="rect">
            <a:avLst/>
          </a:prstGeom>
        </p:spPr>
      </p:pic>
      <p:cxnSp>
        <p:nvCxnSpPr>
          <p:cNvPr id="32" name="Connecteur droit 31"/>
          <p:cNvCxnSpPr/>
          <p:nvPr/>
        </p:nvCxnSpPr>
        <p:spPr>
          <a:xfrm flipH="1">
            <a:off x="1458569" y="2589607"/>
            <a:ext cx="1234308" cy="51823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2650491" y="2589608"/>
            <a:ext cx="0" cy="53992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a:cxnSpLocks/>
            <a:endCxn id="61" idx="0"/>
          </p:cNvCxnSpPr>
          <p:nvPr/>
        </p:nvCxnSpPr>
        <p:spPr>
          <a:xfrm>
            <a:off x="2677417" y="2611304"/>
            <a:ext cx="397926" cy="50062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4" name="Image 4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3014" y="3049218"/>
            <a:ext cx="1069628" cy="601665"/>
          </a:xfrm>
          <a:prstGeom prst="rect">
            <a:avLst/>
          </a:prstGeom>
        </p:spPr>
      </p:pic>
      <p:cxnSp>
        <p:nvCxnSpPr>
          <p:cNvPr id="47" name="Connecteur droit 46"/>
          <p:cNvCxnSpPr/>
          <p:nvPr/>
        </p:nvCxnSpPr>
        <p:spPr>
          <a:xfrm flipH="1" flipV="1">
            <a:off x="2643720" y="693658"/>
            <a:ext cx="1014" cy="69539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Ellipse 47"/>
          <p:cNvSpPr/>
          <p:nvPr/>
        </p:nvSpPr>
        <p:spPr>
          <a:xfrm>
            <a:off x="2443709" y="2351910"/>
            <a:ext cx="432000" cy="432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p:cNvSpPr/>
          <p:nvPr/>
        </p:nvSpPr>
        <p:spPr>
          <a:xfrm>
            <a:off x="2426818" y="1123045"/>
            <a:ext cx="432000" cy="432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a:t>
            </a:r>
          </a:p>
        </p:txBody>
      </p:sp>
      <p:sp>
        <p:nvSpPr>
          <p:cNvPr id="55" name="Rectangle 54"/>
          <p:cNvSpPr/>
          <p:nvPr/>
        </p:nvSpPr>
        <p:spPr>
          <a:xfrm>
            <a:off x="2459915" y="1096776"/>
            <a:ext cx="184731" cy="461665"/>
          </a:xfrm>
          <a:prstGeom prst="rect">
            <a:avLst/>
          </a:prstGeom>
        </p:spPr>
        <p:txBody>
          <a:bodyPr wrap="none">
            <a:spAutoFit/>
          </a:bodyPr>
          <a:lstStyle/>
          <a:p>
            <a:endParaRPr lang="en-GB" sz="2400" b="1">
              <a:solidFill>
                <a:schemeClr val="bg1"/>
              </a:solidFill>
            </a:endParaRPr>
          </a:p>
        </p:txBody>
      </p:sp>
      <p:pic>
        <p:nvPicPr>
          <p:cNvPr id="57" name="Image 56"/>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81187" y="628595"/>
            <a:ext cx="566586" cy="180000"/>
          </a:xfrm>
          <a:prstGeom prst="rect">
            <a:avLst/>
          </a:prstGeom>
        </p:spPr>
      </p:pic>
      <p:pic>
        <p:nvPicPr>
          <p:cNvPr id="58" name="Image 57"/>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995130" y="640373"/>
            <a:ext cx="355395" cy="168970"/>
          </a:xfrm>
          <a:prstGeom prst="rect">
            <a:avLst/>
          </a:prstGeom>
        </p:spPr>
      </p:pic>
      <p:pic>
        <p:nvPicPr>
          <p:cNvPr id="59" name="Image 58"/>
          <p:cNvPicPr>
            <a:picLocks noChangeAspect="1"/>
          </p:cNvPicPr>
          <p:nvPr/>
        </p:nvPicPr>
        <p:blipFill rotWithShape="1">
          <a:blip r:embed="rId9" cstate="hqprint">
            <a:extLst>
              <a:ext uri="{28A0092B-C50C-407E-A947-70E740481C1C}">
                <a14:useLocalDpi xmlns:a14="http://schemas.microsoft.com/office/drawing/2010/main"/>
              </a:ext>
            </a:extLst>
          </a:blip>
          <a:srcRect t="-3811"/>
          <a:stretch/>
        </p:blipFill>
        <p:spPr>
          <a:xfrm>
            <a:off x="2385260" y="621247"/>
            <a:ext cx="296924" cy="207225"/>
          </a:xfrm>
          <a:prstGeom prst="rect">
            <a:avLst/>
          </a:prstGeom>
        </p:spPr>
      </p:pic>
      <p:pic>
        <p:nvPicPr>
          <p:cNvPr id="62" name="Image 6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82185" y="660963"/>
            <a:ext cx="403257" cy="127793"/>
          </a:xfrm>
          <a:prstGeom prst="rect">
            <a:avLst/>
          </a:prstGeom>
        </p:spPr>
      </p:pic>
      <p:pic>
        <p:nvPicPr>
          <p:cNvPr id="63" name="Image 6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2262" y="654457"/>
            <a:ext cx="520069" cy="140805"/>
          </a:xfrm>
          <a:prstGeom prst="rect">
            <a:avLst/>
          </a:prstGeom>
        </p:spPr>
      </p:pic>
      <p:sp>
        <p:nvSpPr>
          <p:cNvPr id="64" name="ZoneTexte 63"/>
          <p:cNvSpPr txBox="1"/>
          <p:nvPr/>
        </p:nvSpPr>
        <p:spPr>
          <a:xfrm>
            <a:off x="3455676" y="576466"/>
            <a:ext cx="284052" cy="253916"/>
          </a:xfrm>
          <a:prstGeom prst="rect">
            <a:avLst/>
          </a:prstGeom>
          <a:noFill/>
        </p:spPr>
        <p:txBody>
          <a:bodyPr wrap="none" rtlCol="0">
            <a:spAutoFit/>
          </a:bodyPr>
          <a:lstStyle/>
          <a:p>
            <a:r>
              <a:rPr lang="en-GB" sz="1050">
                <a:solidFill>
                  <a:schemeClr val="accent1"/>
                </a:solidFill>
              </a:rPr>
              <a:t>…</a:t>
            </a:r>
          </a:p>
        </p:txBody>
      </p:sp>
      <p:pic>
        <p:nvPicPr>
          <p:cNvPr id="79" name="Graphique 78" descr="Main ouverte"/>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494585" y="2406455"/>
            <a:ext cx="351090" cy="351090"/>
          </a:xfrm>
          <a:prstGeom prst="rect">
            <a:avLst/>
          </a:prstGeom>
        </p:spPr>
      </p:pic>
      <p:pic>
        <p:nvPicPr>
          <p:cNvPr id="65" name="Graphique 64" descr="Nuage"/>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12208" y="243533"/>
            <a:ext cx="962650" cy="962650"/>
          </a:xfrm>
          <a:prstGeom prst="rect">
            <a:avLst/>
          </a:prstGeom>
        </p:spPr>
      </p:pic>
      <p:pic>
        <p:nvPicPr>
          <p:cNvPr id="90" name="Image 8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796308" y="1692460"/>
            <a:ext cx="551427" cy="551427"/>
          </a:xfrm>
          <a:prstGeom prst="rect">
            <a:avLst/>
          </a:prstGeom>
        </p:spPr>
      </p:pic>
      <p:sp>
        <p:nvSpPr>
          <p:cNvPr id="43" name="Rectangle 42"/>
          <p:cNvSpPr/>
          <p:nvPr/>
        </p:nvSpPr>
        <p:spPr>
          <a:xfrm>
            <a:off x="764434" y="4075698"/>
            <a:ext cx="8398067" cy="50571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OTEC, cloud communication for AGILE organizations</a:t>
            </a:r>
          </a:p>
        </p:txBody>
      </p:sp>
      <p:sp>
        <p:nvSpPr>
          <p:cNvPr id="2" name="ZoneTexte 1"/>
          <p:cNvSpPr txBox="1"/>
          <p:nvPr/>
        </p:nvSpPr>
        <p:spPr>
          <a:xfrm>
            <a:off x="1835117" y="2337342"/>
            <a:ext cx="599844" cy="300082"/>
          </a:xfrm>
          <a:prstGeom prst="rect">
            <a:avLst/>
          </a:prstGeom>
          <a:noFill/>
        </p:spPr>
        <p:txBody>
          <a:bodyPr wrap="none" rtlCol="0">
            <a:spAutoFit/>
          </a:bodyPr>
          <a:lstStyle/>
          <a:p>
            <a:r>
              <a:rPr lang="en-GB">
                <a:solidFill>
                  <a:schemeClr val="bg1"/>
                </a:solidFill>
              </a:rPr>
              <a:t>OTEC</a:t>
            </a:r>
          </a:p>
        </p:txBody>
      </p:sp>
      <p:grpSp>
        <p:nvGrpSpPr>
          <p:cNvPr id="7" name="Groupe 6"/>
          <p:cNvGrpSpPr/>
          <p:nvPr/>
        </p:nvGrpSpPr>
        <p:grpSpPr>
          <a:xfrm>
            <a:off x="4678329" y="2907257"/>
            <a:ext cx="4244691" cy="646331"/>
            <a:chOff x="4678329" y="2907257"/>
            <a:chExt cx="4244691" cy="646331"/>
          </a:xfrm>
        </p:grpSpPr>
        <p:sp>
          <p:nvSpPr>
            <p:cNvPr id="18" name="ZoneTexte 17"/>
            <p:cNvSpPr txBox="1"/>
            <p:nvPr/>
          </p:nvSpPr>
          <p:spPr>
            <a:xfrm>
              <a:off x="5063958" y="3022673"/>
              <a:ext cx="2127505" cy="400110"/>
            </a:xfrm>
            <a:prstGeom prst="rect">
              <a:avLst/>
            </a:prstGeom>
            <a:noFill/>
          </p:spPr>
          <p:txBody>
            <a:bodyPr wrap="none" rtlCol="0">
              <a:spAutoFit/>
            </a:bodyPr>
            <a:lstStyle/>
            <a:p>
              <a:r>
                <a:rPr lang="en-GB" sz="1000" dirty="0">
                  <a:solidFill>
                    <a:schemeClr val="bg1"/>
                  </a:solidFill>
                </a:rPr>
                <a:t>All business ALE communications </a:t>
              </a:r>
            </a:p>
            <a:p>
              <a:r>
                <a:rPr lang="en-GB" sz="1000" dirty="0">
                  <a:solidFill>
                    <a:schemeClr val="bg1"/>
                  </a:solidFill>
                </a:rPr>
                <a:t>wherever your employees are</a:t>
              </a:r>
            </a:p>
          </p:txBody>
        </p:sp>
        <p:sp>
          <p:nvSpPr>
            <p:cNvPr id="19" name="ZoneTexte 18"/>
            <p:cNvSpPr txBox="1"/>
            <p:nvPr/>
          </p:nvSpPr>
          <p:spPr>
            <a:xfrm>
              <a:off x="4678329" y="2907257"/>
              <a:ext cx="426720" cy="646331"/>
            </a:xfrm>
            <a:prstGeom prst="rect">
              <a:avLst/>
            </a:prstGeom>
            <a:noFill/>
          </p:spPr>
          <p:txBody>
            <a:bodyPr wrap="none" rtlCol="0">
              <a:spAutoFit/>
            </a:bodyPr>
            <a:lstStyle/>
            <a:p>
              <a:r>
                <a:rPr lang="en-GB" sz="3600">
                  <a:solidFill>
                    <a:schemeClr val="bg1"/>
                  </a:solidFill>
                </a:rPr>
                <a:t>1</a:t>
              </a:r>
            </a:p>
          </p:txBody>
        </p:sp>
        <p:sp>
          <p:nvSpPr>
            <p:cNvPr id="21" name="Rectangle 20"/>
            <p:cNvSpPr/>
            <p:nvPr/>
          </p:nvSpPr>
          <p:spPr>
            <a:xfrm>
              <a:off x="4932323" y="3022673"/>
              <a:ext cx="105562" cy="4494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108476" y="3109470"/>
              <a:ext cx="814544" cy="2149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rPr>
                <a:t>Connected</a:t>
              </a:r>
            </a:p>
          </p:txBody>
        </p:sp>
      </p:grpSp>
      <p:grpSp>
        <p:nvGrpSpPr>
          <p:cNvPr id="8" name="Groupe 7"/>
          <p:cNvGrpSpPr/>
          <p:nvPr/>
        </p:nvGrpSpPr>
        <p:grpSpPr>
          <a:xfrm>
            <a:off x="4680004" y="2289158"/>
            <a:ext cx="4243016" cy="646331"/>
            <a:chOff x="4680004" y="2289158"/>
            <a:chExt cx="4243016" cy="646331"/>
          </a:xfrm>
        </p:grpSpPr>
        <p:sp>
          <p:nvSpPr>
            <p:cNvPr id="17" name="ZoneTexte 16"/>
            <p:cNvSpPr txBox="1"/>
            <p:nvPr/>
          </p:nvSpPr>
          <p:spPr>
            <a:xfrm>
              <a:off x="5063958" y="2404344"/>
              <a:ext cx="2549096" cy="400110"/>
            </a:xfrm>
            <a:prstGeom prst="rect">
              <a:avLst/>
            </a:prstGeom>
            <a:noFill/>
          </p:spPr>
          <p:txBody>
            <a:bodyPr wrap="none" rtlCol="0">
              <a:spAutoFit/>
            </a:bodyPr>
            <a:lstStyle/>
            <a:p>
              <a:r>
                <a:rPr lang="en-GB" sz="1000">
                  <a:solidFill>
                    <a:schemeClr val="bg1"/>
                  </a:solidFill>
                </a:rPr>
                <a:t>Available on demand via a single license </a:t>
              </a:r>
            </a:p>
            <a:p>
              <a:r>
                <a:rPr lang="en-GB" sz="1000">
                  <a:solidFill>
                    <a:schemeClr val="bg1"/>
                  </a:solidFill>
                </a:rPr>
                <a:t>per user per month</a:t>
              </a:r>
            </a:p>
          </p:txBody>
        </p:sp>
        <p:sp>
          <p:nvSpPr>
            <p:cNvPr id="20" name="ZoneTexte 19"/>
            <p:cNvSpPr txBox="1"/>
            <p:nvPr/>
          </p:nvSpPr>
          <p:spPr>
            <a:xfrm>
              <a:off x="4680004" y="2289158"/>
              <a:ext cx="426720" cy="646331"/>
            </a:xfrm>
            <a:prstGeom prst="rect">
              <a:avLst/>
            </a:prstGeom>
            <a:noFill/>
          </p:spPr>
          <p:txBody>
            <a:bodyPr wrap="none" rtlCol="0">
              <a:spAutoFit/>
            </a:bodyPr>
            <a:lstStyle/>
            <a:p>
              <a:r>
                <a:rPr lang="en-GB" sz="3600">
                  <a:solidFill>
                    <a:schemeClr val="bg1"/>
                  </a:solidFill>
                </a:rPr>
                <a:t>2</a:t>
              </a:r>
            </a:p>
          </p:txBody>
        </p:sp>
        <p:sp>
          <p:nvSpPr>
            <p:cNvPr id="22" name="Rectangle 21"/>
            <p:cNvSpPr/>
            <p:nvPr/>
          </p:nvSpPr>
          <p:spPr>
            <a:xfrm>
              <a:off x="4932323" y="2399209"/>
              <a:ext cx="105562" cy="4494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108476" y="2541471"/>
              <a:ext cx="814544" cy="2149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Optimized</a:t>
              </a:r>
            </a:p>
          </p:txBody>
        </p:sp>
      </p:grpSp>
      <p:grpSp>
        <p:nvGrpSpPr>
          <p:cNvPr id="9" name="Groupe 8"/>
          <p:cNvGrpSpPr/>
          <p:nvPr/>
        </p:nvGrpSpPr>
        <p:grpSpPr>
          <a:xfrm>
            <a:off x="4678329" y="1662906"/>
            <a:ext cx="4244691" cy="646331"/>
            <a:chOff x="4678329" y="1662906"/>
            <a:chExt cx="4244691" cy="646331"/>
          </a:xfrm>
        </p:grpSpPr>
        <p:sp>
          <p:nvSpPr>
            <p:cNvPr id="23" name="ZoneTexte 22"/>
            <p:cNvSpPr txBox="1"/>
            <p:nvPr/>
          </p:nvSpPr>
          <p:spPr>
            <a:xfrm>
              <a:off x="5063957" y="1786016"/>
              <a:ext cx="2715167" cy="400110"/>
            </a:xfrm>
            <a:prstGeom prst="rect">
              <a:avLst/>
            </a:prstGeom>
            <a:noFill/>
          </p:spPr>
          <p:txBody>
            <a:bodyPr wrap="square" rtlCol="0">
              <a:spAutoFit/>
            </a:bodyPr>
            <a:lstStyle/>
            <a:p>
              <a:r>
                <a:rPr lang="en-GB" sz="1000">
                  <a:solidFill>
                    <a:schemeClr val="bg1"/>
                  </a:solidFill>
                </a:rPr>
                <a:t>Hosted on our partners’ cloud… or on your premises</a:t>
              </a:r>
            </a:p>
          </p:txBody>
        </p:sp>
        <p:sp>
          <p:nvSpPr>
            <p:cNvPr id="24" name="ZoneTexte 23"/>
            <p:cNvSpPr txBox="1"/>
            <p:nvPr/>
          </p:nvSpPr>
          <p:spPr>
            <a:xfrm>
              <a:off x="4678329" y="1662906"/>
              <a:ext cx="426720" cy="646331"/>
            </a:xfrm>
            <a:prstGeom prst="rect">
              <a:avLst/>
            </a:prstGeom>
            <a:noFill/>
          </p:spPr>
          <p:txBody>
            <a:bodyPr wrap="none" rtlCol="0">
              <a:spAutoFit/>
            </a:bodyPr>
            <a:lstStyle/>
            <a:p>
              <a:r>
                <a:rPr lang="en-GB" sz="3600">
                  <a:solidFill>
                    <a:schemeClr val="bg1"/>
                  </a:solidFill>
                </a:rPr>
                <a:t>3</a:t>
              </a:r>
            </a:p>
          </p:txBody>
        </p:sp>
        <p:sp>
          <p:nvSpPr>
            <p:cNvPr id="25" name="Rectangle 24"/>
            <p:cNvSpPr/>
            <p:nvPr/>
          </p:nvSpPr>
          <p:spPr>
            <a:xfrm>
              <a:off x="4932323" y="1774363"/>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8108476" y="1892322"/>
              <a:ext cx="814544" cy="2149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rPr>
                <a:t>Secure</a:t>
              </a:r>
            </a:p>
          </p:txBody>
        </p:sp>
      </p:grpSp>
      <p:grpSp>
        <p:nvGrpSpPr>
          <p:cNvPr id="12" name="Groupe 11"/>
          <p:cNvGrpSpPr/>
          <p:nvPr/>
        </p:nvGrpSpPr>
        <p:grpSpPr>
          <a:xfrm>
            <a:off x="4636086" y="356725"/>
            <a:ext cx="4407706" cy="1243624"/>
            <a:chOff x="4636086" y="356725"/>
            <a:chExt cx="4407706" cy="1243624"/>
          </a:xfrm>
        </p:grpSpPr>
        <p:grpSp>
          <p:nvGrpSpPr>
            <p:cNvPr id="10" name="Groupe 9"/>
            <p:cNvGrpSpPr/>
            <p:nvPr/>
          </p:nvGrpSpPr>
          <p:grpSpPr>
            <a:xfrm>
              <a:off x="4698230" y="524671"/>
              <a:ext cx="4345562" cy="1075678"/>
              <a:chOff x="4698230" y="524671"/>
              <a:chExt cx="4345562" cy="1075678"/>
            </a:xfrm>
          </p:grpSpPr>
          <p:sp>
            <p:nvSpPr>
              <p:cNvPr id="40" name="ZoneTexte 39"/>
              <p:cNvSpPr txBox="1"/>
              <p:nvPr/>
            </p:nvSpPr>
            <p:spPr>
              <a:xfrm>
                <a:off x="5063958" y="1167688"/>
                <a:ext cx="3979834" cy="400110"/>
              </a:xfrm>
              <a:prstGeom prst="rect">
                <a:avLst/>
              </a:prstGeom>
              <a:noFill/>
            </p:spPr>
            <p:txBody>
              <a:bodyPr wrap="square" rtlCol="0">
                <a:spAutoFit/>
              </a:bodyPr>
              <a:lstStyle/>
              <a:p>
                <a:r>
                  <a:rPr lang="en-GB" sz="1000" dirty="0">
                    <a:solidFill>
                      <a:schemeClr val="bg1"/>
                    </a:solidFill>
                  </a:rPr>
                  <a:t>With on-demand options to boost customer interactions and simplify teamwork</a:t>
                </a:r>
              </a:p>
            </p:txBody>
          </p:sp>
          <p:pic>
            <p:nvPicPr>
              <p:cNvPr id="66" name="Image 6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698230" y="1190205"/>
                <a:ext cx="264086" cy="406622"/>
              </a:xfrm>
              <a:prstGeom prst="roundRect">
                <a:avLst>
                  <a:gd name="adj" fmla="val 50000"/>
                </a:avLst>
              </a:prstGeom>
            </p:spPr>
          </p:pic>
          <p:sp>
            <p:nvSpPr>
              <p:cNvPr id="42" name="Rectangle 41"/>
              <p:cNvSpPr/>
              <p:nvPr/>
            </p:nvSpPr>
            <p:spPr>
              <a:xfrm>
                <a:off x="4932323" y="1149517"/>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ZoneTexte 69"/>
              <p:cNvSpPr txBox="1"/>
              <p:nvPr/>
            </p:nvSpPr>
            <p:spPr>
              <a:xfrm>
                <a:off x="5063958" y="549360"/>
                <a:ext cx="3979834" cy="400110"/>
              </a:xfrm>
              <a:prstGeom prst="rect">
                <a:avLst/>
              </a:prstGeom>
              <a:noFill/>
            </p:spPr>
            <p:txBody>
              <a:bodyPr wrap="square" rtlCol="0">
                <a:spAutoFit/>
              </a:bodyPr>
              <a:lstStyle/>
              <a:p>
                <a:r>
                  <a:rPr lang="en-GB" sz="1000" dirty="0">
                    <a:solidFill>
                      <a:schemeClr val="bg1"/>
                    </a:solidFill>
                  </a:rPr>
                  <a:t>Communications from within many CRM and productivity applications</a:t>
                </a:r>
              </a:p>
            </p:txBody>
          </p:sp>
          <p:sp>
            <p:nvSpPr>
              <p:cNvPr id="71" name="Rectangle 70"/>
              <p:cNvSpPr/>
              <p:nvPr/>
            </p:nvSpPr>
            <p:spPr>
              <a:xfrm>
                <a:off x="4932323" y="524671"/>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108476" y="929205"/>
                <a:ext cx="814544" cy="2149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rPr>
                  <a:t>Scalable</a:t>
                </a:r>
              </a:p>
            </p:txBody>
          </p:sp>
        </p:grpSp>
        <p:sp>
          <p:nvSpPr>
            <p:cNvPr id="41" name="ZoneTexte 40"/>
            <p:cNvSpPr txBox="1"/>
            <p:nvPr/>
          </p:nvSpPr>
          <p:spPr>
            <a:xfrm>
              <a:off x="4636086" y="438137"/>
              <a:ext cx="184731" cy="646331"/>
            </a:xfrm>
            <a:prstGeom prst="rect">
              <a:avLst/>
            </a:prstGeom>
            <a:noFill/>
          </p:spPr>
          <p:txBody>
            <a:bodyPr wrap="none" rtlCol="0">
              <a:spAutoFit/>
            </a:bodyPr>
            <a:lstStyle/>
            <a:p>
              <a:endParaRPr lang="en-GB" sz="3600">
                <a:solidFill>
                  <a:schemeClr val="bg1"/>
                </a:solidFill>
              </a:endParaRPr>
            </a:p>
          </p:txBody>
        </p:sp>
        <p:sp>
          <p:nvSpPr>
            <p:cNvPr id="11" name="ZoneTexte 10"/>
            <p:cNvSpPr txBox="1"/>
            <p:nvPr/>
          </p:nvSpPr>
          <p:spPr>
            <a:xfrm>
              <a:off x="4666177" y="356725"/>
              <a:ext cx="405880" cy="543739"/>
            </a:xfrm>
            <a:prstGeom prst="rect">
              <a:avLst/>
            </a:prstGeom>
            <a:noFill/>
          </p:spPr>
          <p:txBody>
            <a:bodyPr wrap="none" rtlCol="0">
              <a:spAutoFit/>
            </a:bodyPr>
            <a:lstStyle/>
            <a:p>
              <a:r>
                <a:rPr lang="en-GB" sz="4400" b="1" baseline="-25000">
                  <a:solidFill>
                    <a:schemeClr val="bg1"/>
                  </a:solidFill>
                </a:rPr>
                <a:t>+</a:t>
              </a:r>
            </a:p>
          </p:txBody>
        </p:sp>
      </p:grpSp>
      <p:pic>
        <p:nvPicPr>
          <p:cNvPr id="56" name="Image 55">
            <a:extLst>
              <a:ext uri="{FF2B5EF4-FFF2-40B4-BE49-F238E27FC236}">
                <a16:creationId xmlns:a16="http://schemas.microsoft.com/office/drawing/2014/main" id="{33358F66-0B58-474F-8C12-E0A05F17536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571026" y="2851893"/>
            <a:ext cx="1728297" cy="1152198"/>
          </a:xfrm>
          <a:prstGeom prst="rect">
            <a:avLst/>
          </a:prstGeom>
        </p:spPr>
      </p:pic>
      <p:pic>
        <p:nvPicPr>
          <p:cNvPr id="61" name="Picture 18" descr="A picture containing text, electronics, cellphone&#10;&#10;Description automatically generated">
            <a:extLst>
              <a:ext uri="{FF2B5EF4-FFF2-40B4-BE49-F238E27FC236}">
                <a16:creationId xmlns:a16="http://schemas.microsoft.com/office/drawing/2014/main" id="{C6C55FFA-AA40-4FBC-BA97-43A6F6E34D5C}"/>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2929779" y="3111931"/>
            <a:ext cx="291128" cy="663501"/>
          </a:xfrm>
          <a:prstGeom prst="rect">
            <a:avLst/>
          </a:prstGeom>
        </p:spPr>
      </p:pic>
      <p:pic>
        <p:nvPicPr>
          <p:cNvPr id="67" name="Image 66" descr="Une image contenant texte, moniteur, capture d’écran&#10;&#10;Description générée automatiquement">
            <a:extLst>
              <a:ext uri="{FF2B5EF4-FFF2-40B4-BE49-F238E27FC236}">
                <a16:creationId xmlns:a16="http://schemas.microsoft.com/office/drawing/2014/main" id="{8E482229-215D-477B-8BE4-D4C59DD000CF}"/>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994377" y="3113830"/>
            <a:ext cx="739101" cy="4634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8083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82294" y="1370494"/>
            <a:ext cx="3461706" cy="2544024"/>
          </a:xfrm>
          <a:prstGeom prst="rect">
            <a:avLst/>
          </a:prstGeom>
        </p:spPr>
      </p:pic>
      <p:sp>
        <p:nvSpPr>
          <p:cNvPr id="30" name="Rectangle : coins arrondis 29"/>
          <p:cNvSpPr/>
          <p:nvPr/>
        </p:nvSpPr>
        <p:spPr>
          <a:xfrm>
            <a:off x="3965160" y="3230438"/>
            <a:ext cx="1548000" cy="1548000"/>
          </a:xfrm>
          <a:prstGeom prst="roundRect">
            <a:avLst/>
          </a:prstGeom>
          <a:solidFill>
            <a:schemeClr val="accent5">
              <a:lumMod val="75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Managed by the ALE partner or by your team</a:t>
            </a:r>
            <a:endParaRPr lang="en-GB" sz="1050" dirty="0">
              <a:solidFill>
                <a:schemeClr val="bg1"/>
              </a:solidFill>
            </a:endParaRPr>
          </a:p>
        </p:txBody>
      </p:sp>
      <p:sp>
        <p:nvSpPr>
          <p:cNvPr id="29" name="Rectangle : coins arrondis 28"/>
          <p:cNvSpPr/>
          <p:nvPr/>
        </p:nvSpPr>
        <p:spPr>
          <a:xfrm>
            <a:off x="3965160" y="2759528"/>
            <a:ext cx="1548000" cy="1440563"/>
          </a:xfrm>
          <a:prstGeom prst="roundRect">
            <a:avLst/>
          </a:prstGeom>
          <a:solidFill>
            <a:schemeClr val="accent5">
              <a:lumMod val="75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Hosted by the ALE partner or in your data centre</a:t>
            </a:r>
          </a:p>
        </p:txBody>
      </p:sp>
      <p:sp>
        <p:nvSpPr>
          <p:cNvPr id="28" name="Rectangle : coins arrondis 27"/>
          <p:cNvSpPr/>
          <p:nvPr/>
        </p:nvSpPr>
        <p:spPr>
          <a:xfrm>
            <a:off x="3965160" y="2067638"/>
            <a:ext cx="1548000" cy="1548000"/>
          </a:xfrm>
          <a:prstGeom prst="roundRect">
            <a:avLst/>
          </a:pr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Reliability and security of ALE communications</a:t>
            </a:r>
            <a:endParaRPr lang="en-GB" sz="1050" dirty="0">
              <a:solidFill>
                <a:schemeClr val="bg1"/>
              </a:solidFill>
            </a:endParaRPr>
          </a:p>
        </p:txBody>
      </p:sp>
      <p:sp>
        <p:nvSpPr>
          <p:cNvPr id="27" name="Rectangle : coins arrondis 26"/>
          <p:cNvSpPr/>
          <p:nvPr/>
        </p:nvSpPr>
        <p:spPr>
          <a:xfrm>
            <a:off x="2251842" y="2067638"/>
            <a:ext cx="1548000" cy="1548000"/>
          </a:xfrm>
          <a:prstGeom prst="round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Easy to access, </a:t>
            </a:r>
          </a:p>
          <a:p>
            <a:pPr algn="ctr"/>
            <a:r>
              <a:rPr lang="en-GB" sz="900" dirty="0">
                <a:solidFill>
                  <a:schemeClr val="bg1"/>
                </a:solidFill>
              </a:rPr>
              <a:t>per user, per month</a:t>
            </a:r>
            <a:endParaRPr lang="en-GB" sz="1050" dirty="0">
              <a:solidFill>
                <a:schemeClr val="bg1"/>
              </a:solidFill>
            </a:endParaRPr>
          </a:p>
        </p:txBody>
      </p:sp>
      <p:sp>
        <p:nvSpPr>
          <p:cNvPr id="26" name="Rectangle : coins arrondis 25"/>
          <p:cNvSpPr/>
          <p:nvPr/>
        </p:nvSpPr>
        <p:spPr>
          <a:xfrm>
            <a:off x="539214" y="2067638"/>
            <a:ext cx="1548000" cy="1548000"/>
          </a:xfrm>
          <a:prstGeom prst="round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900" dirty="0">
                <a:solidFill>
                  <a:schemeClr val="bg1"/>
                </a:solidFill>
              </a:rPr>
              <a:t>100% digital workspace,</a:t>
            </a:r>
            <a:br>
              <a:rPr lang="en-GB" sz="900" dirty="0">
                <a:solidFill>
                  <a:schemeClr val="bg1"/>
                </a:solidFill>
              </a:rPr>
            </a:br>
            <a:r>
              <a:rPr lang="en-GB" sz="900" dirty="0">
                <a:solidFill>
                  <a:schemeClr val="bg1"/>
                </a:solidFill>
              </a:rPr>
              <a:t>call continuity anywhere</a:t>
            </a:r>
            <a:endParaRPr lang="en-GB" sz="1050" dirty="0">
              <a:solidFill>
                <a:schemeClr val="bg1"/>
              </a:solidFill>
            </a:endParaRPr>
          </a:p>
        </p:txBody>
      </p:sp>
      <p:sp>
        <p:nvSpPr>
          <p:cNvPr id="2" name="Espace réservé du texte 1"/>
          <p:cNvSpPr>
            <a:spLocks noGrp="1"/>
          </p:cNvSpPr>
          <p:nvPr>
            <p:ph type="body" sz="quarter" idx="11"/>
          </p:nvPr>
        </p:nvSpPr>
        <p:spPr>
          <a:prstGeom prst="rect">
            <a:avLst/>
          </a:prstGeom>
        </p:spPr>
        <p:txBody>
          <a:bodyPr/>
          <a:lstStyle/>
          <a:p>
            <a:pPr marL="0" indent="0">
              <a:buNone/>
            </a:pPr>
            <a:r>
              <a:rPr lang="en-GB" sz="2000" dirty="0"/>
              <a:t>OTEC: ELEVATE YOUR BUSINESS TO THE CLOUD </a:t>
            </a:r>
          </a:p>
        </p:txBody>
      </p:sp>
      <p:sp>
        <p:nvSpPr>
          <p:cNvPr id="21" name="Rectangle : coins arrondis 20"/>
          <p:cNvSpPr/>
          <p:nvPr/>
        </p:nvSpPr>
        <p:spPr>
          <a:xfrm>
            <a:off x="539214" y="1547476"/>
            <a:ext cx="1548000" cy="1548000"/>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accent2"/>
                </a:solidFill>
              </a:rPr>
              <a:t> </a:t>
            </a:r>
            <a:br>
              <a:rPr lang="en-GB" sz="3200" dirty="0">
                <a:solidFill>
                  <a:schemeClr val="accent2"/>
                </a:solidFill>
              </a:rPr>
            </a:br>
            <a:r>
              <a:rPr lang="en-GB" sz="3200" dirty="0">
                <a:solidFill>
                  <a:schemeClr val="accent2"/>
                </a:solidFill>
              </a:rPr>
              <a:t>All</a:t>
            </a:r>
            <a:br>
              <a:rPr lang="en-GB" dirty="0">
                <a:solidFill>
                  <a:schemeClr val="accent2"/>
                </a:solidFill>
              </a:rPr>
            </a:br>
            <a:r>
              <a:rPr lang="en-GB" sz="1100" dirty="0">
                <a:solidFill>
                  <a:schemeClr val="accent2"/>
                </a:solidFill>
              </a:rPr>
              <a:t>employees</a:t>
            </a:r>
            <a:br>
              <a:rPr lang="en-GB" sz="1100" dirty="0">
                <a:solidFill>
                  <a:schemeClr val="accent2"/>
                </a:solidFill>
              </a:rPr>
            </a:br>
            <a:r>
              <a:rPr lang="en-GB" sz="1100" dirty="0">
                <a:solidFill>
                  <a:schemeClr val="accent2"/>
                </a:solidFill>
              </a:rPr>
              <a:t> wherever they are</a:t>
            </a:r>
            <a:endParaRPr lang="en-GB" dirty="0">
              <a:solidFill>
                <a:schemeClr val="accent2"/>
              </a:solidFill>
            </a:endParaRPr>
          </a:p>
        </p:txBody>
      </p:sp>
      <p:grpSp>
        <p:nvGrpSpPr>
          <p:cNvPr id="3" name="Groupe 2"/>
          <p:cNvGrpSpPr/>
          <p:nvPr/>
        </p:nvGrpSpPr>
        <p:grpSpPr>
          <a:xfrm>
            <a:off x="2226056" y="1267624"/>
            <a:ext cx="1636262" cy="1827852"/>
            <a:chOff x="2386076" y="1267624"/>
            <a:chExt cx="1636262" cy="1827852"/>
          </a:xfrm>
        </p:grpSpPr>
        <p:sp>
          <p:nvSpPr>
            <p:cNvPr id="19" name="Rectangle : coins arrondis 18"/>
            <p:cNvSpPr/>
            <p:nvPr/>
          </p:nvSpPr>
          <p:spPr>
            <a:xfrm>
              <a:off x="2411862" y="1547476"/>
              <a:ext cx="1548000" cy="1548000"/>
            </a:xfrm>
            <a:prstGeom prst="round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accent3"/>
                  </a:solidFill>
                </a:rPr>
                <a:t>With</a:t>
              </a:r>
            </a:p>
            <a:p>
              <a:pPr algn="ctr"/>
              <a:r>
                <a:rPr lang="en-GB" sz="3200" dirty="0">
                  <a:solidFill>
                    <a:schemeClr val="accent3"/>
                  </a:solidFill>
                </a:rPr>
                <a:t>100%</a:t>
              </a:r>
              <a:br>
                <a:rPr lang="en-GB" dirty="0">
                  <a:solidFill>
                    <a:schemeClr val="accent3"/>
                  </a:solidFill>
                </a:rPr>
              </a:br>
              <a:r>
                <a:rPr lang="en-GB" sz="1100" dirty="0">
                  <a:solidFill>
                    <a:schemeClr val="accent3"/>
                  </a:solidFill>
                </a:rPr>
                <a:t>flexibility</a:t>
              </a:r>
              <a:br>
                <a:rPr lang="en-GB" sz="1100" dirty="0">
                  <a:solidFill>
                    <a:schemeClr val="accent3"/>
                  </a:solidFill>
                </a:rPr>
              </a:br>
              <a:r>
                <a:rPr lang="en-GB" sz="1100" dirty="0">
                  <a:solidFill>
                    <a:schemeClr val="accent3"/>
                  </a:solidFill>
                </a:rPr>
                <a:t>on licences</a:t>
              </a:r>
              <a:endParaRPr lang="en-GB" dirty="0">
                <a:solidFill>
                  <a:schemeClr val="accent3"/>
                </a:solidFill>
              </a:endParaRPr>
            </a:p>
          </p:txBody>
        </p:sp>
        <p:sp>
          <p:nvSpPr>
            <p:cNvPr id="11" name="Rectangle 10"/>
            <p:cNvSpPr/>
            <p:nvPr/>
          </p:nvSpPr>
          <p:spPr>
            <a:xfrm>
              <a:off x="2386076" y="1267624"/>
              <a:ext cx="1636262" cy="2057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Adapt fast</a:t>
              </a:r>
            </a:p>
          </p:txBody>
        </p:sp>
      </p:grpSp>
      <p:grpSp>
        <p:nvGrpSpPr>
          <p:cNvPr id="4" name="Groupe 3"/>
          <p:cNvGrpSpPr/>
          <p:nvPr/>
        </p:nvGrpSpPr>
        <p:grpSpPr>
          <a:xfrm>
            <a:off x="3964470" y="1270943"/>
            <a:ext cx="1620690" cy="1824533"/>
            <a:chOff x="4124490" y="1270943"/>
            <a:chExt cx="1620690" cy="1824533"/>
          </a:xfrm>
        </p:grpSpPr>
        <p:sp>
          <p:nvSpPr>
            <p:cNvPr id="25" name="Rectangle : coins arrondis 24"/>
            <p:cNvSpPr/>
            <p:nvPr/>
          </p:nvSpPr>
          <p:spPr>
            <a:xfrm>
              <a:off x="4124490" y="1547476"/>
              <a:ext cx="1548000" cy="1548000"/>
            </a:xfrm>
            <a:prstGeom prst="round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accent5"/>
                  </a:solidFill>
                </a:rPr>
                <a:t>With</a:t>
              </a:r>
              <a:br>
                <a:rPr lang="en-GB" sz="3200" dirty="0">
                  <a:solidFill>
                    <a:schemeClr val="accent5"/>
                  </a:solidFill>
                </a:rPr>
              </a:br>
              <a:r>
                <a:rPr lang="en-GB" sz="3200" dirty="0">
                  <a:solidFill>
                    <a:schemeClr val="accent5"/>
                  </a:solidFill>
                </a:rPr>
                <a:t>Zero</a:t>
              </a:r>
              <a:br>
                <a:rPr lang="en-GB" dirty="0">
                  <a:solidFill>
                    <a:schemeClr val="accent5"/>
                  </a:solidFill>
                </a:rPr>
              </a:br>
              <a:r>
                <a:rPr lang="en-GB" sz="1100" dirty="0">
                  <a:solidFill>
                    <a:schemeClr val="accent5"/>
                  </a:solidFill>
                </a:rPr>
                <a:t>compromise</a:t>
              </a:r>
              <a:br>
                <a:rPr lang="en-GB" sz="1100" dirty="0">
                  <a:solidFill>
                    <a:schemeClr val="accent5"/>
                  </a:solidFill>
                </a:rPr>
              </a:br>
              <a:r>
                <a:rPr lang="en-GB" sz="1100" dirty="0">
                  <a:solidFill>
                    <a:schemeClr val="accent5"/>
                  </a:solidFill>
                </a:rPr>
                <a:t>on security and service quality</a:t>
              </a:r>
              <a:endParaRPr lang="en-GB" dirty="0">
                <a:solidFill>
                  <a:schemeClr val="accent5"/>
                </a:solidFill>
              </a:endParaRPr>
            </a:p>
          </p:txBody>
        </p:sp>
        <p:sp>
          <p:nvSpPr>
            <p:cNvPr id="31" name="Rectangle 30"/>
            <p:cNvSpPr/>
            <p:nvPr/>
          </p:nvSpPr>
          <p:spPr>
            <a:xfrm>
              <a:off x="4125180" y="1270943"/>
              <a:ext cx="1620000" cy="20574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Simplify everything</a:t>
              </a:r>
            </a:p>
          </p:txBody>
        </p:sp>
      </p:grpSp>
      <p:sp>
        <p:nvSpPr>
          <p:cNvPr id="32" name="Rectangle 31"/>
          <p:cNvSpPr/>
          <p:nvPr/>
        </p:nvSpPr>
        <p:spPr>
          <a:xfrm>
            <a:off x="503214" y="1270943"/>
            <a:ext cx="1620000" cy="2057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Connect</a:t>
            </a:r>
          </a:p>
        </p:txBody>
      </p:sp>
    </p:spTree>
    <p:extLst>
      <p:ext uri="{BB962C8B-B14F-4D97-AF65-F5344CB8AC3E}">
        <p14:creationId xmlns:p14="http://schemas.microsoft.com/office/powerpoint/2010/main" val="447665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a:xfrm>
            <a:off x="622860" y="234813"/>
            <a:ext cx="8481514" cy="1162646"/>
          </a:xfrm>
          <a:prstGeom prst="rect">
            <a:avLst/>
          </a:prstGeom>
        </p:spPr>
        <p:txBody>
          <a:bodyPr/>
          <a:lstStyle/>
          <a:p>
            <a:r>
              <a:rPr lang="en-GB" dirty="0"/>
              <a:t>Hybrid workplace communications for all profiles</a:t>
            </a:r>
          </a:p>
        </p:txBody>
      </p:sp>
      <p:sp>
        <p:nvSpPr>
          <p:cNvPr id="7" name="Rectangle 6"/>
          <p:cNvSpPr/>
          <p:nvPr/>
        </p:nvSpPr>
        <p:spPr>
          <a:xfrm>
            <a:off x="388780" y="962024"/>
            <a:ext cx="2144162" cy="4181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 coins arrondis 7"/>
          <p:cNvSpPr/>
          <p:nvPr/>
        </p:nvSpPr>
        <p:spPr>
          <a:xfrm>
            <a:off x="704419" y="2341726"/>
            <a:ext cx="1564485" cy="1511085"/>
          </a:xfrm>
          <a:prstGeom prst="roundRect">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100% digital workspace,</a:t>
            </a:r>
            <a:br>
              <a:rPr lang="en-GB" sz="900" dirty="0">
                <a:solidFill>
                  <a:schemeClr val="bg1"/>
                </a:solidFill>
              </a:rPr>
            </a:br>
            <a:r>
              <a:rPr lang="en-GB" sz="900" dirty="0">
                <a:solidFill>
                  <a:schemeClr val="bg1"/>
                </a:solidFill>
              </a:rPr>
              <a:t>call continuity anywhere</a:t>
            </a:r>
            <a:endParaRPr lang="en-GB" sz="1050" dirty="0">
              <a:solidFill>
                <a:schemeClr val="bg1"/>
              </a:solidFill>
            </a:endParaRPr>
          </a:p>
        </p:txBody>
      </p:sp>
      <p:sp>
        <p:nvSpPr>
          <p:cNvPr id="9" name="Rectangle : coins arrondis 8"/>
          <p:cNvSpPr/>
          <p:nvPr/>
        </p:nvSpPr>
        <p:spPr>
          <a:xfrm>
            <a:off x="712662" y="1649807"/>
            <a:ext cx="1548000" cy="1548000"/>
          </a:xfrm>
          <a:prstGeom prst="round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bg1"/>
                </a:solidFill>
              </a:rPr>
              <a:t> </a:t>
            </a:r>
            <a:br>
              <a:rPr lang="en-GB" sz="3200" dirty="0">
                <a:solidFill>
                  <a:schemeClr val="bg1"/>
                </a:solidFill>
              </a:rPr>
            </a:br>
            <a:r>
              <a:rPr lang="en-GB" sz="3200" dirty="0">
                <a:solidFill>
                  <a:schemeClr val="bg1"/>
                </a:solidFill>
              </a:rPr>
              <a:t>All</a:t>
            </a:r>
            <a:br>
              <a:rPr lang="en-GB" dirty="0">
                <a:solidFill>
                  <a:schemeClr val="bg1"/>
                </a:solidFill>
              </a:rPr>
            </a:br>
            <a:r>
              <a:rPr lang="en-GB" sz="1100" dirty="0">
                <a:solidFill>
                  <a:schemeClr val="bg1"/>
                </a:solidFill>
              </a:rPr>
              <a:t>employees</a:t>
            </a:r>
            <a:br>
              <a:rPr lang="en-GB" sz="1100" dirty="0">
                <a:solidFill>
                  <a:schemeClr val="bg1"/>
                </a:solidFill>
              </a:rPr>
            </a:br>
            <a:r>
              <a:rPr lang="en-GB" sz="1100" dirty="0">
                <a:solidFill>
                  <a:schemeClr val="bg1"/>
                </a:solidFill>
              </a:rPr>
              <a:t>wherever they are</a:t>
            </a:r>
            <a:endParaRPr lang="en-GB" dirty="0">
              <a:solidFill>
                <a:schemeClr val="bg1"/>
              </a:solidFill>
            </a:endParaRPr>
          </a:p>
        </p:txBody>
      </p:sp>
      <p:sp>
        <p:nvSpPr>
          <p:cNvPr id="10" name="Rectangle 9"/>
          <p:cNvSpPr/>
          <p:nvPr/>
        </p:nvSpPr>
        <p:spPr>
          <a:xfrm>
            <a:off x="1002082" y="1163695"/>
            <a:ext cx="894094" cy="20574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Connect</a:t>
            </a:r>
          </a:p>
        </p:txBody>
      </p:sp>
      <p:sp>
        <p:nvSpPr>
          <p:cNvPr id="18" name="ZoneTexte 17"/>
          <p:cNvSpPr txBox="1"/>
          <p:nvPr/>
        </p:nvSpPr>
        <p:spPr>
          <a:xfrm>
            <a:off x="2767022" y="1055499"/>
            <a:ext cx="1566000" cy="430887"/>
          </a:xfrm>
          <a:prstGeom prst="rect">
            <a:avLst/>
          </a:prstGeom>
          <a:solidFill>
            <a:schemeClr val="accent2">
              <a:lumMod val="50000"/>
            </a:schemeClr>
          </a:solidFill>
        </p:spPr>
        <p:txBody>
          <a:bodyPr wrap="none" rtlCol="0">
            <a:noAutofit/>
          </a:bodyPr>
          <a:lstStyle/>
          <a:p>
            <a:r>
              <a:rPr lang="en-GB" sz="1000" dirty="0">
                <a:solidFill>
                  <a:schemeClr val="bg1"/>
                </a:solidFill>
              </a:rPr>
              <a:t>Remote working,</a:t>
            </a:r>
            <a:br>
              <a:rPr lang="en-GB" sz="1000" dirty="0">
                <a:solidFill>
                  <a:schemeClr val="bg1"/>
                </a:solidFill>
              </a:rPr>
            </a:br>
            <a:r>
              <a:rPr lang="en-GB" sz="1000" dirty="0">
                <a:solidFill>
                  <a:schemeClr val="bg1"/>
                </a:solidFill>
              </a:rPr>
              <a:t>Work-from-anywhere</a:t>
            </a:r>
          </a:p>
        </p:txBody>
      </p:sp>
      <p:sp>
        <p:nvSpPr>
          <p:cNvPr id="19" name="ZoneTexte 18"/>
          <p:cNvSpPr txBox="1"/>
          <p:nvPr/>
        </p:nvSpPr>
        <p:spPr>
          <a:xfrm>
            <a:off x="4904278" y="1055499"/>
            <a:ext cx="1571677" cy="430887"/>
          </a:xfrm>
          <a:prstGeom prst="rect">
            <a:avLst/>
          </a:prstGeom>
          <a:solidFill>
            <a:schemeClr val="accent2">
              <a:lumMod val="50000"/>
            </a:schemeClr>
          </a:solidFill>
        </p:spPr>
        <p:txBody>
          <a:bodyPr wrap="none" rtlCol="0">
            <a:noAutofit/>
          </a:bodyPr>
          <a:lstStyle/>
          <a:p>
            <a:r>
              <a:rPr lang="en-GB" sz="1000" dirty="0">
                <a:solidFill>
                  <a:schemeClr val="bg1"/>
                </a:solidFill>
              </a:rPr>
              <a:t>Agents, </a:t>
            </a:r>
            <a:br>
              <a:rPr lang="en-GB" sz="1000" dirty="0">
                <a:solidFill>
                  <a:schemeClr val="bg1"/>
                </a:solidFill>
              </a:rPr>
            </a:br>
            <a:r>
              <a:rPr lang="en-GB" sz="1000" dirty="0">
                <a:solidFill>
                  <a:schemeClr val="bg1"/>
                </a:solidFill>
              </a:rPr>
              <a:t>customer service  staff</a:t>
            </a:r>
          </a:p>
        </p:txBody>
      </p:sp>
      <p:sp>
        <p:nvSpPr>
          <p:cNvPr id="20" name="ZoneTexte 19"/>
          <p:cNvSpPr txBox="1"/>
          <p:nvPr/>
        </p:nvSpPr>
        <p:spPr>
          <a:xfrm>
            <a:off x="7041536" y="1055499"/>
            <a:ext cx="1764000" cy="430887"/>
          </a:xfrm>
          <a:prstGeom prst="rect">
            <a:avLst/>
          </a:prstGeom>
          <a:solidFill>
            <a:schemeClr val="accent2">
              <a:lumMod val="50000"/>
            </a:schemeClr>
          </a:solidFill>
        </p:spPr>
        <p:txBody>
          <a:bodyPr wrap="none" rtlCol="0">
            <a:noAutofit/>
          </a:bodyPr>
          <a:lstStyle/>
          <a:p>
            <a:r>
              <a:rPr lang="en-GB" sz="1000" dirty="0">
                <a:solidFill>
                  <a:schemeClr val="bg1"/>
                </a:solidFill>
              </a:rPr>
              <a:t>on-site mobility, industry, </a:t>
            </a:r>
            <a:br>
              <a:rPr lang="en-GB" sz="1000" dirty="0">
                <a:solidFill>
                  <a:schemeClr val="bg1"/>
                </a:solidFill>
              </a:rPr>
            </a:br>
            <a:r>
              <a:rPr lang="en-GB" sz="1000" dirty="0">
                <a:solidFill>
                  <a:schemeClr val="bg1"/>
                </a:solidFill>
              </a:rPr>
              <a:t>healthcare and retail</a:t>
            </a:r>
            <a:br>
              <a:rPr lang="en-GB" sz="1000" dirty="0">
                <a:solidFill>
                  <a:schemeClr val="bg1"/>
                </a:solidFill>
              </a:rPr>
            </a:br>
            <a:endParaRPr lang="en-GB" sz="1000" dirty="0">
              <a:solidFill>
                <a:schemeClr val="bg1"/>
              </a:solidFill>
            </a:endParaRPr>
          </a:p>
        </p:txBody>
      </p:sp>
      <p:cxnSp>
        <p:nvCxnSpPr>
          <p:cNvPr id="37" name="Connecteur droit 36"/>
          <p:cNvCxnSpPr/>
          <p:nvPr/>
        </p:nvCxnSpPr>
        <p:spPr>
          <a:xfrm>
            <a:off x="1939636" y="1270943"/>
            <a:ext cx="5101900" cy="0"/>
          </a:xfrm>
          <a:prstGeom prst="line">
            <a:avLst/>
          </a:prstGeom>
          <a:ln w="28575">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 coins arrondis 32"/>
          <p:cNvSpPr/>
          <p:nvPr/>
        </p:nvSpPr>
        <p:spPr>
          <a:xfrm>
            <a:off x="2767022" y="2897409"/>
            <a:ext cx="1764000" cy="1764000"/>
          </a:xfrm>
          <a:prstGeom prst="round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Image 33"/>
          <p:cNvPicPr>
            <a:picLocks noChangeAspect="1"/>
          </p:cNvPicPr>
          <p:nvPr/>
        </p:nvPicPr>
        <p:blipFill rotWithShape="1">
          <a:blip r:embed="rId3"/>
          <a:srcRect/>
          <a:stretch/>
        </p:blipFill>
        <p:spPr>
          <a:xfrm>
            <a:off x="2788063" y="1671400"/>
            <a:ext cx="1724960" cy="1728000"/>
          </a:xfrm>
          <a:prstGeom prst="roundRect">
            <a:avLst/>
          </a:prstGeom>
          <a:ln w="38100">
            <a:solidFill>
              <a:schemeClr val="accent2">
                <a:lumMod val="75000"/>
              </a:schemeClr>
            </a:solidFill>
          </a:ln>
        </p:spPr>
      </p:pic>
      <p:sp>
        <p:nvSpPr>
          <p:cNvPr id="39" name="ZoneTexte 38"/>
          <p:cNvSpPr txBox="1"/>
          <p:nvPr/>
        </p:nvSpPr>
        <p:spPr>
          <a:xfrm>
            <a:off x="3302474" y="3468998"/>
            <a:ext cx="707245" cy="230832"/>
          </a:xfrm>
          <a:prstGeom prst="rect">
            <a:avLst/>
          </a:prstGeom>
          <a:noFill/>
        </p:spPr>
        <p:txBody>
          <a:bodyPr wrap="none" rtlCol="0">
            <a:spAutoFit/>
          </a:bodyPr>
          <a:lstStyle/>
          <a:p>
            <a:pPr algn="ctr"/>
            <a:r>
              <a:rPr lang="en-GB" sz="900" dirty="0">
                <a:solidFill>
                  <a:schemeClr val="bg1"/>
                </a:solidFill>
              </a:rPr>
              <a:t>Softphone</a:t>
            </a:r>
          </a:p>
        </p:txBody>
      </p:sp>
      <p:sp>
        <p:nvSpPr>
          <p:cNvPr id="40" name="ZoneTexte 39"/>
          <p:cNvSpPr txBox="1"/>
          <p:nvPr/>
        </p:nvSpPr>
        <p:spPr>
          <a:xfrm>
            <a:off x="3062823" y="3733511"/>
            <a:ext cx="1186543" cy="230832"/>
          </a:xfrm>
          <a:prstGeom prst="rect">
            <a:avLst/>
          </a:prstGeom>
          <a:noFill/>
        </p:spPr>
        <p:txBody>
          <a:bodyPr wrap="none" rtlCol="0">
            <a:spAutoFit/>
          </a:bodyPr>
          <a:lstStyle/>
          <a:p>
            <a:pPr algn="ctr"/>
            <a:r>
              <a:rPr lang="en-GB" sz="900" dirty="0">
                <a:solidFill>
                  <a:schemeClr val="bg1"/>
                </a:solidFill>
              </a:rPr>
              <a:t>Telephone at home</a:t>
            </a:r>
          </a:p>
        </p:txBody>
      </p:sp>
      <p:sp>
        <p:nvSpPr>
          <p:cNvPr id="41" name="ZoneTexte 40"/>
          <p:cNvSpPr txBox="1"/>
          <p:nvPr/>
        </p:nvSpPr>
        <p:spPr>
          <a:xfrm>
            <a:off x="2900118" y="3998024"/>
            <a:ext cx="1511952" cy="230832"/>
          </a:xfrm>
          <a:prstGeom prst="rect">
            <a:avLst/>
          </a:prstGeom>
          <a:noFill/>
        </p:spPr>
        <p:txBody>
          <a:bodyPr wrap="none" rtlCol="0">
            <a:spAutoFit/>
          </a:bodyPr>
          <a:lstStyle/>
          <a:p>
            <a:pPr algn="ctr"/>
            <a:r>
              <a:rPr lang="en-GB" sz="900" dirty="0">
                <a:solidFill>
                  <a:schemeClr val="bg1"/>
                </a:solidFill>
              </a:rPr>
              <a:t>Extension for smartphone</a:t>
            </a:r>
          </a:p>
        </p:txBody>
      </p:sp>
      <p:sp>
        <p:nvSpPr>
          <p:cNvPr id="30" name="Rectangle : coins arrondis 29"/>
          <p:cNvSpPr/>
          <p:nvPr/>
        </p:nvSpPr>
        <p:spPr>
          <a:xfrm>
            <a:off x="4904279" y="2896980"/>
            <a:ext cx="1764000" cy="1764000"/>
          </a:xfrm>
          <a:prstGeom prst="round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22279" y="1689400"/>
            <a:ext cx="1728000" cy="1728000"/>
          </a:xfrm>
          <a:prstGeom prst="roundRect">
            <a:avLst/>
          </a:prstGeom>
          <a:ln w="38100">
            <a:solidFill>
              <a:schemeClr val="accent2">
                <a:lumMod val="75000"/>
              </a:schemeClr>
            </a:solidFill>
          </a:ln>
        </p:spPr>
      </p:pic>
      <p:sp>
        <p:nvSpPr>
          <p:cNvPr id="44" name="ZoneTexte 43"/>
          <p:cNvSpPr txBox="1"/>
          <p:nvPr/>
        </p:nvSpPr>
        <p:spPr>
          <a:xfrm>
            <a:off x="5082590" y="3462980"/>
            <a:ext cx="1407758" cy="230832"/>
          </a:xfrm>
          <a:prstGeom prst="rect">
            <a:avLst/>
          </a:prstGeom>
          <a:noFill/>
        </p:spPr>
        <p:txBody>
          <a:bodyPr wrap="none" rtlCol="0">
            <a:spAutoFit/>
          </a:bodyPr>
          <a:lstStyle/>
          <a:p>
            <a:pPr algn="ctr"/>
            <a:r>
              <a:rPr lang="en-GB" sz="900" dirty="0">
                <a:solidFill>
                  <a:schemeClr val="bg1"/>
                </a:solidFill>
              </a:rPr>
              <a:t>Desk phones, softphone</a:t>
            </a:r>
          </a:p>
        </p:txBody>
      </p:sp>
      <p:sp>
        <p:nvSpPr>
          <p:cNvPr id="46" name="ZoneTexte 45"/>
          <p:cNvSpPr txBox="1"/>
          <p:nvPr/>
        </p:nvSpPr>
        <p:spPr>
          <a:xfrm>
            <a:off x="5710617" y="4249304"/>
            <a:ext cx="184730" cy="230832"/>
          </a:xfrm>
          <a:prstGeom prst="rect">
            <a:avLst/>
          </a:prstGeom>
          <a:noFill/>
        </p:spPr>
        <p:txBody>
          <a:bodyPr wrap="none" rtlCol="0">
            <a:spAutoFit/>
          </a:bodyPr>
          <a:lstStyle/>
          <a:p>
            <a:pPr algn="ctr"/>
            <a:endParaRPr lang="en-GB" sz="900" dirty="0">
              <a:solidFill>
                <a:schemeClr val="bg1"/>
              </a:solidFill>
            </a:endParaRPr>
          </a:p>
        </p:txBody>
      </p:sp>
      <p:sp>
        <p:nvSpPr>
          <p:cNvPr id="47" name="ZoneTexte 46"/>
          <p:cNvSpPr txBox="1"/>
          <p:nvPr/>
        </p:nvSpPr>
        <p:spPr>
          <a:xfrm>
            <a:off x="4904278" y="3708052"/>
            <a:ext cx="1790507" cy="369332"/>
          </a:xfrm>
          <a:prstGeom prst="rect">
            <a:avLst/>
          </a:prstGeom>
          <a:noFill/>
        </p:spPr>
        <p:txBody>
          <a:bodyPr wrap="square" rtlCol="0">
            <a:spAutoFit/>
          </a:bodyPr>
          <a:lstStyle/>
          <a:p>
            <a:pPr algn="ctr"/>
            <a:r>
              <a:rPr lang="en-GB" sz="900" dirty="0">
                <a:solidFill>
                  <a:schemeClr val="bg1"/>
                </a:solidFill>
              </a:rPr>
              <a:t>Attendant console, agent / supervisor features,</a:t>
            </a:r>
          </a:p>
        </p:txBody>
      </p:sp>
      <p:sp>
        <p:nvSpPr>
          <p:cNvPr id="48" name="ZoneTexte 47"/>
          <p:cNvSpPr txBox="1"/>
          <p:nvPr/>
        </p:nvSpPr>
        <p:spPr>
          <a:xfrm>
            <a:off x="5093192" y="3984464"/>
            <a:ext cx="1457450" cy="230832"/>
          </a:xfrm>
          <a:prstGeom prst="rect">
            <a:avLst/>
          </a:prstGeom>
          <a:noFill/>
        </p:spPr>
        <p:txBody>
          <a:bodyPr wrap="none" rtlCol="0">
            <a:spAutoFit/>
          </a:bodyPr>
          <a:lstStyle/>
          <a:p>
            <a:pPr algn="ctr"/>
            <a:r>
              <a:rPr lang="en-GB" sz="900" dirty="0">
                <a:solidFill>
                  <a:schemeClr val="bg1"/>
                </a:solidFill>
              </a:rPr>
              <a:t>messaging and recording</a:t>
            </a:r>
          </a:p>
        </p:txBody>
      </p:sp>
      <p:grpSp>
        <p:nvGrpSpPr>
          <p:cNvPr id="4" name="Groupe 3"/>
          <p:cNvGrpSpPr/>
          <p:nvPr/>
        </p:nvGrpSpPr>
        <p:grpSpPr>
          <a:xfrm>
            <a:off x="7041536" y="1689400"/>
            <a:ext cx="1764000" cy="2971580"/>
            <a:chOff x="7041536" y="1689400"/>
            <a:chExt cx="1764000" cy="2971580"/>
          </a:xfrm>
        </p:grpSpPr>
        <p:sp>
          <p:nvSpPr>
            <p:cNvPr id="32" name="Rectangle : coins arrondis 31"/>
            <p:cNvSpPr/>
            <p:nvPr/>
          </p:nvSpPr>
          <p:spPr>
            <a:xfrm>
              <a:off x="7041536" y="2896980"/>
              <a:ext cx="1764000" cy="1764000"/>
            </a:xfrm>
            <a:prstGeom prst="round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Image 3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59536" y="1689400"/>
              <a:ext cx="1728000" cy="1728000"/>
            </a:xfrm>
            <a:prstGeom prst="roundRect">
              <a:avLst/>
            </a:prstGeom>
            <a:ln w="38100">
              <a:solidFill>
                <a:schemeClr val="accent2">
                  <a:lumMod val="75000"/>
                </a:schemeClr>
              </a:solidFill>
            </a:ln>
          </p:spPr>
        </p:pic>
        <p:sp>
          <p:nvSpPr>
            <p:cNvPr id="49" name="ZoneTexte 48"/>
            <p:cNvSpPr txBox="1"/>
            <p:nvPr/>
          </p:nvSpPr>
          <p:spPr>
            <a:xfrm>
              <a:off x="7265330" y="3462980"/>
              <a:ext cx="1314784" cy="230832"/>
            </a:xfrm>
            <a:prstGeom prst="rect">
              <a:avLst/>
            </a:prstGeom>
            <a:noFill/>
          </p:spPr>
          <p:txBody>
            <a:bodyPr wrap="none" rtlCol="0">
              <a:spAutoFit/>
            </a:bodyPr>
            <a:lstStyle/>
            <a:p>
              <a:pPr algn="ctr"/>
              <a:r>
                <a:rPr lang="en-GB" sz="900" dirty="0">
                  <a:solidFill>
                    <a:schemeClr val="bg1"/>
                  </a:solidFill>
                </a:rPr>
                <a:t>WLAN, DECT handsets</a:t>
              </a:r>
            </a:p>
          </p:txBody>
        </p:sp>
        <p:sp>
          <p:nvSpPr>
            <p:cNvPr id="50" name="ZoneTexte 49"/>
            <p:cNvSpPr txBox="1"/>
            <p:nvPr/>
          </p:nvSpPr>
          <p:spPr>
            <a:xfrm>
              <a:off x="7317428" y="3733511"/>
              <a:ext cx="1210588" cy="230832"/>
            </a:xfrm>
            <a:prstGeom prst="rect">
              <a:avLst/>
            </a:prstGeom>
            <a:noFill/>
          </p:spPr>
          <p:txBody>
            <a:bodyPr wrap="none" rtlCol="0">
              <a:spAutoFit/>
            </a:bodyPr>
            <a:lstStyle/>
            <a:p>
              <a:pPr algn="ctr"/>
              <a:r>
                <a:rPr lang="en-GB" sz="900" dirty="0">
                  <a:solidFill>
                    <a:schemeClr val="bg1"/>
                  </a:solidFill>
                </a:rPr>
                <a:t>App for smartphone</a:t>
              </a:r>
            </a:p>
          </p:txBody>
        </p:sp>
        <p:sp>
          <p:nvSpPr>
            <p:cNvPr id="51" name="ZoneTexte 50"/>
            <p:cNvSpPr txBox="1"/>
            <p:nvPr/>
          </p:nvSpPr>
          <p:spPr>
            <a:xfrm>
              <a:off x="7127477" y="3984464"/>
              <a:ext cx="1611340" cy="230832"/>
            </a:xfrm>
            <a:prstGeom prst="rect">
              <a:avLst/>
            </a:prstGeom>
            <a:noFill/>
          </p:spPr>
          <p:txBody>
            <a:bodyPr wrap="none" rtlCol="0">
              <a:spAutoFit/>
            </a:bodyPr>
            <a:lstStyle/>
            <a:p>
              <a:pPr algn="ctr"/>
              <a:r>
                <a:rPr lang="en-GB" sz="900" dirty="0">
                  <a:solidFill>
                    <a:schemeClr val="bg1"/>
                  </a:solidFill>
                </a:rPr>
                <a:t>Protection for lone workers</a:t>
              </a:r>
            </a:p>
          </p:txBody>
        </p:sp>
      </p:grpSp>
      <p:sp>
        <p:nvSpPr>
          <p:cNvPr id="6" name="Flèche : double flèche horizontale 5"/>
          <p:cNvSpPr/>
          <p:nvPr/>
        </p:nvSpPr>
        <p:spPr>
          <a:xfrm>
            <a:off x="2247234" y="4177059"/>
            <a:ext cx="6857140" cy="539796"/>
          </a:xfrm>
          <a:prstGeom prst="leftRightArrow">
            <a:avLst>
              <a:gd name="adj1" fmla="val 63417"/>
              <a:gd name="adj2"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 + Secure videoconference and group messaging service</a:t>
            </a:r>
          </a:p>
        </p:txBody>
      </p:sp>
    </p:spTree>
    <p:extLst>
      <p:ext uri="{BB962C8B-B14F-4D97-AF65-F5344CB8AC3E}">
        <p14:creationId xmlns:p14="http://schemas.microsoft.com/office/powerpoint/2010/main" val="16663670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a:xfrm>
            <a:off x="388780" y="777998"/>
            <a:ext cx="8755220" cy="533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texte 4"/>
          <p:cNvSpPr>
            <a:spLocks noGrp="1"/>
          </p:cNvSpPr>
          <p:nvPr>
            <p:ph type="body" sz="quarter" idx="11"/>
          </p:nvPr>
        </p:nvSpPr>
        <p:spPr>
          <a:xfrm>
            <a:off x="622860" y="53671"/>
            <a:ext cx="8521140" cy="729015"/>
          </a:xfrm>
        </p:spPr>
        <p:txBody>
          <a:bodyPr/>
          <a:lstStyle/>
          <a:p>
            <a:r>
              <a:rPr lang="en-GB" dirty="0"/>
              <a:t>A Simple service catalogue  </a:t>
            </a:r>
            <a:br>
              <a:rPr lang="en-GB" dirty="0"/>
            </a:br>
            <a:r>
              <a:rPr lang="en-GB" dirty="0"/>
              <a:t>for A COMPREHENSIVE DIGITAL WORKSPACE</a:t>
            </a:r>
          </a:p>
        </p:txBody>
      </p:sp>
      <p:sp>
        <p:nvSpPr>
          <p:cNvPr id="120" name="Rectangle 119"/>
          <p:cNvSpPr/>
          <p:nvPr/>
        </p:nvSpPr>
        <p:spPr>
          <a:xfrm>
            <a:off x="409928" y="2129315"/>
            <a:ext cx="862737" cy="430887"/>
          </a:xfrm>
          <a:prstGeom prst="rect">
            <a:avLst/>
          </a:prstGeom>
          <a:solidFill>
            <a:schemeClr val="accent1">
              <a:lumMod val="50000"/>
            </a:schemeClr>
          </a:solidFill>
        </p:spPr>
        <p:txBody>
          <a:bodyPr wrap="none">
            <a:spAutoFit/>
          </a:bodyPr>
          <a:lstStyle/>
          <a:p>
            <a:r>
              <a:rPr lang="en-GB" sz="1100" dirty="0">
                <a:solidFill>
                  <a:schemeClr val="bg1"/>
                </a:solidFill>
              </a:rPr>
              <a:t>Digital</a:t>
            </a:r>
            <a:br>
              <a:rPr lang="en-GB" sz="1100" dirty="0">
                <a:solidFill>
                  <a:schemeClr val="bg1"/>
                </a:solidFill>
              </a:rPr>
            </a:br>
            <a:r>
              <a:rPr lang="en-GB" sz="1100" dirty="0">
                <a:solidFill>
                  <a:schemeClr val="bg1"/>
                </a:solidFill>
              </a:rPr>
              <a:t>Workspace</a:t>
            </a:r>
            <a:endParaRPr lang="en-GB" sz="1100" dirty="0"/>
          </a:p>
        </p:txBody>
      </p:sp>
      <p:sp>
        <p:nvSpPr>
          <p:cNvPr id="87" name="Rectangle : coins arrondis 86"/>
          <p:cNvSpPr/>
          <p:nvPr/>
        </p:nvSpPr>
        <p:spPr>
          <a:xfrm>
            <a:off x="1322877" y="1832082"/>
            <a:ext cx="1188000" cy="1188000"/>
          </a:xfrm>
          <a:prstGeom prst="round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1100">
                <a:solidFill>
                  <a:schemeClr val="bg1"/>
                </a:solidFill>
              </a:rPr>
              <a:t>Communication</a:t>
            </a:r>
          </a:p>
          <a:p>
            <a:pPr algn="ctr"/>
            <a:r>
              <a:rPr lang="en-GB" sz="1100">
                <a:solidFill>
                  <a:schemeClr val="bg1"/>
                </a:solidFill>
              </a:rPr>
              <a:t>services</a:t>
            </a:r>
          </a:p>
        </p:txBody>
      </p:sp>
      <p:pic>
        <p:nvPicPr>
          <p:cNvPr id="58" name="Graphique 57" descr="Centre d’appels"/>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5733" y="2076074"/>
            <a:ext cx="470432" cy="470432"/>
          </a:xfrm>
          <a:prstGeom prst="rect">
            <a:avLst/>
          </a:prstGeom>
        </p:spPr>
      </p:pic>
      <p:grpSp>
        <p:nvGrpSpPr>
          <p:cNvPr id="2" name="Groupe 1"/>
          <p:cNvGrpSpPr/>
          <p:nvPr/>
        </p:nvGrpSpPr>
        <p:grpSpPr>
          <a:xfrm>
            <a:off x="2752877" y="1832082"/>
            <a:ext cx="6310111" cy="1188000"/>
            <a:chOff x="2603405" y="3243217"/>
            <a:chExt cx="6310111" cy="1188000"/>
          </a:xfrm>
        </p:grpSpPr>
        <p:sp>
          <p:nvSpPr>
            <p:cNvPr id="90" name="Rectangle : coins arrondis 89"/>
            <p:cNvSpPr/>
            <p:nvPr/>
          </p:nvSpPr>
          <p:spPr>
            <a:xfrm>
              <a:off x="2603405" y="3243217"/>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1000">
                  <a:solidFill>
                    <a:schemeClr val="bg1"/>
                  </a:solidFill>
                </a:rPr>
                <a:t>Softphone</a:t>
              </a:r>
            </a:p>
          </p:txBody>
        </p:sp>
        <p:sp>
          <p:nvSpPr>
            <p:cNvPr id="91" name="Rectangle : coins arrondis 90"/>
            <p:cNvSpPr/>
            <p:nvPr/>
          </p:nvSpPr>
          <p:spPr>
            <a:xfrm>
              <a:off x="5164461" y="3243217"/>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1000">
                  <a:solidFill>
                    <a:schemeClr val="bg1"/>
                  </a:solidFill>
                </a:rPr>
                <a:t>Messaging</a:t>
              </a:r>
            </a:p>
          </p:txBody>
        </p:sp>
        <p:sp>
          <p:nvSpPr>
            <p:cNvPr id="94" name="Rectangle : coins arrondis 93"/>
            <p:cNvSpPr/>
            <p:nvPr/>
          </p:nvSpPr>
          <p:spPr>
            <a:xfrm>
              <a:off x="7725516" y="3243217"/>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1000" dirty="0">
                  <a:solidFill>
                    <a:schemeClr val="bg1"/>
                  </a:solidFill>
                </a:rPr>
                <a:t>Mobility, </a:t>
              </a:r>
              <a:br>
                <a:rPr lang="en-GB" sz="1000" dirty="0">
                  <a:solidFill>
                    <a:schemeClr val="bg1"/>
                  </a:solidFill>
                </a:rPr>
              </a:br>
              <a:r>
                <a:rPr lang="en-GB" sz="1000" dirty="0">
                  <a:solidFill>
                    <a:schemeClr val="bg1"/>
                  </a:solidFill>
                </a:rPr>
                <a:t>Video collaboration</a:t>
              </a:r>
            </a:p>
          </p:txBody>
        </p:sp>
        <p:sp>
          <p:nvSpPr>
            <p:cNvPr id="96" name="Rectangle : coins arrondis 95"/>
            <p:cNvSpPr/>
            <p:nvPr/>
          </p:nvSpPr>
          <p:spPr>
            <a:xfrm>
              <a:off x="6444989" y="3243217"/>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1000" dirty="0">
                  <a:solidFill>
                    <a:schemeClr val="bg1"/>
                  </a:solidFill>
                </a:rPr>
                <a:t>Hot-desking option </a:t>
              </a:r>
              <a:br>
                <a:rPr lang="en-GB" sz="1000" dirty="0">
                  <a:solidFill>
                    <a:schemeClr val="bg1"/>
                  </a:solidFill>
                </a:rPr>
              </a:br>
              <a:r>
                <a:rPr lang="en-GB" sz="1000" dirty="0">
                  <a:solidFill>
                    <a:schemeClr val="bg1"/>
                  </a:solidFill>
                </a:rPr>
                <a:t>for phones</a:t>
              </a:r>
            </a:p>
          </p:txBody>
        </p:sp>
        <p:sp>
          <p:nvSpPr>
            <p:cNvPr id="104" name="Ellipse 103"/>
            <p:cNvSpPr/>
            <p:nvPr/>
          </p:nvSpPr>
          <p:spPr>
            <a:xfrm>
              <a:off x="5461449" y="3660888"/>
              <a:ext cx="216000" cy="216000"/>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Ellipse 104"/>
            <p:cNvSpPr/>
            <p:nvPr/>
          </p:nvSpPr>
          <p:spPr>
            <a:xfrm>
              <a:off x="5769482" y="3660888"/>
              <a:ext cx="216000" cy="216000"/>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Connecteur droit 105"/>
            <p:cNvCxnSpPr>
              <a:stCxn id="104" idx="0"/>
              <a:endCxn id="105" idx="0"/>
            </p:cNvCxnSpPr>
            <p:nvPr/>
          </p:nvCxnSpPr>
          <p:spPr>
            <a:xfrm>
              <a:off x="5569449" y="3660888"/>
              <a:ext cx="3080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Ellipse 106"/>
            <p:cNvSpPr/>
            <p:nvPr/>
          </p:nvSpPr>
          <p:spPr>
            <a:xfrm>
              <a:off x="5877482" y="3505203"/>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3</a:t>
              </a:r>
            </a:p>
          </p:txBody>
        </p:sp>
        <p:pic>
          <p:nvPicPr>
            <p:cNvPr id="110" name="Graphique 109" descr="Centre d’appels"/>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73451" y="3297657"/>
              <a:ext cx="282068" cy="282068"/>
            </a:xfrm>
            <a:prstGeom prst="rect">
              <a:avLst/>
            </a:prstGeom>
          </p:spPr>
        </p:pic>
        <p:pic>
          <p:nvPicPr>
            <p:cNvPr id="111" name="Graphique 110" descr="Centre d’appels"/>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92509" y="3297657"/>
              <a:ext cx="282068" cy="282068"/>
            </a:xfrm>
            <a:prstGeom prst="rect">
              <a:avLst/>
            </a:prstGeom>
          </p:spPr>
        </p:pic>
        <p:pic>
          <p:nvPicPr>
            <p:cNvPr id="112" name="Image 111"/>
            <p:cNvPicPr>
              <a:picLocks noChangeAspect="1"/>
            </p:cNvPicPr>
            <p:nvPr/>
          </p:nvPicPr>
          <p:blipFill>
            <a:blip r:embed="rId7"/>
            <a:stretch>
              <a:fillRect/>
            </a:stretch>
          </p:blipFill>
          <p:spPr>
            <a:xfrm>
              <a:off x="6811643" y="3526199"/>
              <a:ext cx="480866" cy="462008"/>
            </a:xfrm>
            <a:prstGeom prst="rect">
              <a:avLst/>
            </a:prstGeom>
          </p:spPr>
        </p:pic>
        <p:pic>
          <p:nvPicPr>
            <p:cNvPr id="114" name="Image 1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94797" y="3434578"/>
              <a:ext cx="804656" cy="452619"/>
            </a:xfrm>
            <a:prstGeom prst="rect">
              <a:avLst/>
            </a:prstGeom>
          </p:spPr>
        </p:pic>
        <p:sp>
          <p:nvSpPr>
            <p:cNvPr id="121" name="Rectangle : coins arrondis 120"/>
            <p:cNvSpPr/>
            <p:nvPr/>
          </p:nvSpPr>
          <p:spPr>
            <a:xfrm>
              <a:off x="3883933" y="3243217"/>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b"/>
            <a:lstStyle/>
            <a:p>
              <a:pPr algn="ctr"/>
              <a:r>
                <a:rPr lang="en-GB" sz="1000">
                  <a:solidFill>
                    <a:schemeClr val="bg1"/>
                  </a:solidFill>
                </a:rPr>
                <a:t>Configuration </a:t>
              </a:r>
            </a:p>
            <a:p>
              <a:pPr algn="ctr"/>
              <a:r>
                <a:rPr lang="en-GB" sz="1000">
                  <a:solidFill>
                    <a:schemeClr val="bg1"/>
                  </a:solidFill>
                </a:rPr>
                <a:t>web portal</a:t>
              </a:r>
            </a:p>
          </p:txBody>
        </p:sp>
        <p:pic>
          <p:nvPicPr>
            <p:cNvPr id="149" name="Image 148"/>
            <p:cNvPicPr>
              <a:picLocks noChangeAspect="1"/>
            </p:cNvPicPr>
            <p:nvPr/>
          </p:nvPicPr>
          <p:blipFill>
            <a:blip r:embed="rId7"/>
            <a:stretch>
              <a:fillRect/>
            </a:stretch>
          </p:blipFill>
          <p:spPr>
            <a:xfrm>
              <a:off x="4502227" y="3400019"/>
              <a:ext cx="321753" cy="309133"/>
            </a:xfrm>
            <a:prstGeom prst="rect">
              <a:avLst/>
            </a:prstGeom>
          </p:spPr>
        </p:pic>
        <p:pic>
          <p:nvPicPr>
            <p:cNvPr id="150" name="Graphique 149" descr="Main ouvert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3087" y="3533960"/>
              <a:ext cx="662372" cy="662372"/>
            </a:xfrm>
            <a:prstGeom prst="rect">
              <a:avLst/>
            </a:prstGeom>
          </p:spPr>
        </p:pic>
        <p:pic>
          <p:nvPicPr>
            <p:cNvPr id="151" name="Graphique 150" descr="Engrenage"/>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54572" y="3376497"/>
              <a:ext cx="347656" cy="347656"/>
            </a:xfrm>
            <a:prstGeom prst="rect">
              <a:avLst/>
            </a:prstGeom>
          </p:spPr>
        </p:pic>
      </p:grpSp>
      <p:sp>
        <p:nvSpPr>
          <p:cNvPr id="63" name="Rectangle 62"/>
          <p:cNvSpPr/>
          <p:nvPr/>
        </p:nvSpPr>
        <p:spPr>
          <a:xfrm>
            <a:off x="350795" y="4272216"/>
            <a:ext cx="2252610" cy="261610"/>
          </a:xfrm>
          <a:prstGeom prst="rect">
            <a:avLst/>
          </a:prstGeom>
          <a:solidFill>
            <a:schemeClr val="accent2"/>
          </a:solidFill>
        </p:spPr>
        <p:txBody>
          <a:bodyPr wrap="square">
            <a:spAutoFit/>
          </a:bodyPr>
          <a:lstStyle/>
          <a:p>
            <a:r>
              <a:rPr lang="en-GB" sz="1100">
                <a:solidFill>
                  <a:schemeClr val="bg1"/>
                </a:solidFill>
              </a:rPr>
              <a:t>Simplicity: Single licence </a:t>
            </a:r>
            <a:endParaRPr lang="en-GB" sz="1100"/>
          </a:p>
        </p:txBody>
      </p:sp>
      <p:grpSp>
        <p:nvGrpSpPr>
          <p:cNvPr id="50" name="Groupe 49"/>
          <p:cNvGrpSpPr/>
          <p:nvPr/>
        </p:nvGrpSpPr>
        <p:grpSpPr>
          <a:xfrm>
            <a:off x="2765995" y="3845122"/>
            <a:ext cx="6407441" cy="904396"/>
            <a:chOff x="1867720" y="627053"/>
            <a:chExt cx="6407441" cy="904396"/>
          </a:xfrm>
          <a:solidFill>
            <a:schemeClr val="accent2"/>
          </a:solidFill>
        </p:grpSpPr>
        <p:sp>
          <p:nvSpPr>
            <p:cNvPr id="51" name="Rectangle 50"/>
            <p:cNvSpPr/>
            <p:nvPr/>
          </p:nvSpPr>
          <p:spPr>
            <a:xfrm>
              <a:off x="2771961" y="1036593"/>
              <a:ext cx="2705712" cy="261610"/>
            </a:xfrm>
            <a:prstGeom prst="rect">
              <a:avLst/>
            </a:prstGeom>
            <a:grpFill/>
          </p:spPr>
          <p:txBody>
            <a:bodyPr wrap="square">
              <a:spAutoFit/>
            </a:bodyPr>
            <a:lstStyle/>
            <a:p>
              <a:r>
                <a:rPr lang="en-GB" sz="1100">
                  <a:solidFill>
                    <a:schemeClr val="bg1"/>
                  </a:solidFill>
                </a:rPr>
                <a:t>Choice of options for a fair price</a:t>
              </a:r>
              <a:endParaRPr lang="en-GB" sz="1100"/>
            </a:p>
          </p:txBody>
        </p:sp>
        <p:pic>
          <p:nvPicPr>
            <p:cNvPr id="52" name="Graphique 51" descr="Couronne"/>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7720" y="627053"/>
              <a:ext cx="904396" cy="904396"/>
            </a:xfrm>
            <a:prstGeom prst="rect">
              <a:avLst/>
            </a:prstGeom>
          </p:spPr>
        </p:pic>
        <p:sp>
          <p:nvSpPr>
            <p:cNvPr id="53" name="Rectangle 52"/>
            <p:cNvSpPr/>
            <p:nvPr/>
          </p:nvSpPr>
          <p:spPr>
            <a:xfrm>
              <a:off x="5569449" y="1035587"/>
              <a:ext cx="2705712" cy="261610"/>
            </a:xfrm>
            <a:prstGeom prst="rect">
              <a:avLst/>
            </a:prstGeom>
            <a:grpFill/>
          </p:spPr>
          <p:txBody>
            <a:bodyPr wrap="square">
              <a:spAutoFit/>
            </a:bodyPr>
            <a:lstStyle/>
            <a:p>
              <a:r>
                <a:rPr lang="en-GB" sz="1100">
                  <a:solidFill>
                    <a:schemeClr val="bg1"/>
                  </a:solidFill>
                </a:rPr>
                <a:t>Predictable budget: price per month</a:t>
              </a:r>
              <a:endParaRPr lang="en-GB" sz="1100"/>
            </a:p>
          </p:txBody>
        </p:sp>
      </p:grpSp>
      <p:sp>
        <p:nvSpPr>
          <p:cNvPr id="30" name="Rectangle 29"/>
          <p:cNvSpPr/>
          <p:nvPr/>
        </p:nvSpPr>
        <p:spPr>
          <a:xfrm>
            <a:off x="2633672" y="858599"/>
            <a:ext cx="1260000" cy="784830"/>
          </a:xfrm>
          <a:prstGeom prst="rect">
            <a:avLst/>
          </a:prstGeom>
          <a:solidFill>
            <a:schemeClr val="accent2">
              <a:lumMod val="50000"/>
            </a:schemeClr>
          </a:solidFill>
        </p:spPr>
        <p:txBody>
          <a:bodyPr wrap="square">
            <a:spAutoFit/>
          </a:bodyPr>
          <a:lstStyle/>
          <a:p>
            <a:r>
              <a:rPr lang="en-GB" sz="900" dirty="0">
                <a:solidFill>
                  <a:schemeClr val="bg1"/>
                </a:solidFill>
              </a:rPr>
              <a:t>Communicate anywhere from PC or smartphone as if using an ALE business phone.</a:t>
            </a:r>
          </a:p>
        </p:txBody>
      </p:sp>
      <p:sp>
        <p:nvSpPr>
          <p:cNvPr id="31" name="Rectangle 30"/>
          <p:cNvSpPr/>
          <p:nvPr/>
        </p:nvSpPr>
        <p:spPr>
          <a:xfrm>
            <a:off x="3939671" y="854077"/>
            <a:ext cx="1313251" cy="784830"/>
          </a:xfrm>
          <a:prstGeom prst="rect">
            <a:avLst/>
          </a:prstGeom>
          <a:solidFill>
            <a:schemeClr val="accent2">
              <a:lumMod val="50000"/>
            </a:schemeClr>
          </a:solidFill>
        </p:spPr>
        <p:txBody>
          <a:bodyPr wrap="square">
            <a:spAutoFit/>
          </a:bodyPr>
          <a:lstStyle/>
          <a:p>
            <a:r>
              <a:rPr lang="en-GB" sz="900" dirty="0">
                <a:solidFill>
                  <a:schemeClr val="bg1"/>
                </a:solidFill>
              </a:rPr>
              <a:t>Configure the phone settings from a web portal. Admins configure user accounts. </a:t>
            </a:r>
          </a:p>
        </p:txBody>
      </p:sp>
      <p:sp>
        <p:nvSpPr>
          <p:cNvPr id="32" name="Rectangle 31"/>
          <p:cNvSpPr/>
          <p:nvPr/>
        </p:nvSpPr>
        <p:spPr>
          <a:xfrm>
            <a:off x="5279995" y="852167"/>
            <a:ext cx="1260000" cy="784830"/>
          </a:xfrm>
          <a:prstGeom prst="rect">
            <a:avLst/>
          </a:prstGeom>
          <a:solidFill>
            <a:schemeClr val="accent2">
              <a:lumMod val="50000"/>
            </a:schemeClr>
          </a:solidFill>
        </p:spPr>
        <p:txBody>
          <a:bodyPr wrap="square">
            <a:spAutoFit/>
          </a:bodyPr>
          <a:lstStyle/>
          <a:p>
            <a:r>
              <a:rPr lang="en-GB" sz="900">
                <a:solidFill>
                  <a:schemeClr val="bg1"/>
                </a:solidFill>
              </a:rPr>
              <a:t>Never miss an important call and call back as soon as possible.</a:t>
            </a:r>
          </a:p>
          <a:p>
            <a:endParaRPr lang="en-GB" sz="900">
              <a:solidFill>
                <a:schemeClr val="bg1"/>
              </a:solidFill>
            </a:endParaRPr>
          </a:p>
        </p:txBody>
      </p:sp>
      <p:sp>
        <p:nvSpPr>
          <p:cNvPr id="33" name="Rectangle 32"/>
          <p:cNvSpPr/>
          <p:nvPr/>
        </p:nvSpPr>
        <p:spPr>
          <a:xfrm>
            <a:off x="6577077" y="858450"/>
            <a:ext cx="1260000" cy="784830"/>
          </a:xfrm>
          <a:prstGeom prst="rect">
            <a:avLst/>
          </a:prstGeom>
          <a:solidFill>
            <a:schemeClr val="accent2">
              <a:lumMod val="50000"/>
            </a:schemeClr>
          </a:solidFill>
        </p:spPr>
        <p:txBody>
          <a:bodyPr wrap="square">
            <a:spAutoFit/>
          </a:bodyPr>
          <a:lstStyle/>
          <a:p>
            <a:r>
              <a:rPr lang="en-GB" sz="900" dirty="0">
                <a:solidFill>
                  <a:schemeClr val="bg1"/>
                </a:solidFill>
              </a:rPr>
              <a:t>Log on to a phone and make it yours for the day.</a:t>
            </a:r>
          </a:p>
          <a:p>
            <a:endParaRPr lang="en-GB" sz="900" dirty="0">
              <a:solidFill>
                <a:schemeClr val="bg1"/>
              </a:solidFill>
            </a:endParaRPr>
          </a:p>
          <a:p>
            <a:endParaRPr lang="en-GB" sz="900" dirty="0">
              <a:solidFill>
                <a:schemeClr val="bg1"/>
              </a:solidFill>
            </a:endParaRPr>
          </a:p>
        </p:txBody>
      </p:sp>
      <p:sp>
        <p:nvSpPr>
          <p:cNvPr id="34" name="Rectangle 33"/>
          <p:cNvSpPr/>
          <p:nvPr/>
        </p:nvSpPr>
        <p:spPr>
          <a:xfrm>
            <a:off x="7854137" y="869708"/>
            <a:ext cx="1260000" cy="784830"/>
          </a:xfrm>
          <a:prstGeom prst="rect">
            <a:avLst/>
          </a:prstGeom>
          <a:solidFill>
            <a:schemeClr val="accent2">
              <a:lumMod val="50000"/>
            </a:schemeClr>
          </a:solidFill>
        </p:spPr>
        <p:txBody>
          <a:bodyPr wrap="square">
            <a:spAutoFit/>
          </a:bodyPr>
          <a:lstStyle/>
          <a:p>
            <a:r>
              <a:rPr lang="en-GB" sz="900" dirty="0">
                <a:solidFill>
                  <a:schemeClr val="bg1"/>
                </a:solidFill>
              </a:rPr>
              <a:t>Work as a team remotely, communicating by group messaging, voice, video calls.</a:t>
            </a:r>
          </a:p>
        </p:txBody>
      </p:sp>
      <p:sp>
        <p:nvSpPr>
          <p:cNvPr id="3" name="ZoneTexte 2"/>
          <p:cNvSpPr txBox="1"/>
          <p:nvPr/>
        </p:nvSpPr>
        <p:spPr>
          <a:xfrm>
            <a:off x="1252821" y="3144740"/>
            <a:ext cx="2056973" cy="600164"/>
          </a:xfrm>
          <a:prstGeom prst="rect">
            <a:avLst/>
          </a:prstGeom>
          <a:noFill/>
        </p:spPr>
        <p:txBody>
          <a:bodyPr wrap="none" rtlCol="0">
            <a:spAutoFit/>
          </a:bodyPr>
          <a:lstStyle/>
          <a:p>
            <a:r>
              <a:rPr lang="en-GB" sz="1100" dirty="0">
                <a:solidFill>
                  <a:schemeClr val="bg1"/>
                </a:solidFill>
              </a:rPr>
              <a:t>Call waiting, conference call,</a:t>
            </a:r>
          </a:p>
          <a:p>
            <a:r>
              <a:rPr lang="en-GB" sz="1100" dirty="0">
                <a:solidFill>
                  <a:schemeClr val="bg1"/>
                </a:solidFill>
              </a:rPr>
              <a:t>Call grouping, </a:t>
            </a:r>
          </a:p>
          <a:p>
            <a:r>
              <a:rPr lang="en-GB" sz="1100" dirty="0">
                <a:solidFill>
                  <a:schemeClr val="bg1"/>
                </a:solidFill>
              </a:rPr>
              <a:t>Filtering, line supervision…</a:t>
            </a:r>
          </a:p>
        </p:txBody>
      </p:sp>
      <p:pic>
        <p:nvPicPr>
          <p:cNvPr id="37" name="Image 36" descr="Une image contenant texte, équipement électronique, capture d’écran&#10;&#10;Description générée automatiquement">
            <a:extLst>
              <a:ext uri="{FF2B5EF4-FFF2-40B4-BE49-F238E27FC236}">
                <a16:creationId xmlns:a16="http://schemas.microsoft.com/office/drawing/2014/main" id="{B911433C-55F0-43C5-A31A-133BF97E10A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59186" y="2014482"/>
            <a:ext cx="942433" cy="601103"/>
          </a:xfrm>
          <a:prstGeom prst="rect">
            <a:avLst/>
          </a:prstGeom>
        </p:spPr>
      </p:pic>
    </p:spTree>
    <p:extLst>
      <p:ext uri="{BB962C8B-B14F-4D97-AF65-F5344CB8AC3E}">
        <p14:creationId xmlns:p14="http://schemas.microsoft.com/office/powerpoint/2010/main" val="5046680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a:xfrm>
            <a:off x="388780" y="777998"/>
            <a:ext cx="8755220" cy="533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texte 4"/>
          <p:cNvSpPr>
            <a:spLocks noGrp="1"/>
          </p:cNvSpPr>
          <p:nvPr>
            <p:ph type="body" sz="quarter" idx="11"/>
          </p:nvPr>
        </p:nvSpPr>
        <p:spPr>
          <a:xfrm>
            <a:off x="622860" y="53671"/>
            <a:ext cx="8521140" cy="729015"/>
          </a:xfrm>
        </p:spPr>
        <p:txBody>
          <a:bodyPr/>
          <a:lstStyle/>
          <a:p>
            <a:r>
              <a:rPr lang="en-GB" dirty="0"/>
              <a:t>a simple service catalogue</a:t>
            </a:r>
            <a:br>
              <a:rPr lang="en-GB" dirty="0"/>
            </a:br>
            <a:r>
              <a:rPr lang="en-GB" dirty="0"/>
              <a:t>TO BOOST customers INTERACTIONS</a:t>
            </a:r>
          </a:p>
        </p:txBody>
      </p:sp>
      <p:grpSp>
        <p:nvGrpSpPr>
          <p:cNvPr id="3" name="Groupe 2"/>
          <p:cNvGrpSpPr/>
          <p:nvPr/>
        </p:nvGrpSpPr>
        <p:grpSpPr>
          <a:xfrm>
            <a:off x="240269" y="2249396"/>
            <a:ext cx="8676037" cy="1188000"/>
            <a:chOff x="258267" y="1592498"/>
            <a:chExt cx="8676037" cy="1188000"/>
          </a:xfrm>
        </p:grpSpPr>
        <p:sp>
          <p:nvSpPr>
            <p:cNvPr id="73" name="Rectangle : coins arrondis 72"/>
            <p:cNvSpPr/>
            <p:nvPr/>
          </p:nvSpPr>
          <p:spPr>
            <a:xfrm>
              <a:off x="3904721"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59" name="Rectangle : coins arrondis 58"/>
            <p:cNvSpPr/>
            <p:nvPr/>
          </p:nvSpPr>
          <p:spPr>
            <a:xfrm>
              <a:off x="1343665"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dirty="0">
                  <a:solidFill>
                    <a:schemeClr val="bg1"/>
                  </a:solidFill>
                </a:rPr>
                <a:t>Automated Attendant</a:t>
              </a:r>
            </a:p>
          </p:txBody>
        </p:sp>
        <p:pic>
          <p:nvPicPr>
            <p:cNvPr id="65" name="Graphique 64" descr="Employé(e) de bureau"/>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6963" y="1724092"/>
              <a:ext cx="554550" cy="554550"/>
            </a:xfrm>
            <a:prstGeom prst="rect">
              <a:avLst/>
            </a:prstGeom>
          </p:spPr>
        </p:pic>
        <p:sp>
          <p:nvSpPr>
            <p:cNvPr id="66" name="Arc 65"/>
            <p:cNvSpPr/>
            <p:nvPr/>
          </p:nvSpPr>
          <p:spPr>
            <a:xfrm>
              <a:off x="4465843" y="1848967"/>
              <a:ext cx="121444" cy="121911"/>
            </a:xfrm>
            <a:prstGeom prst="arc">
              <a:avLst>
                <a:gd name="adj1" fmla="val 1617847"/>
                <a:gd name="adj2" fmla="val 9237739"/>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p>
          </p:txBody>
        </p:sp>
        <p:sp>
          <p:nvSpPr>
            <p:cNvPr id="68" name="ZoneTexte 67"/>
            <p:cNvSpPr txBox="1"/>
            <p:nvPr/>
          </p:nvSpPr>
          <p:spPr>
            <a:xfrm>
              <a:off x="3977145" y="2350508"/>
              <a:ext cx="1034259" cy="246221"/>
            </a:xfrm>
            <a:prstGeom prst="rect">
              <a:avLst/>
            </a:prstGeom>
            <a:noFill/>
          </p:spPr>
          <p:txBody>
            <a:bodyPr wrap="none" rtlCol="0">
              <a:spAutoFit/>
            </a:bodyPr>
            <a:lstStyle/>
            <a:p>
              <a:pPr algn="ctr"/>
              <a:r>
                <a:rPr lang="en-GB" sz="1000" dirty="0">
                  <a:solidFill>
                    <a:schemeClr val="bg1"/>
                  </a:solidFill>
                </a:rPr>
                <a:t>Agent features</a:t>
              </a:r>
            </a:p>
          </p:txBody>
        </p:sp>
        <p:pic>
          <p:nvPicPr>
            <p:cNvPr id="72" name="Graphique 71" descr="Poteau indicateu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7066" y="1685065"/>
              <a:ext cx="554550" cy="554550"/>
            </a:xfrm>
            <a:prstGeom prst="rect">
              <a:avLst/>
            </a:prstGeom>
          </p:spPr>
        </p:pic>
        <p:sp>
          <p:nvSpPr>
            <p:cNvPr id="74" name="Rectangle : coins arrondis 73"/>
            <p:cNvSpPr/>
            <p:nvPr/>
          </p:nvSpPr>
          <p:spPr>
            <a:xfrm>
              <a:off x="2624193"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1000" dirty="0">
                  <a:solidFill>
                    <a:schemeClr val="bg1"/>
                  </a:solidFill>
                </a:rPr>
                <a:t>Attendant </a:t>
              </a:r>
            </a:p>
            <a:p>
              <a:pPr algn="ctr"/>
              <a:r>
                <a:rPr lang="en-GB" sz="1000" dirty="0">
                  <a:solidFill>
                    <a:schemeClr val="bg1"/>
                  </a:solidFill>
                </a:rPr>
                <a:t>console</a:t>
              </a:r>
            </a:p>
          </p:txBody>
        </p:sp>
        <p:pic>
          <p:nvPicPr>
            <p:cNvPr id="76" name="Graphique 75" descr="Centre d’appels"/>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25345" y="1743125"/>
              <a:ext cx="470432" cy="470432"/>
            </a:xfrm>
            <a:prstGeom prst="rect">
              <a:avLst/>
            </a:prstGeom>
          </p:spPr>
        </p:pic>
        <p:pic>
          <p:nvPicPr>
            <p:cNvPr id="77" name="Graphique 76" descr="Poteau indicateu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7126" y="1661159"/>
              <a:ext cx="356439" cy="356439"/>
            </a:xfrm>
            <a:prstGeom prst="rect">
              <a:avLst/>
            </a:prstGeom>
          </p:spPr>
        </p:pic>
        <p:sp>
          <p:nvSpPr>
            <p:cNvPr id="78" name="Rectangle : coins arrondis 77"/>
            <p:cNvSpPr/>
            <p:nvPr/>
          </p:nvSpPr>
          <p:spPr>
            <a:xfrm>
              <a:off x="5185249"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dirty="0">
                  <a:solidFill>
                    <a:schemeClr val="bg1"/>
                  </a:solidFill>
                </a:rPr>
                <a:t>Supervisor</a:t>
              </a:r>
              <a:br>
                <a:rPr lang="en-GB" sz="1000" dirty="0">
                  <a:solidFill>
                    <a:schemeClr val="bg1"/>
                  </a:solidFill>
                </a:rPr>
              </a:br>
              <a:r>
                <a:rPr lang="en-GB" sz="1000" dirty="0">
                  <a:solidFill>
                    <a:schemeClr val="bg1"/>
                  </a:solidFill>
                </a:rPr>
                <a:t>desktop</a:t>
              </a:r>
            </a:p>
          </p:txBody>
        </p:sp>
        <p:pic>
          <p:nvPicPr>
            <p:cNvPr id="79" name="Graphique 78" descr="Employé(e) de bureau"/>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5539" y="1772596"/>
              <a:ext cx="554550" cy="554550"/>
            </a:xfrm>
            <a:prstGeom prst="rect">
              <a:avLst/>
            </a:prstGeom>
          </p:spPr>
        </p:pic>
        <p:sp>
          <p:nvSpPr>
            <p:cNvPr id="80" name="Arc 79"/>
            <p:cNvSpPr/>
            <p:nvPr/>
          </p:nvSpPr>
          <p:spPr>
            <a:xfrm>
              <a:off x="5727152" y="1873469"/>
              <a:ext cx="121444" cy="121911"/>
            </a:xfrm>
            <a:prstGeom prst="arc">
              <a:avLst>
                <a:gd name="adj1" fmla="val 1617847"/>
                <a:gd name="adj2" fmla="val 9237739"/>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p>
          </p:txBody>
        </p:sp>
        <p:pic>
          <p:nvPicPr>
            <p:cNvPr id="83" name="Graphique 82" descr="Tendance à la hausse"/>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32986" y="1778380"/>
              <a:ext cx="312091" cy="312091"/>
            </a:xfrm>
            <a:prstGeom prst="rect">
              <a:avLst/>
            </a:prstGeom>
          </p:spPr>
        </p:pic>
        <p:sp>
          <p:nvSpPr>
            <p:cNvPr id="84" name="Rectangle : coins arrondis 83"/>
            <p:cNvSpPr/>
            <p:nvPr/>
          </p:nvSpPr>
          <p:spPr>
            <a:xfrm>
              <a:off x="6465777"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a:solidFill>
                    <a:schemeClr val="bg1"/>
                  </a:solidFill>
                </a:rPr>
                <a:t>Call</a:t>
              </a:r>
              <a:br>
                <a:rPr lang="en-GB" sz="1000">
                  <a:solidFill>
                    <a:schemeClr val="bg1"/>
                  </a:solidFill>
                </a:rPr>
              </a:br>
              <a:r>
                <a:rPr lang="en-GB" sz="1000">
                  <a:solidFill>
                    <a:schemeClr val="bg1"/>
                  </a:solidFill>
                </a:rPr>
                <a:t>recording</a:t>
              </a:r>
            </a:p>
          </p:txBody>
        </p:sp>
        <p:sp>
          <p:nvSpPr>
            <p:cNvPr id="97" name="Rectangle : coins arrondis 96"/>
            <p:cNvSpPr/>
            <p:nvPr/>
          </p:nvSpPr>
          <p:spPr>
            <a:xfrm>
              <a:off x="7746304" y="1592498"/>
              <a:ext cx="1188000" cy="118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a:solidFill>
                    <a:schemeClr val="bg1"/>
                  </a:solidFill>
                </a:rPr>
                <a:t>API for integrations</a:t>
              </a:r>
            </a:p>
          </p:txBody>
        </p:sp>
        <p:sp>
          <p:nvSpPr>
            <p:cNvPr id="99" name="ZoneTexte 98"/>
            <p:cNvSpPr txBox="1"/>
            <p:nvPr/>
          </p:nvSpPr>
          <p:spPr>
            <a:xfrm>
              <a:off x="8006719" y="1794059"/>
              <a:ext cx="667170" cy="461665"/>
            </a:xfrm>
            <a:prstGeom prst="rect">
              <a:avLst/>
            </a:prstGeom>
            <a:noFill/>
          </p:spPr>
          <p:txBody>
            <a:bodyPr wrap="none" rtlCol="0">
              <a:spAutoFit/>
            </a:bodyPr>
            <a:lstStyle/>
            <a:p>
              <a:r>
                <a:rPr lang="en-GB" sz="2400" b="1">
                  <a:solidFill>
                    <a:schemeClr val="bg1"/>
                  </a:solidFill>
                </a:rPr>
                <a:t>&lt;/&gt;</a:t>
              </a:r>
            </a:p>
          </p:txBody>
        </p:sp>
        <p:sp>
          <p:nvSpPr>
            <p:cNvPr id="101" name="Ellipse 100"/>
            <p:cNvSpPr/>
            <p:nvPr/>
          </p:nvSpPr>
          <p:spPr>
            <a:xfrm>
              <a:off x="6959457" y="2064567"/>
              <a:ext cx="180000" cy="180000"/>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08" name="ZoneTexte 107"/>
            <p:cNvSpPr txBox="1"/>
            <p:nvPr/>
          </p:nvSpPr>
          <p:spPr>
            <a:xfrm>
              <a:off x="7060271" y="1843527"/>
              <a:ext cx="426720" cy="261610"/>
            </a:xfrm>
            <a:prstGeom prst="rect">
              <a:avLst/>
            </a:prstGeom>
            <a:noFill/>
          </p:spPr>
          <p:txBody>
            <a:bodyPr wrap="none" rtlCol="0">
              <a:spAutoFit/>
            </a:bodyPr>
            <a:lstStyle/>
            <a:p>
              <a:r>
                <a:rPr lang="en-GB" sz="1100">
                  <a:solidFill>
                    <a:schemeClr val="bg1"/>
                  </a:solidFill>
                </a:rPr>
                <a:t>REC</a:t>
              </a:r>
            </a:p>
          </p:txBody>
        </p:sp>
        <p:sp>
          <p:nvSpPr>
            <p:cNvPr id="119" name="Rectangle 118"/>
            <p:cNvSpPr/>
            <p:nvPr/>
          </p:nvSpPr>
          <p:spPr>
            <a:xfrm>
              <a:off x="258267" y="1964871"/>
              <a:ext cx="768159" cy="400110"/>
            </a:xfrm>
            <a:prstGeom prst="rect">
              <a:avLst/>
            </a:prstGeom>
            <a:solidFill>
              <a:schemeClr val="accent1">
                <a:lumMod val="50000"/>
              </a:schemeClr>
            </a:solidFill>
          </p:spPr>
          <p:txBody>
            <a:bodyPr wrap="none">
              <a:spAutoFit/>
            </a:bodyPr>
            <a:lstStyle/>
            <a:p>
              <a:r>
                <a:rPr lang="en-GB" sz="1000">
                  <a:solidFill>
                    <a:schemeClr val="bg1"/>
                  </a:solidFill>
                </a:rPr>
                <a:t>Customer </a:t>
              </a:r>
            </a:p>
            <a:p>
              <a:r>
                <a:rPr lang="en-GB" sz="1000">
                  <a:solidFill>
                    <a:schemeClr val="bg1"/>
                  </a:solidFill>
                </a:rPr>
                <a:t>reception</a:t>
              </a:r>
              <a:endParaRPr lang="en-GB" sz="1000"/>
            </a:p>
          </p:txBody>
        </p:sp>
      </p:grpSp>
      <p:sp>
        <p:nvSpPr>
          <p:cNvPr id="63" name="Rectangle 62"/>
          <p:cNvSpPr/>
          <p:nvPr/>
        </p:nvSpPr>
        <p:spPr>
          <a:xfrm>
            <a:off x="350795" y="4272216"/>
            <a:ext cx="2252610" cy="261610"/>
          </a:xfrm>
          <a:prstGeom prst="rect">
            <a:avLst/>
          </a:prstGeom>
          <a:solidFill>
            <a:schemeClr val="accent2"/>
          </a:solidFill>
        </p:spPr>
        <p:txBody>
          <a:bodyPr wrap="square">
            <a:spAutoFit/>
          </a:bodyPr>
          <a:lstStyle/>
          <a:p>
            <a:r>
              <a:rPr lang="en-GB" sz="1100">
                <a:solidFill>
                  <a:schemeClr val="bg1"/>
                </a:solidFill>
              </a:rPr>
              <a:t>Simplicity: Single licence </a:t>
            </a:r>
            <a:endParaRPr lang="en-GB" sz="1100"/>
          </a:p>
        </p:txBody>
      </p:sp>
      <p:grpSp>
        <p:nvGrpSpPr>
          <p:cNvPr id="50" name="Groupe 49"/>
          <p:cNvGrpSpPr/>
          <p:nvPr/>
        </p:nvGrpSpPr>
        <p:grpSpPr>
          <a:xfrm>
            <a:off x="2765995" y="3845122"/>
            <a:ext cx="6407441" cy="904396"/>
            <a:chOff x="1867720" y="627053"/>
            <a:chExt cx="6407441" cy="904396"/>
          </a:xfrm>
          <a:solidFill>
            <a:schemeClr val="accent2"/>
          </a:solidFill>
        </p:grpSpPr>
        <p:sp>
          <p:nvSpPr>
            <p:cNvPr id="51" name="Rectangle 50"/>
            <p:cNvSpPr/>
            <p:nvPr/>
          </p:nvSpPr>
          <p:spPr>
            <a:xfrm>
              <a:off x="2771961" y="1036593"/>
              <a:ext cx="2705712" cy="261610"/>
            </a:xfrm>
            <a:prstGeom prst="rect">
              <a:avLst/>
            </a:prstGeom>
            <a:grpFill/>
          </p:spPr>
          <p:txBody>
            <a:bodyPr wrap="square">
              <a:spAutoFit/>
            </a:bodyPr>
            <a:lstStyle/>
            <a:p>
              <a:r>
                <a:rPr lang="en-GB" sz="1100">
                  <a:solidFill>
                    <a:schemeClr val="bg1"/>
                  </a:solidFill>
                </a:rPr>
                <a:t>Choice of options for a fair price</a:t>
              </a:r>
              <a:endParaRPr lang="en-GB" sz="1100"/>
            </a:p>
          </p:txBody>
        </p:sp>
        <p:pic>
          <p:nvPicPr>
            <p:cNvPr id="52" name="Graphique 51" descr="Couronne"/>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7720" y="627053"/>
              <a:ext cx="904396" cy="904396"/>
            </a:xfrm>
            <a:prstGeom prst="rect">
              <a:avLst/>
            </a:prstGeom>
          </p:spPr>
        </p:pic>
        <p:sp>
          <p:nvSpPr>
            <p:cNvPr id="53" name="Rectangle 52"/>
            <p:cNvSpPr/>
            <p:nvPr/>
          </p:nvSpPr>
          <p:spPr>
            <a:xfrm>
              <a:off x="5569449" y="1035587"/>
              <a:ext cx="2705712" cy="261610"/>
            </a:xfrm>
            <a:prstGeom prst="rect">
              <a:avLst/>
            </a:prstGeom>
            <a:grpFill/>
          </p:spPr>
          <p:txBody>
            <a:bodyPr wrap="square">
              <a:spAutoFit/>
            </a:bodyPr>
            <a:lstStyle/>
            <a:p>
              <a:r>
                <a:rPr lang="en-GB" sz="1100" dirty="0">
                  <a:solidFill>
                    <a:schemeClr val="bg1"/>
                  </a:solidFill>
                </a:rPr>
                <a:t>Predictable budget: monthly tariff</a:t>
              </a:r>
              <a:endParaRPr lang="en-GB" sz="1100" dirty="0"/>
            </a:p>
          </p:txBody>
        </p:sp>
      </p:grpSp>
      <p:sp>
        <p:nvSpPr>
          <p:cNvPr id="54" name="Rectangle 53"/>
          <p:cNvSpPr/>
          <p:nvPr/>
        </p:nvSpPr>
        <p:spPr>
          <a:xfrm>
            <a:off x="1066799" y="852975"/>
            <a:ext cx="1527867" cy="1200329"/>
          </a:xfrm>
          <a:prstGeom prst="rect">
            <a:avLst/>
          </a:prstGeom>
          <a:solidFill>
            <a:schemeClr val="accent2">
              <a:lumMod val="50000"/>
            </a:schemeClr>
          </a:solidFill>
        </p:spPr>
        <p:txBody>
          <a:bodyPr wrap="square">
            <a:spAutoFit/>
          </a:bodyPr>
          <a:lstStyle/>
          <a:p>
            <a:r>
              <a:rPr lang="en-GB" sz="900" dirty="0">
                <a:solidFill>
                  <a:schemeClr val="bg1"/>
                </a:solidFill>
              </a:rPr>
              <a:t>Welcome your clients 24/7 and automatically route their calls to the relevant contacts; employees update department-specific prompts and routing rules.</a:t>
            </a:r>
          </a:p>
        </p:txBody>
      </p:sp>
      <p:sp>
        <p:nvSpPr>
          <p:cNvPr id="55" name="Rectangle 54"/>
          <p:cNvSpPr/>
          <p:nvPr/>
        </p:nvSpPr>
        <p:spPr>
          <a:xfrm>
            <a:off x="2624564" y="852975"/>
            <a:ext cx="1260000" cy="1200329"/>
          </a:xfrm>
          <a:prstGeom prst="rect">
            <a:avLst/>
          </a:prstGeom>
          <a:solidFill>
            <a:schemeClr val="accent2">
              <a:lumMod val="50000"/>
            </a:schemeClr>
          </a:solidFill>
        </p:spPr>
        <p:txBody>
          <a:bodyPr wrap="square">
            <a:spAutoFit/>
          </a:bodyPr>
          <a:lstStyle/>
          <a:p>
            <a:r>
              <a:rPr lang="en-GB" sz="900" dirty="0">
                <a:solidFill>
                  <a:schemeClr val="bg1"/>
                </a:solidFill>
              </a:rPr>
              <a:t>Attendants quickly process a large number of calls from a dedicated application that displays employee availability.</a:t>
            </a:r>
          </a:p>
          <a:p>
            <a:endParaRPr lang="en-GB" sz="900" dirty="0">
              <a:solidFill>
                <a:schemeClr val="bg1"/>
              </a:solidFill>
            </a:endParaRPr>
          </a:p>
        </p:txBody>
      </p:sp>
      <p:sp>
        <p:nvSpPr>
          <p:cNvPr id="56" name="Rectangle 55"/>
          <p:cNvSpPr/>
          <p:nvPr/>
        </p:nvSpPr>
        <p:spPr>
          <a:xfrm>
            <a:off x="3914462" y="852975"/>
            <a:ext cx="1260000" cy="1200329"/>
          </a:xfrm>
          <a:prstGeom prst="rect">
            <a:avLst/>
          </a:prstGeom>
          <a:solidFill>
            <a:schemeClr val="accent2">
              <a:lumMod val="50000"/>
            </a:schemeClr>
          </a:solidFill>
        </p:spPr>
        <p:txBody>
          <a:bodyPr wrap="square">
            <a:spAutoFit/>
          </a:bodyPr>
          <a:lstStyle/>
          <a:p>
            <a:r>
              <a:rPr lang="en-GB" sz="900" dirty="0">
                <a:solidFill>
                  <a:schemeClr val="bg1"/>
                </a:solidFill>
              </a:rPr>
              <a:t>Minimize customer waiting time by distributing calls according to the agents who are logged on.</a:t>
            </a:r>
          </a:p>
          <a:p>
            <a:endParaRPr lang="en-GB" sz="900" dirty="0">
              <a:solidFill>
                <a:schemeClr val="bg1"/>
              </a:solidFill>
            </a:endParaRPr>
          </a:p>
          <a:p>
            <a:endParaRPr lang="en-GB" sz="900" dirty="0">
              <a:solidFill>
                <a:schemeClr val="bg1"/>
              </a:solidFill>
            </a:endParaRPr>
          </a:p>
        </p:txBody>
      </p:sp>
      <p:sp>
        <p:nvSpPr>
          <p:cNvPr id="57" name="Rectangle 56"/>
          <p:cNvSpPr/>
          <p:nvPr/>
        </p:nvSpPr>
        <p:spPr>
          <a:xfrm>
            <a:off x="5202945" y="852975"/>
            <a:ext cx="1260000" cy="1200329"/>
          </a:xfrm>
          <a:prstGeom prst="rect">
            <a:avLst/>
          </a:prstGeom>
          <a:solidFill>
            <a:schemeClr val="accent2">
              <a:lumMod val="50000"/>
            </a:schemeClr>
          </a:solidFill>
        </p:spPr>
        <p:txBody>
          <a:bodyPr wrap="square">
            <a:spAutoFit/>
          </a:bodyPr>
          <a:lstStyle/>
          <a:p>
            <a:r>
              <a:rPr lang="en-GB" sz="900" dirty="0">
                <a:solidFill>
                  <a:schemeClr val="bg1"/>
                </a:solidFill>
              </a:rPr>
              <a:t>Monitor call distribution performance indicators, adjust the strategy in real time and adapt the reports to your activity.</a:t>
            </a:r>
          </a:p>
        </p:txBody>
      </p:sp>
      <p:sp>
        <p:nvSpPr>
          <p:cNvPr id="60" name="Rectangle 59"/>
          <p:cNvSpPr/>
          <p:nvPr/>
        </p:nvSpPr>
        <p:spPr>
          <a:xfrm>
            <a:off x="6491428" y="852975"/>
            <a:ext cx="1260000" cy="1200329"/>
          </a:xfrm>
          <a:prstGeom prst="rect">
            <a:avLst/>
          </a:prstGeom>
          <a:solidFill>
            <a:schemeClr val="accent2">
              <a:lumMod val="50000"/>
            </a:schemeClr>
          </a:solidFill>
        </p:spPr>
        <p:txBody>
          <a:bodyPr wrap="square">
            <a:spAutoFit/>
          </a:bodyPr>
          <a:lstStyle/>
          <a:p>
            <a:r>
              <a:rPr lang="en-GB" sz="900" dirty="0">
                <a:solidFill>
                  <a:schemeClr val="bg1"/>
                </a:solidFill>
              </a:rPr>
              <a:t>Record calls to reduce disputes, coach agents by example, and find solutions using what has been said.</a:t>
            </a:r>
          </a:p>
          <a:p>
            <a:endParaRPr lang="en-GB" sz="900" dirty="0">
              <a:solidFill>
                <a:schemeClr val="bg1"/>
              </a:solidFill>
            </a:endParaRPr>
          </a:p>
          <a:p>
            <a:endParaRPr lang="en-GB" sz="900" dirty="0">
              <a:solidFill>
                <a:schemeClr val="bg1"/>
              </a:solidFill>
            </a:endParaRPr>
          </a:p>
        </p:txBody>
      </p:sp>
      <p:sp>
        <p:nvSpPr>
          <p:cNvPr id="61" name="Rectangle 60"/>
          <p:cNvSpPr/>
          <p:nvPr/>
        </p:nvSpPr>
        <p:spPr>
          <a:xfrm>
            <a:off x="7779911" y="852975"/>
            <a:ext cx="1260000" cy="1200329"/>
          </a:xfrm>
          <a:prstGeom prst="rect">
            <a:avLst/>
          </a:prstGeom>
          <a:solidFill>
            <a:schemeClr val="accent2">
              <a:lumMod val="50000"/>
            </a:schemeClr>
          </a:solidFill>
        </p:spPr>
        <p:txBody>
          <a:bodyPr wrap="square">
            <a:spAutoFit/>
          </a:bodyPr>
          <a:lstStyle/>
          <a:p>
            <a:r>
              <a:rPr lang="en-GB" sz="900" dirty="0">
                <a:solidFill>
                  <a:schemeClr val="bg1"/>
                </a:solidFill>
              </a:rPr>
              <a:t>Communicate from within your business application using screen pop on incoming call, instant click to call and collaboration with other agents</a:t>
            </a:r>
          </a:p>
        </p:txBody>
      </p:sp>
    </p:spTree>
    <p:extLst>
      <p:ext uri="{BB962C8B-B14F-4D97-AF65-F5344CB8AC3E}">
        <p14:creationId xmlns:p14="http://schemas.microsoft.com/office/powerpoint/2010/main" val="20971038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que 34" descr="Nuag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6012" y="272136"/>
            <a:ext cx="1306447" cy="1306447"/>
          </a:xfrm>
          <a:prstGeom prst="rect">
            <a:avLst/>
          </a:prstGeom>
        </p:spPr>
      </p:pic>
      <p:sp>
        <p:nvSpPr>
          <p:cNvPr id="2" name="Espace réservé du texte 1"/>
          <p:cNvSpPr>
            <a:spLocks noGrp="1"/>
          </p:cNvSpPr>
          <p:nvPr>
            <p:ph type="body" sz="quarter" idx="11"/>
          </p:nvPr>
        </p:nvSpPr>
        <p:spPr>
          <a:xfrm>
            <a:off x="1007274" y="589893"/>
            <a:ext cx="2691437" cy="743028"/>
          </a:xfrm>
        </p:spPr>
        <p:txBody>
          <a:bodyPr/>
          <a:lstStyle/>
          <a:p>
            <a:pPr algn="r"/>
            <a:r>
              <a:rPr lang="en-US" sz="1600" cap="none" dirty="0"/>
              <a:t>Communications are business-critical </a:t>
            </a:r>
            <a:br>
              <a:rPr lang="en-US" sz="1600" cap="none" dirty="0"/>
            </a:br>
            <a:endParaRPr lang="en-US" sz="1600" cap="none" dirty="0"/>
          </a:p>
        </p:txBody>
      </p:sp>
      <p:sp>
        <p:nvSpPr>
          <p:cNvPr id="4" name="ZoneTexte 3"/>
          <p:cNvSpPr txBox="1"/>
          <p:nvPr/>
        </p:nvSpPr>
        <p:spPr>
          <a:xfrm>
            <a:off x="4147040" y="1672011"/>
            <a:ext cx="2241723" cy="507831"/>
          </a:xfrm>
          <a:prstGeom prst="rect">
            <a:avLst/>
          </a:prstGeom>
          <a:solidFill>
            <a:schemeClr val="accent1"/>
          </a:solidFill>
        </p:spPr>
        <p:txBody>
          <a:bodyPr wrap="square" rtlCol="0">
            <a:spAutoFit/>
          </a:bodyPr>
          <a:lstStyle/>
          <a:p>
            <a:r>
              <a:rPr lang="en-US" dirty="0">
                <a:solidFill>
                  <a:schemeClr val="bg1"/>
                </a:solidFill>
              </a:rPr>
              <a:t>Connect</a:t>
            </a:r>
            <a:br>
              <a:rPr lang="en-US" dirty="0">
                <a:solidFill>
                  <a:schemeClr val="bg1"/>
                </a:solidFill>
              </a:rPr>
            </a:br>
            <a:r>
              <a:rPr lang="en-US" dirty="0">
                <a:solidFill>
                  <a:schemeClr val="bg1"/>
                </a:solidFill>
              </a:rPr>
              <a:t>all employees</a:t>
            </a:r>
          </a:p>
        </p:txBody>
      </p:sp>
      <p:sp>
        <p:nvSpPr>
          <p:cNvPr id="31" name="ZoneTexte 30"/>
          <p:cNvSpPr txBox="1"/>
          <p:nvPr/>
        </p:nvSpPr>
        <p:spPr>
          <a:xfrm>
            <a:off x="4138936" y="2616861"/>
            <a:ext cx="2249827" cy="507831"/>
          </a:xfrm>
          <a:prstGeom prst="rect">
            <a:avLst/>
          </a:prstGeom>
          <a:solidFill>
            <a:schemeClr val="accent1"/>
          </a:solidFill>
        </p:spPr>
        <p:txBody>
          <a:bodyPr wrap="square" rtlCol="0">
            <a:spAutoFit/>
          </a:bodyPr>
          <a:lstStyle/>
          <a:p>
            <a:r>
              <a:rPr lang="en-US" dirty="0">
                <a:solidFill>
                  <a:schemeClr val="bg1"/>
                </a:solidFill>
              </a:rPr>
              <a:t>Improve</a:t>
            </a:r>
            <a:br>
              <a:rPr lang="en-US" dirty="0">
                <a:solidFill>
                  <a:schemeClr val="bg1"/>
                </a:solidFill>
              </a:rPr>
            </a:br>
            <a:r>
              <a:rPr lang="en-US" dirty="0">
                <a:solidFill>
                  <a:schemeClr val="bg1"/>
                </a:solidFill>
              </a:rPr>
              <a:t>all customer interactions</a:t>
            </a:r>
          </a:p>
        </p:txBody>
      </p:sp>
      <p:sp>
        <p:nvSpPr>
          <p:cNvPr id="19" name="ZoneTexte 18"/>
          <p:cNvSpPr txBox="1"/>
          <p:nvPr/>
        </p:nvSpPr>
        <p:spPr>
          <a:xfrm>
            <a:off x="6366006" y="1800816"/>
            <a:ext cx="856325" cy="246221"/>
          </a:xfrm>
          <a:prstGeom prst="rect">
            <a:avLst/>
          </a:prstGeom>
          <a:noFill/>
        </p:spPr>
        <p:txBody>
          <a:bodyPr wrap="none" rtlCol="0" anchor="ctr">
            <a:spAutoFit/>
          </a:bodyPr>
          <a:lstStyle/>
          <a:p>
            <a:r>
              <a:rPr lang="en-US" sz="1000" dirty="0">
                <a:solidFill>
                  <a:schemeClr val="accent1"/>
                </a:solidFill>
              </a:rPr>
              <a:t>Everywhere</a:t>
            </a:r>
          </a:p>
        </p:txBody>
      </p:sp>
      <p:sp>
        <p:nvSpPr>
          <p:cNvPr id="37" name="ZoneTexte 36"/>
          <p:cNvSpPr txBox="1"/>
          <p:nvPr/>
        </p:nvSpPr>
        <p:spPr>
          <a:xfrm>
            <a:off x="7623164" y="1710625"/>
            <a:ext cx="1443024" cy="400110"/>
          </a:xfrm>
          <a:prstGeom prst="rect">
            <a:avLst/>
          </a:prstGeom>
          <a:noFill/>
        </p:spPr>
        <p:txBody>
          <a:bodyPr wrap="none" rtlCol="0" anchor="ctr">
            <a:spAutoFit/>
          </a:bodyPr>
          <a:lstStyle/>
          <a:p>
            <a:r>
              <a:rPr lang="en-US" sz="1000" dirty="0">
                <a:solidFill>
                  <a:schemeClr val="accent1"/>
                </a:solidFill>
              </a:rPr>
              <a:t>With team members</a:t>
            </a:r>
            <a:br>
              <a:rPr lang="en-US" sz="1000" dirty="0">
                <a:solidFill>
                  <a:schemeClr val="accent1"/>
                </a:solidFill>
              </a:rPr>
            </a:br>
            <a:r>
              <a:rPr lang="en-US" sz="1000" dirty="0">
                <a:solidFill>
                  <a:schemeClr val="accent1"/>
                </a:solidFill>
              </a:rPr>
              <a:t>and external contacts</a:t>
            </a:r>
          </a:p>
        </p:txBody>
      </p:sp>
      <p:sp>
        <p:nvSpPr>
          <p:cNvPr id="38" name="ZoneTexte 37"/>
          <p:cNvSpPr txBox="1"/>
          <p:nvPr/>
        </p:nvSpPr>
        <p:spPr>
          <a:xfrm>
            <a:off x="6388763" y="2664741"/>
            <a:ext cx="1282723" cy="553998"/>
          </a:xfrm>
          <a:prstGeom prst="rect">
            <a:avLst/>
          </a:prstGeom>
          <a:noFill/>
        </p:spPr>
        <p:txBody>
          <a:bodyPr wrap="none" rtlCol="0" anchor="ctr">
            <a:spAutoFit/>
          </a:bodyPr>
          <a:lstStyle/>
          <a:p>
            <a:r>
              <a:rPr lang="en-US" sz="1000" dirty="0">
                <a:solidFill>
                  <a:schemeClr val="accent1"/>
                </a:solidFill>
              </a:rPr>
              <a:t>Automated</a:t>
            </a:r>
          </a:p>
          <a:p>
            <a:r>
              <a:rPr lang="en-US" sz="1000" dirty="0">
                <a:solidFill>
                  <a:schemeClr val="accent1"/>
                </a:solidFill>
              </a:rPr>
              <a:t>Customer welcome</a:t>
            </a:r>
            <a:br>
              <a:rPr lang="en-US" sz="1000" dirty="0">
                <a:solidFill>
                  <a:schemeClr val="accent1"/>
                </a:solidFill>
              </a:rPr>
            </a:br>
            <a:endParaRPr lang="en-US" sz="1000" dirty="0">
              <a:solidFill>
                <a:schemeClr val="accent1"/>
              </a:solidFill>
            </a:endParaRPr>
          </a:p>
        </p:txBody>
      </p:sp>
      <p:sp>
        <p:nvSpPr>
          <p:cNvPr id="20" name="ZoneTexte 19"/>
          <p:cNvSpPr txBox="1"/>
          <p:nvPr/>
        </p:nvSpPr>
        <p:spPr>
          <a:xfrm>
            <a:off x="5055931" y="560950"/>
            <a:ext cx="1763624" cy="892552"/>
          </a:xfrm>
          <a:prstGeom prst="rect">
            <a:avLst/>
          </a:prstGeom>
          <a:noFill/>
        </p:spPr>
        <p:txBody>
          <a:bodyPr wrap="none" rtlCol="0">
            <a:spAutoFit/>
          </a:bodyPr>
          <a:lstStyle/>
          <a:p>
            <a:r>
              <a:rPr lang="en-US" sz="1000" b="1" dirty="0">
                <a:solidFill>
                  <a:schemeClr val="accent1"/>
                </a:solidFill>
              </a:rPr>
              <a:t>Alcatel-Lucent Enterprise </a:t>
            </a:r>
            <a:br>
              <a:rPr lang="en-US" sz="1600" b="1" dirty="0">
                <a:solidFill>
                  <a:schemeClr val="accent1"/>
                </a:solidFill>
              </a:rPr>
            </a:br>
            <a:r>
              <a:rPr lang="en-US" sz="1600" b="1" dirty="0">
                <a:solidFill>
                  <a:schemeClr val="accent1"/>
                </a:solidFill>
              </a:rPr>
              <a:t>OTEC </a:t>
            </a:r>
            <a:br>
              <a:rPr lang="en-US" sz="1600" b="1" dirty="0">
                <a:solidFill>
                  <a:schemeClr val="accent1"/>
                </a:solidFill>
              </a:rPr>
            </a:br>
            <a:r>
              <a:rPr lang="en-US" sz="1000" b="1" dirty="0">
                <a:solidFill>
                  <a:schemeClr val="accent1"/>
                </a:solidFill>
              </a:rPr>
              <a:t>cloud communications </a:t>
            </a:r>
            <a:br>
              <a:rPr lang="en-US" sz="1600" b="1" dirty="0">
                <a:solidFill>
                  <a:schemeClr val="accent1"/>
                </a:solidFill>
              </a:rPr>
            </a:br>
            <a:endParaRPr lang="en-US" sz="1600" b="1" dirty="0">
              <a:solidFill>
                <a:schemeClr val="accent1"/>
              </a:solidFill>
            </a:endParaRPr>
          </a:p>
        </p:txBody>
      </p:sp>
      <p:sp>
        <p:nvSpPr>
          <p:cNvPr id="42" name="ZoneTexte 41"/>
          <p:cNvSpPr txBox="1"/>
          <p:nvPr/>
        </p:nvSpPr>
        <p:spPr>
          <a:xfrm>
            <a:off x="7623164" y="2664741"/>
            <a:ext cx="1393370" cy="400110"/>
          </a:xfrm>
          <a:prstGeom prst="rect">
            <a:avLst/>
          </a:prstGeom>
          <a:noFill/>
        </p:spPr>
        <p:txBody>
          <a:bodyPr wrap="square" rtlCol="0" anchor="ctr">
            <a:spAutoFit/>
          </a:bodyPr>
          <a:lstStyle/>
          <a:p>
            <a:r>
              <a:rPr lang="en-US" sz="1000" dirty="0">
                <a:solidFill>
                  <a:schemeClr val="accent1"/>
                </a:solidFill>
              </a:rPr>
              <a:t>Using voice and video collaboration</a:t>
            </a:r>
          </a:p>
        </p:txBody>
      </p:sp>
      <p:sp>
        <p:nvSpPr>
          <p:cNvPr id="43" name="ZoneTexte 42"/>
          <p:cNvSpPr txBox="1"/>
          <p:nvPr/>
        </p:nvSpPr>
        <p:spPr>
          <a:xfrm>
            <a:off x="4147040" y="3561710"/>
            <a:ext cx="2249827" cy="507831"/>
          </a:xfrm>
          <a:prstGeom prst="rect">
            <a:avLst/>
          </a:prstGeom>
          <a:solidFill>
            <a:schemeClr val="accent1"/>
          </a:solidFill>
        </p:spPr>
        <p:txBody>
          <a:bodyPr wrap="square" rtlCol="0">
            <a:spAutoFit/>
          </a:bodyPr>
          <a:lstStyle/>
          <a:p>
            <a:r>
              <a:rPr lang="en-US" dirty="0">
                <a:solidFill>
                  <a:schemeClr val="bg1"/>
                </a:solidFill>
              </a:rPr>
              <a:t>Simplify and secure</a:t>
            </a:r>
            <a:br>
              <a:rPr lang="en-US" dirty="0">
                <a:solidFill>
                  <a:schemeClr val="bg1"/>
                </a:solidFill>
              </a:rPr>
            </a:br>
            <a:r>
              <a:rPr lang="en-US" dirty="0">
                <a:solidFill>
                  <a:schemeClr val="bg1"/>
                </a:solidFill>
              </a:rPr>
              <a:t>all communications </a:t>
            </a:r>
          </a:p>
        </p:txBody>
      </p:sp>
      <p:sp>
        <p:nvSpPr>
          <p:cNvPr id="44" name="ZoneTexte 43"/>
          <p:cNvSpPr txBox="1"/>
          <p:nvPr/>
        </p:nvSpPr>
        <p:spPr>
          <a:xfrm>
            <a:off x="6394159" y="3594042"/>
            <a:ext cx="1340432" cy="400110"/>
          </a:xfrm>
          <a:prstGeom prst="rect">
            <a:avLst/>
          </a:prstGeom>
          <a:noFill/>
        </p:spPr>
        <p:txBody>
          <a:bodyPr wrap="none" rtlCol="0" anchor="ctr">
            <a:spAutoFit/>
          </a:bodyPr>
          <a:lstStyle/>
          <a:p>
            <a:r>
              <a:rPr lang="en-US" sz="1000" dirty="0">
                <a:solidFill>
                  <a:schemeClr val="accent1"/>
                </a:solidFill>
              </a:rPr>
              <a:t>Per user, per month</a:t>
            </a:r>
            <a:br>
              <a:rPr lang="en-US" sz="1000" dirty="0">
                <a:solidFill>
                  <a:schemeClr val="accent1"/>
                </a:solidFill>
              </a:rPr>
            </a:br>
            <a:r>
              <a:rPr lang="en-US" sz="1000" dirty="0">
                <a:solidFill>
                  <a:schemeClr val="accent1"/>
                </a:solidFill>
              </a:rPr>
              <a:t>subscription</a:t>
            </a:r>
          </a:p>
        </p:txBody>
      </p:sp>
      <p:sp>
        <p:nvSpPr>
          <p:cNvPr id="45" name="ZoneTexte 44"/>
          <p:cNvSpPr txBox="1"/>
          <p:nvPr/>
        </p:nvSpPr>
        <p:spPr>
          <a:xfrm>
            <a:off x="7671486" y="3517098"/>
            <a:ext cx="1658622" cy="553998"/>
          </a:xfrm>
          <a:prstGeom prst="rect">
            <a:avLst/>
          </a:prstGeom>
          <a:noFill/>
        </p:spPr>
        <p:txBody>
          <a:bodyPr wrap="square" rtlCol="0" anchor="ctr">
            <a:spAutoFit/>
          </a:bodyPr>
          <a:lstStyle/>
          <a:p>
            <a:r>
              <a:rPr lang="en-US" sz="1000" dirty="0">
                <a:solidFill>
                  <a:schemeClr val="accent1"/>
                </a:solidFill>
              </a:rPr>
              <a:t>ISO27001-certified,</a:t>
            </a:r>
            <a:br>
              <a:rPr lang="en-US" sz="1000" dirty="0">
                <a:solidFill>
                  <a:schemeClr val="accent1"/>
                </a:solidFill>
              </a:rPr>
            </a:br>
            <a:r>
              <a:rPr lang="en-US" sz="1000" dirty="0">
                <a:solidFill>
                  <a:schemeClr val="accent1"/>
                </a:solidFill>
              </a:rPr>
              <a:t>high availability at the core</a:t>
            </a:r>
          </a:p>
        </p:txBody>
      </p:sp>
      <p:pic>
        <p:nvPicPr>
          <p:cNvPr id="18" name="Image 1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59192" y="687822"/>
            <a:ext cx="600086" cy="547170"/>
          </a:xfrm>
          <a:prstGeom prst="rect">
            <a:avLst/>
          </a:prstGeom>
        </p:spPr>
      </p:pic>
      <p:pic>
        <p:nvPicPr>
          <p:cNvPr id="21" name="Image 20" descr="Une image contenant personne, intérieur&#10;&#10;Description générée automatiquement">
            <a:extLst>
              <a:ext uri="{FF2B5EF4-FFF2-40B4-BE49-F238E27FC236}">
                <a16:creationId xmlns:a16="http://schemas.microsoft.com/office/drawing/2014/main" id="{EB2FF161-0F61-470A-88EA-B2C372C9DC0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4265" y="1672011"/>
            <a:ext cx="3519496" cy="1493618"/>
          </a:xfrm>
          <a:prstGeom prst="rect">
            <a:avLst/>
          </a:prstGeom>
        </p:spPr>
      </p:pic>
      <p:pic>
        <p:nvPicPr>
          <p:cNvPr id="3" name="Image 2">
            <a:extLst>
              <a:ext uri="{FF2B5EF4-FFF2-40B4-BE49-F238E27FC236}">
                <a16:creationId xmlns:a16="http://schemas.microsoft.com/office/drawing/2014/main" id="{A1C18FF3-538D-4584-92DF-87F35F1560D4}"/>
              </a:ext>
            </a:extLst>
          </p:cNvPr>
          <p:cNvPicPr>
            <a:picLocks noChangeAspect="1"/>
          </p:cNvPicPr>
          <p:nvPr/>
        </p:nvPicPr>
        <p:blipFill>
          <a:blip r:embed="rId7"/>
          <a:stretch>
            <a:fillRect/>
          </a:stretch>
        </p:blipFill>
        <p:spPr>
          <a:xfrm>
            <a:off x="7158500" y="169308"/>
            <a:ext cx="1930880" cy="1432808"/>
          </a:xfrm>
          <a:prstGeom prst="rect">
            <a:avLst/>
          </a:prstGeom>
        </p:spPr>
      </p:pic>
    </p:spTree>
    <p:extLst>
      <p:ext uri="{BB962C8B-B14F-4D97-AF65-F5344CB8AC3E}">
        <p14:creationId xmlns:p14="http://schemas.microsoft.com/office/powerpoint/2010/main" val="102714345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622860" y="234813"/>
            <a:ext cx="8349124" cy="1162646"/>
          </a:xfrm>
        </p:spPr>
        <p:txBody>
          <a:bodyPr/>
          <a:lstStyle/>
          <a:p>
            <a:r>
              <a:rPr lang="en-US" dirty="0"/>
              <a:t>Adapt communications TO BUSINESS AT any time</a:t>
            </a:r>
          </a:p>
        </p:txBody>
      </p:sp>
      <p:sp>
        <p:nvSpPr>
          <p:cNvPr id="5" name="Rectangle 4"/>
          <p:cNvSpPr/>
          <p:nvPr/>
        </p:nvSpPr>
        <p:spPr>
          <a:xfrm>
            <a:off x="388780" y="796636"/>
            <a:ext cx="2144162" cy="4346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 coins arrondis 5"/>
          <p:cNvSpPr/>
          <p:nvPr/>
        </p:nvSpPr>
        <p:spPr>
          <a:xfrm>
            <a:off x="699234" y="2233420"/>
            <a:ext cx="1548000" cy="154800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US" sz="1050" dirty="0">
                <a:solidFill>
                  <a:schemeClr val="bg1"/>
                </a:solidFill>
              </a:rPr>
              <a:t>Predictable budget and rapid access to the service</a:t>
            </a:r>
          </a:p>
        </p:txBody>
      </p:sp>
      <p:sp>
        <p:nvSpPr>
          <p:cNvPr id="7" name="Rectangle : coins arrondis 6"/>
          <p:cNvSpPr/>
          <p:nvPr/>
        </p:nvSpPr>
        <p:spPr>
          <a:xfrm>
            <a:off x="699234" y="1547476"/>
            <a:ext cx="1548000" cy="1548000"/>
          </a:xfrm>
          <a:prstGeom prst="round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1100" dirty="0">
                <a:solidFill>
                  <a:schemeClr val="bg1"/>
                </a:solidFill>
              </a:rPr>
              <a:t>With</a:t>
            </a:r>
          </a:p>
          <a:p>
            <a:pPr algn="ctr"/>
            <a:r>
              <a:rPr lang="en-US" sz="3200" dirty="0">
                <a:solidFill>
                  <a:schemeClr val="bg1"/>
                </a:solidFill>
              </a:rPr>
              <a:t>100%</a:t>
            </a:r>
            <a:br>
              <a:rPr lang="en-US" sz="1100" dirty="0">
                <a:solidFill>
                  <a:schemeClr val="bg1"/>
                </a:solidFill>
              </a:rPr>
            </a:br>
            <a:r>
              <a:rPr lang="en-US" sz="1100" dirty="0">
                <a:solidFill>
                  <a:schemeClr val="bg1"/>
                </a:solidFill>
              </a:rPr>
              <a:t>flexibility</a:t>
            </a:r>
            <a:br>
              <a:rPr lang="en-US" sz="1100" dirty="0">
                <a:solidFill>
                  <a:schemeClr val="bg1"/>
                </a:solidFill>
              </a:rPr>
            </a:br>
            <a:r>
              <a:rPr lang="en-US" sz="1100" dirty="0">
                <a:solidFill>
                  <a:schemeClr val="bg1"/>
                </a:solidFill>
              </a:rPr>
              <a:t>on licenses</a:t>
            </a:r>
          </a:p>
        </p:txBody>
      </p:sp>
      <p:sp>
        <p:nvSpPr>
          <p:cNvPr id="8" name="Rectangle 7"/>
          <p:cNvSpPr/>
          <p:nvPr/>
        </p:nvSpPr>
        <p:spPr>
          <a:xfrm>
            <a:off x="491200" y="1163695"/>
            <a:ext cx="2041742" cy="2057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Adapt quickly</a:t>
            </a:r>
          </a:p>
        </p:txBody>
      </p:sp>
      <p:grpSp>
        <p:nvGrpSpPr>
          <p:cNvPr id="16" name="Groupe 15"/>
          <p:cNvGrpSpPr/>
          <p:nvPr/>
        </p:nvGrpSpPr>
        <p:grpSpPr>
          <a:xfrm>
            <a:off x="2358584" y="1160527"/>
            <a:ext cx="2145063" cy="2361855"/>
            <a:chOff x="2358584" y="1160527"/>
            <a:chExt cx="2145063" cy="2361855"/>
          </a:xfrm>
        </p:grpSpPr>
        <p:pic>
          <p:nvPicPr>
            <p:cNvPr id="25" name="Graphique 24" descr="Parol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8584" y="1160527"/>
              <a:ext cx="2145063" cy="2145063"/>
            </a:xfrm>
            <a:prstGeom prst="rect">
              <a:avLst/>
            </a:prstGeom>
          </p:spPr>
        </p:pic>
        <p:sp>
          <p:nvSpPr>
            <p:cNvPr id="26" name="ZoneTexte 25"/>
            <p:cNvSpPr txBox="1"/>
            <p:nvPr/>
          </p:nvSpPr>
          <p:spPr>
            <a:xfrm>
              <a:off x="2678240" y="1745120"/>
              <a:ext cx="1282723" cy="415498"/>
            </a:xfrm>
            <a:prstGeom prst="rect">
              <a:avLst/>
            </a:prstGeom>
            <a:noFill/>
          </p:spPr>
          <p:txBody>
            <a:bodyPr wrap="none" rtlCol="0">
              <a:spAutoFit/>
            </a:bodyPr>
            <a:lstStyle/>
            <a:p>
              <a:r>
                <a:rPr lang="en-US" sz="1050" dirty="0">
                  <a:solidFill>
                    <a:schemeClr val="accent3"/>
                  </a:solidFill>
                </a:rPr>
                <a:t>We need 12 more </a:t>
              </a:r>
            </a:p>
            <a:p>
              <a:r>
                <a:rPr lang="en-US" sz="1050" dirty="0">
                  <a:solidFill>
                    <a:schemeClr val="accent3"/>
                  </a:solidFill>
                </a:rPr>
                <a:t>softphones </a:t>
              </a:r>
            </a:p>
          </p:txBody>
        </p:sp>
        <p:sp>
          <p:nvSpPr>
            <p:cNvPr id="33" name="Rectangle 32"/>
            <p:cNvSpPr/>
            <p:nvPr/>
          </p:nvSpPr>
          <p:spPr>
            <a:xfrm>
              <a:off x="2633631" y="3082068"/>
              <a:ext cx="1548000" cy="44031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Express your </a:t>
              </a:r>
              <a:br>
                <a:rPr lang="en-US" sz="1200" dirty="0"/>
              </a:br>
              <a:r>
                <a:rPr lang="en-US" sz="1200" dirty="0"/>
                <a:t>needs</a:t>
              </a:r>
            </a:p>
          </p:txBody>
        </p:sp>
      </p:grpSp>
      <p:grpSp>
        <p:nvGrpSpPr>
          <p:cNvPr id="4" name="Groupe 3"/>
          <p:cNvGrpSpPr/>
          <p:nvPr/>
        </p:nvGrpSpPr>
        <p:grpSpPr>
          <a:xfrm>
            <a:off x="6947251" y="1203742"/>
            <a:ext cx="2569940" cy="2325310"/>
            <a:chOff x="6947251" y="1517155"/>
            <a:chExt cx="2569940" cy="2325310"/>
          </a:xfrm>
        </p:grpSpPr>
        <p:sp>
          <p:nvSpPr>
            <p:cNvPr id="60" name="Rectangle 59"/>
            <p:cNvSpPr/>
            <p:nvPr/>
          </p:nvSpPr>
          <p:spPr>
            <a:xfrm>
              <a:off x="7458221" y="3402151"/>
              <a:ext cx="1548000" cy="44031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t>You are billed</a:t>
              </a:r>
              <a:br>
                <a:rPr lang="en-US" sz="1200" dirty="0"/>
              </a:br>
              <a:r>
                <a:rPr lang="en-US" sz="1200" dirty="0"/>
                <a:t>monthly</a:t>
              </a:r>
            </a:p>
          </p:txBody>
        </p:sp>
        <p:pic>
          <p:nvPicPr>
            <p:cNvPr id="48" name="Graphique 47" descr="Smartphon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317820" y="1691520"/>
              <a:ext cx="1338499" cy="1338499"/>
            </a:xfrm>
            <a:prstGeom prst="rect">
              <a:avLst/>
            </a:prstGeom>
          </p:spPr>
        </p:pic>
        <p:cxnSp>
          <p:nvCxnSpPr>
            <p:cNvPr id="62" name="Connecteur droit 61"/>
            <p:cNvCxnSpPr/>
            <p:nvPr/>
          </p:nvCxnSpPr>
          <p:spPr>
            <a:xfrm>
              <a:off x="7579657" y="1810410"/>
              <a:ext cx="97682" cy="42301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947251" y="1517155"/>
              <a:ext cx="2569940" cy="300082"/>
            </a:xfrm>
            <a:prstGeom prst="rect">
              <a:avLst/>
            </a:prstGeom>
          </p:spPr>
          <p:txBody>
            <a:bodyPr wrap="square">
              <a:spAutoFit/>
            </a:bodyPr>
            <a:lstStyle/>
            <a:p>
              <a:r>
                <a:rPr lang="en-US" dirty="0">
                  <a:solidFill>
                    <a:schemeClr val="accent3"/>
                  </a:solidFill>
                </a:rPr>
                <a:t>+12 x softphone / month </a:t>
              </a:r>
              <a:endParaRPr lang="en-US" dirty="0"/>
            </a:p>
          </p:txBody>
        </p:sp>
      </p:grpSp>
      <p:grpSp>
        <p:nvGrpSpPr>
          <p:cNvPr id="3" name="Groupe 2"/>
          <p:cNvGrpSpPr/>
          <p:nvPr/>
        </p:nvGrpSpPr>
        <p:grpSpPr>
          <a:xfrm>
            <a:off x="4241828" y="1560898"/>
            <a:ext cx="3156197" cy="2518532"/>
            <a:chOff x="4241828" y="1874311"/>
            <a:chExt cx="3156197" cy="2518532"/>
          </a:xfrm>
        </p:grpSpPr>
        <p:sp>
          <p:nvSpPr>
            <p:cNvPr id="56" name="Rectangle 55"/>
            <p:cNvSpPr/>
            <p:nvPr/>
          </p:nvSpPr>
          <p:spPr>
            <a:xfrm>
              <a:off x="4241828" y="3398846"/>
              <a:ext cx="1548000" cy="44031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a:t>
              </a:r>
              <a:br>
                <a:rPr lang="en-US" sz="1200" dirty="0"/>
              </a:br>
              <a:r>
                <a:rPr lang="en-US" sz="1200" dirty="0"/>
                <a:t>configures</a:t>
              </a:r>
            </a:p>
          </p:txBody>
        </p:sp>
        <p:pic>
          <p:nvPicPr>
            <p:cNvPr id="43" name="Graphique 42" descr="Internet"/>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5711" y="1874311"/>
              <a:ext cx="1103241" cy="1103241"/>
            </a:xfrm>
            <a:prstGeom prst="rect">
              <a:avLst/>
            </a:prstGeom>
          </p:spPr>
        </p:pic>
        <p:sp>
          <p:nvSpPr>
            <p:cNvPr id="68" name="Rectangle 67"/>
            <p:cNvSpPr/>
            <p:nvPr/>
          </p:nvSpPr>
          <p:spPr>
            <a:xfrm>
              <a:off x="5850025" y="3402151"/>
              <a:ext cx="1548000" cy="44031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Access the service instantly</a:t>
              </a:r>
            </a:p>
          </p:txBody>
        </p:sp>
        <p:cxnSp>
          <p:nvCxnSpPr>
            <p:cNvPr id="76" name="Connecteur : en angle 75"/>
            <p:cNvCxnSpPr>
              <a:stCxn id="56" idx="2"/>
              <a:endCxn id="68" idx="2"/>
            </p:cNvCxnSpPr>
            <p:nvPr/>
          </p:nvCxnSpPr>
          <p:spPr>
            <a:xfrm rot="16200000" flipH="1">
              <a:off x="5818274" y="3036713"/>
              <a:ext cx="3305" cy="1608197"/>
            </a:xfrm>
            <a:prstGeom prst="bentConnector3">
              <a:avLst>
                <a:gd name="adj1" fmla="val 7016793"/>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9" name="ZoneTexte 78"/>
            <p:cNvSpPr txBox="1"/>
            <p:nvPr/>
          </p:nvSpPr>
          <p:spPr>
            <a:xfrm>
              <a:off x="5352047" y="4092761"/>
              <a:ext cx="875561" cy="300082"/>
            </a:xfrm>
            <a:prstGeom prst="rect">
              <a:avLst/>
            </a:prstGeom>
            <a:noFill/>
          </p:spPr>
          <p:txBody>
            <a:bodyPr wrap="none" rtlCol="0">
              <a:spAutoFit/>
            </a:bodyPr>
            <a:lstStyle/>
            <a:p>
              <a:r>
                <a:rPr lang="en-US" dirty="0">
                  <a:solidFill>
                    <a:schemeClr val="accent3"/>
                  </a:solidFill>
                </a:rPr>
                <a:t>1 minute</a:t>
              </a:r>
            </a:p>
          </p:txBody>
        </p:sp>
      </p:grpSp>
      <p:grpSp>
        <p:nvGrpSpPr>
          <p:cNvPr id="15" name="Groupe 14"/>
          <p:cNvGrpSpPr/>
          <p:nvPr/>
        </p:nvGrpSpPr>
        <p:grpSpPr>
          <a:xfrm>
            <a:off x="3277083" y="3669481"/>
            <a:ext cx="5866916" cy="914400"/>
            <a:chOff x="3277083" y="3669481"/>
            <a:chExt cx="5866916" cy="914400"/>
          </a:xfrm>
        </p:grpSpPr>
        <p:sp>
          <p:nvSpPr>
            <p:cNvPr id="9" name="Rectangle 8"/>
            <p:cNvSpPr/>
            <p:nvPr/>
          </p:nvSpPr>
          <p:spPr>
            <a:xfrm>
              <a:off x="4241828" y="4192893"/>
              <a:ext cx="4902171" cy="284665"/>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Easy deployment because available on all sites!</a:t>
              </a:r>
            </a:p>
          </p:txBody>
        </p:sp>
        <p:pic>
          <p:nvPicPr>
            <p:cNvPr id="11" name="Graphique 10" descr="Vill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7083" y="3669481"/>
              <a:ext cx="914400" cy="914400"/>
            </a:xfrm>
            <a:prstGeom prst="rect">
              <a:avLst/>
            </a:prstGeom>
          </p:spPr>
        </p:pic>
        <p:cxnSp>
          <p:nvCxnSpPr>
            <p:cNvPr id="14" name="Connecteur droit avec flèche 13"/>
            <p:cNvCxnSpPr/>
            <p:nvPr/>
          </p:nvCxnSpPr>
          <p:spPr>
            <a:xfrm>
              <a:off x="3277083" y="4572158"/>
              <a:ext cx="914400" cy="0"/>
            </a:xfrm>
            <a:prstGeom prst="straightConnector1">
              <a:avLst/>
            </a:prstGeom>
            <a:ln w="57150">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9417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622860" y="234813"/>
            <a:ext cx="8349124" cy="1162646"/>
          </a:xfrm>
        </p:spPr>
        <p:txBody>
          <a:bodyPr/>
          <a:lstStyle/>
          <a:p>
            <a:r>
              <a:rPr lang="en-GB" dirty="0"/>
              <a:t>ADAPT COSTS TO BUSINESS</a:t>
            </a:r>
          </a:p>
        </p:txBody>
      </p:sp>
      <p:sp>
        <p:nvSpPr>
          <p:cNvPr id="5" name="Rectangle 4"/>
          <p:cNvSpPr/>
          <p:nvPr/>
        </p:nvSpPr>
        <p:spPr>
          <a:xfrm>
            <a:off x="388780" y="796636"/>
            <a:ext cx="2144162" cy="4346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p:cNvSpPr/>
          <p:nvPr/>
        </p:nvSpPr>
        <p:spPr>
          <a:xfrm>
            <a:off x="699234" y="2067638"/>
            <a:ext cx="1548000" cy="1640066"/>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a:solidFill>
                  <a:schemeClr val="bg1"/>
                </a:solidFill>
              </a:rPr>
              <a:t>Only what you need per user per month.</a:t>
            </a:r>
            <a:endParaRPr lang="en-GB" sz="1050">
              <a:solidFill>
                <a:schemeClr val="bg1"/>
              </a:solidFill>
            </a:endParaRPr>
          </a:p>
        </p:txBody>
      </p:sp>
      <p:sp>
        <p:nvSpPr>
          <p:cNvPr id="7" name="Rectangle : coins arrondis 6"/>
          <p:cNvSpPr/>
          <p:nvPr/>
        </p:nvSpPr>
        <p:spPr>
          <a:xfrm>
            <a:off x="699234" y="1547476"/>
            <a:ext cx="1548000" cy="1548000"/>
          </a:xfrm>
          <a:prstGeom prst="round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a:solidFill>
                  <a:schemeClr val="bg1"/>
                </a:solidFill>
              </a:rPr>
              <a:t>With</a:t>
            </a:r>
          </a:p>
          <a:p>
            <a:pPr algn="ctr"/>
            <a:r>
              <a:rPr lang="en-GB" sz="3200">
                <a:solidFill>
                  <a:schemeClr val="bg1"/>
                </a:solidFill>
              </a:rPr>
              <a:t>100%</a:t>
            </a:r>
            <a:br>
              <a:rPr lang="en-GB" sz="1100">
                <a:solidFill>
                  <a:schemeClr val="bg1"/>
                </a:solidFill>
              </a:rPr>
            </a:br>
            <a:r>
              <a:rPr lang="en-GB" sz="1100">
                <a:solidFill>
                  <a:schemeClr val="bg1"/>
                </a:solidFill>
              </a:rPr>
              <a:t>flexibility</a:t>
            </a:r>
            <a:br>
              <a:rPr lang="en-GB" sz="1100">
                <a:solidFill>
                  <a:schemeClr val="bg1"/>
                </a:solidFill>
              </a:rPr>
            </a:br>
            <a:r>
              <a:rPr lang="en-GB" sz="1100">
                <a:solidFill>
                  <a:schemeClr val="bg1"/>
                </a:solidFill>
              </a:rPr>
              <a:t>on licences</a:t>
            </a:r>
          </a:p>
        </p:txBody>
      </p:sp>
      <p:sp>
        <p:nvSpPr>
          <p:cNvPr id="8" name="Rectangle 7"/>
          <p:cNvSpPr/>
          <p:nvPr/>
        </p:nvSpPr>
        <p:spPr>
          <a:xfrm>
            <a:off x="655145" y="1168895"/>
            <a:ext cx="1689826" cy="2057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Adapt quickly</a:t>
            </a:r>
          </a:p>
        </p:txBody>
      </p:sp>
      <p:sp>
        <p:nvSpPr>
          <p:cNvPr id="11" name="TextBox 5"/>
          <p:cNvSpPr txBox="1"/>
          <p:nvPr/>
        </p:nvSpPr>
        <p:spPr>
          <a:xfrm>
            <a:off x="3472635" y="3847861"/>
            <a:ext cx="418476" cy="319525"/>
          </a:xfrm>
          <a:prstGeom prst="rect">
            <a:avLst/>
          </a:prstGeom>
          <a:noFill/>
        </p:spPr>
        <p:txBody>
          <a:bodyPr wrap="none" lIns="91428" tIns="45714" rIns="91428" bIns="45714" rtlCol="0">
            <a:spAutoFit/>
          </a:bodyPr>
          <a:lstStyle/>
          <a:p>
            <a:r>
              <a:rPr lang="en-GB" sz="1400">
                <a:solidFill>
                  <a:srgbClr val="404040"/>
                </a:solidFill>
                <a:latin typeface="Trebuchet MS" pitchFamily="34" charset="0"/>
              </a:rPr>
              <a:t>M0</a:t>
            </a:r>
          </a:p>
        </p:txBody>
      </p:sp>
      <p:sp>
        <p:nvSpPr>
          <p:cNvPr id="18" name="TextBox 26"/>
          <p:cNvSpPr txBox="1"/>
          <p:nvPr/>
        </p:nvSpPr>
        <p:spPr>
          <a:xfrm>
            <a:off x="3589162" y="3232702"/>
            <a:ext cx="184731" cy="307777"/>
          </a:xfrm>
          <a:prstGeom prst="rect">
            <a:avLst/>
          </a:prstGeom>
          <a:noFill/>
        </p:spPr>
        <p:txBody>
          <a:bodyPr wrap="none" rtlCol="0">
            <a:spAutoFit/>
          </a:bodyPr>
          <a:lstStyle/>
          <a:p>
            <a:pPr algn="ctr"/>
            <a:endParaRPr lang="en-GB" sz="700">
              <a:solidFill>
                <a:srgbClr val="404040"/>
              </a:solidFill>
              <a:latin typeface="Trebuchet MS" pitchFamily="34" charset="0"/>
            </a:endParaRPr>
          </a:p>
          <a:p>
            <a:pPr algn="ctr"/>
            <a:endParaRPr lang="en-GB" sz="700">
              <a:solidFill>
                <a:srgbClr val="404040"/>
              </a:solidFill>
              <a:latin typeface="Trebuchet MS" pitchFamily="34" charset="0"/>
            </a:endParaRPr>
          </a:p>
        </p:txBody>
      </p:sp>
      <p:sp>
        <p:nvSpPr>
          <p:cNvPr id="27" name="Rectangle 26"/>
          <p:cNvSpPr/>
          <p:nvPr/>
        </p:nvSpPr>
        <p:spPr>
          <a:xfrm>
            <a:off x="2532942" y="1334004"/>
            <a:ext cx="1862861" cy="538609"/>
          </a:xfrm>
          <a:prstGeom prst="rect">
            <a:avLst/>
          </a:prstGeom>
        </p:spPr>
        <p:txBody>
          <a:bodyPr wrap="square">
            <a:spAutoFit/>
          </a:bodyPr>
          <a:lstStyle/>
          <a:p>
            <a:pPr defTabSz="914400" fontAlgn="base">
              <a:spcBef>
                <a:spcPct val="50000"/>
              </a:spcBef>
              <a:spcAft>
                <a:spcPct val="0"/>
              </a:spcAft>
            </a:pPr>
            <a:r>
              <a:rPr lang="en-GB" sz="1100" b="1">
                <a:solidFill>
                  <a:schemeClr val="accent3"/>
                </a:solidFill>
                <a:latin typeface="Trebuchet MS" pitchFamily="34" charset="0"/>
              </a:rPr>
              <a:t>First month for free</a:t>
            </a:r>
            <a:br>
              <a:rPr lang="en-GB" sz="1400">
                <a:solidFill>
                  <a:schemeClr val="accent3"/>
                </a:solidFill>
                <a:latin typeface="Trebuchet MS" pitchFamily="34" charset="0"/>
              </a:rPr>
            </a:br>
            <a:r>
              <a:rPr lang="en-GB" sz="900">
                <a:solidFill>
                  <a:schemeClr val="accent3"/>
                </a:solidFill>
                <a:latin typeface="Trebuchet MS" pitchFamily="34" charset="0"/>
              </a:rPr>
              <a:t>No bill</a:t>
            </a:r>
            <a:r>
              <a:rPr lang="en-GB" sz="900">
                <a:latin typeface="Trebuchet MS" pitchFamily="34" charset="0"/>
              </a:rPr>
              <a:t>.</a:t>
            </a:r>
            <a:br>
              <a:rPr lang="en-GB" sz="900">
                <a:latin typeface="Trebuchet MS" pitchFamily="34" charset="0"/>
              </a:rPr>
            </a:br>
            <a:endParaRPr lang="en-GB" sz="900">
              <a:latin typeface="Trebuchet MS" pitchFamily="34" charset="0"/>
            </a:endParaRPr>
          </a:p>
        </p:txBody>
      </p:sp>
      <p:cxnSp>
        <p:nvCxnSpPr>
          <p:cNvPr id="29" name="Straight Connector 48"/>
          <p:cNvCxnSpPr>
            <a:cxnSpLocks/>
          </p:cNvCxnSpPr>
          <p:nvPr/>
        </p:nvCxnSpPr>
        <p:spPr>
          <a:xfrm>
            <a:off x="3356326" y="3847861"/>
            <a:ext cx="624295" cy="0"/>
          </a:xfrm>
          <a:prstGeom prst="line">
            <a:avLst/>
          </a:prstGeom>
          <a:ln w="79375" cap="rnd">
            <a:solidFill>
              <a:schemeClr val="accent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3392333" y="2096921"/>
            <a:ext cx="160605" cy="527841"/>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973574" y="4174500"/>
            <a:ext cx="1440000" cy="53614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One month for deployment</a:t>
            </a:r>
          </a:p>
        </p:txBody>
      </p:sp>
      <p:grpSp>
        <p:nvGrpSpPr>
          <p:cNvPr id="3" name="Groupe 2"/>
          <p:cNvGrpSpPr/>
          <p:nvPr/>
        </p:nvGrpSpPr>
        <p:grpSpPr>
          <a:xfrm>
            <a:off x="4209752" y="1329818"/>
            <a:ext cx="1928684" cy="3380825"/>
            <a:chOff x="4209752" y="1329818"/>
            <a:chExt cx="1928684" cy="3380825"/>
          </a:xfrm>
        </p:grpSpPr>
        <p:sp>
          <p:nvSpPr>
            <p:cNvPr id="10" name="Rectangle 9"/>
            <p:cNvSpPr/>
            <p:nvPr/>
          </p:nvSpPr>
          <p:spPr bwMode="auto">
            <a:xfrm>
              <a:off x="4209752" y="3036172"/>
              <a:ext cx="665216" cy="818707"/>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normAutofit/>
            </a:bodyPr>
            <a:lstStyle/>
            <a:p>
              <a:pPr defTabSz="914286"/>
              <a:endParaRPr lang="en-GB">
                <a:solidFill>
                  <a:schemeClr val="bg1"/>
                </a:solidFill>
                <a:latin typeface="Trebuchet MS" pitchFamily="34" charset="0"/>
              </a:endParaRPr>
            </a:p>
          </p:txBody>
        </p:sp>
        <p:sp>
          <p:nvSpPr>
            <p:cNvPr id="12" name="TextBox 6"/>
            <p:cNvSpPr txBox="1"/>
            <p:nvPr/>
          </p:nvSpPr>
          <p:spPr>
            <a:xfrm>
              <a:off x="4312242" y="3854877"/>
              <a:ext cx="418476" cy="319525"/>
            </a:xfrm>
            <a:prstGeom prst="rect">
              <a:avLst/>
            </a:prstGeom>
            <a:noFill/>
          </p:spPr>
          <p:txBody>
            <a:bodyPr wrap="none" lIns="91428" tIns="45714" rIns="91428" bIns="45714" rtlCol="0">
              <a:spAutoFit/>
            </a:bodyPr>
            <a:lstStyle/>
            <a:p>
              <a:r>
                <a:rPr lang="en-GB" sz="1400">
                  <a:solidFill>
                    <a:srgbClr val="404040"/>
                  </a:solidFill>
                  <a:latin typeface="Trebuchet MS" pitchFamily="34" charset="0"/>
                </a:rPr>
                <a:t>M1</a:t>
              </a:r>
            </a:p>
          </p:txBody>
        </p:sp>
        <p:sp>
          <p:nvSpPr>
            <p:cNvPr id="15" name="TextBox 19"/>
            <p:cNvSpPr txBox="1"/>
            <p:nvPr/>
          </p:nvSpPr>
          <p:spPr>
            <a:xfrm>
              <a:off x="5190108" y="3858428"/>
              <a:ext cx="371228" cy="285810"/>
            </a:xfrm>
            <a:prstGeom prst="rect">
              <a:avLst/>
            </a:prstGeom>
            <a:noFill/>
          </p:spPr>
          <p:txBody>
            <a:bodyPr wrap="none" lIns="69686" tIns="34843" rIns="69686" bIns="34843" rtlCol="0">
              <a:spAutoFit/>
            </a:bodyPr>
            <a:lstStyle/>
            <a:p>
              <a:r>
                <a:rPr lang="en-GB" sz="1400">
                  <a:solidFill>
                    <a:srgbClr val="404040"/>
                  </a:solidFill>
                  <a:latin typeface="Trebuchet MS" pitchFamily="34" charset="0"/>
                </a:rPr>
                <a:t>M2</a:t>
              </a:r>
            </a:p>
          </p:txBody>
        </p:sp>
        <p:sp>
          <p:nvSpPr>
            <p:cNvPr id="17" name="Rectangle 16"/>
            <p:cNvSpPr/>
            <p:nvPr/>
          </p:nvSpPr>
          <p:spPr bwMode="auto">
            <a:xfrm>
              <a:off x="5074224" y="3036172"/>
              <a:ext cx="699232" cy="81872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a:solidFill>
                  <a:schemeClr val="bg1"/>
                </a:solidFill>
                <a:latin typeface="Trebuchet MS" pitchFamily="34" charset="0"/>
              </a:endParaRPr>
            </a:p>
          </p:txBody>
        </p:sp>
        <p:cxnSp>
          <p:nvCxnSpPr>
            <p:cNvPr id="21" name="Straight Connector 45"/>
            <p:cNvCxnSpPr>
              <a:cxnSpLocks/>
            </p:cNvCxnSpPr>
            <p:nvPr/>
          </p:nvCxnSpPr>
          <p:spPr>
            <a:xfrm>
              <a:off x="5095875" y="3036172"/>
              <a:ext cx="624295" cy="0"/>
            </a:xfrm>
            <a:prstGeom prst="line">
              <a:avLst/>
            </a:prstGeom>
            <a:ln w="79375" cap="rnd">
              <a:solidFill>
                <a:srgbClr val="6639B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48"/>
            <p:cNvCxnSpPr>
              <a:cxnSpLocks/>
            </p:cNvCxnSpPr>
            <p:nvPr/>
          </p:nvCxnSpPr>
          <p:spPr>
            <a:xfrm>
              <a:off x="4234768" y="3036172"/>
              <a:ext cx="624295" cy="0"/>
            </a:xfrm>
            <a:prstGeom prst="line">
              <a:avLst/>
            </a:prstGeom>
            <a:ln w="79375" cap="rnd">
              <a:solidFill>
                <a:srgbClr val="6639B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395803" y="1329818"/>
              <a:ext cx="1742633" cy="677108"/>
            </a:xfrm>
            <a:prstGeom prst="rect">
              <a:avLst/>
            </a:prstGeom>
          </p:spPr>
          <p:txBody>
            <a:bodyPr wrap="square">
              <a:spAutoFit/>
            </a:bodyPr>
            <a:lstStyle/>
            <a:p>
              <a:pPr defTabSz="914400" fontAlgn="base">
                <a:spcBef>
                  <a:spcPct val="50000"/>
                </a:spcBef>
                <a:spcAft>
                  <a:spcPct val="0"/>
                </a:spcAft>
              </a:pPr>
              <a:r>
                <a:rPr lang="en-GB" sz="1100" b="1">
                  <a:solidFill>
                    <a:schemeClr val="accent1"/>
                  </a:solidFill>
                  <a:latin typeface="Trebuchet MS" pitchFamily="34" charset="0"/>
                </a:rPr>
                <a:t>Monthly bills</a:t>
              </a:r>
              <a:br>
                <a:rPr lang="en-GB" sz="1100" b="1">
                  <a:solidFill>
                    <a:schemeClr val="accent1"/>
                  </a:solidFill>
                  <a:latin typeface="Trebuchet MS" pitchFamily="34" charset="0"/>
                </a:rPr>
              </a:br>
              <a:r>
                <a:rPr lang="en-GB" sz="900">
                  <a:latin typeface="Trebuchet MS" pitchFamily="34" charset="0"/>
                </a:rPr>
                <a:t>Based on the maximum value of configured licences. Invoice at end of month.</a:t>
              </a:r>
            </a:p>
          </p:txBody>
        </p:sp>
        <p:cxnSp>
          <p:nvCxnSpPr>
            <p:cNvPr id="37" name="Connecteur droit 36"/>
            <p:cNvCxnSpPr/>
            <p:nvPr/>
          </p:nvCxnSpPr>
          <p:spPr>
            <a:xfrm>
              <a:off x="5027693" y="2048821"/>
              <a:ext cx="176796" cy="575941"/>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517462" y="4174500"/>
              <a:ext cx="1440000" cy="53614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Readability and</a:t>
              </a:r>
              <a:br>
                <a:rPr lang="en-GB" sz="1100"/>
              </a:br>
              <a:r>
                <a:rPr lang="en-GB" sz="1100"/>
                <a:t>predictability</a:t>
              </a:r>
              <a:br>
                <a:rPr lang="en-GB" sz="1100"/>
              </a:br>
              <a:r>
                <a:rPr lang="en-GB" sz="1100"/>
                <a:t>of the costs</a:t>
              </a:r>
            </a:p>
          </p:txBody>
        </p:sp>
      </p:grpSp>
      <p:grpSp>
        <p:nvGrpSpPr>
          <p:cNvPr id="13" name="Groupe 12"/>
          <p:cNvGrpSpPr/>
          <p:nvPr/>
        </p:nvGrpSpPr>
        <p:grpSpPr>
          <a:xfrm>
            <a:off x="7264840" y="1063470"/>
            <a:ext cx="2048128" cy="3647173"/>
            <a:chOff x="7264840" y="1063470"/>
            <a:chExt cx="2048128" cy="3647173"/>
          </a:xfrm>
        </p:grpSpPr>
        <p:sp>
          <p:nvSpPr>
            <p:cNvPr id="30" name="TextBox 35"/>
            <p:cNvSpPr txBox="1"/>
            <p:nvPr/>
          </p:nvSpPr>
          <p:spPr>
            <a:xfrm>
              <a:off x="7934137" y="3847861"/>
              <a:ext cx="361947" cy="285810"/>
            </a:xfrm>
            <a:prstGeom prst="rect">
              <a:avLst/>
            </a:prstGeom>
            <a:noFill/>
          </p:spPr>
          <p:txBody>
            <a:bodyPr wrap="none" lIns="69686" tIns="34843" rIns="69686" bIns="34843" rtlCol="0">
              <a:spAutoFit/>
            </a:bodyPr>
            <a:lstStyle/>
            <a:p>
              <a:r>
                <a:rPr lang="en-GB" sz="1400">
                  <a:solidFill>
                    <a:srgbClr val="404040"/>
                  </a:solidFill>
                  <a:latin typeface="Trebuchet MS" pitchFamily="34" charset="0"/>
                </a:rPr>
                <a:t>M5</a:t>
              </a:r>
            </a:p>
          </p:txBody>
        </p:sp>
        <p:sp>
          <p:nvSpPr>
            <p:cNvPr id="31" name="Rectangle 30"/>
            <p:cNvSpPr/>
            <p:nvPr/>
          </p:nvSpPr>
          <p:spPr bwMode="auto">
            <a:xfrm>
              <a:off x="7736392" y="3029139"/>
              <a:ext cx="699232" cy="81872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a:solidFill>
                  <a:schemeClr val="bg1"/>
                </a:solidFill>
                <a:latin typeface="Trebuchet MS" pitchFamily="34" charset="0"/>
              </a:endParaRPr>
            </a:p>
          </p:txBody>
        </p:sp>
        <p:cxnSp>
          <p:nvCxnSpPr>
            <p:cNvPr id="32" name="Straight Connector 45"/>
            <p:cNvCxnSpPr>
              <a:cxnSpLocks/>
            </p:cNvCxnSpPr>
            <p:nvPr/>
          </p:nvCxnSpPr>
          <p:spPr>
            <a:xfrm>
              <a:off x="7778824" y="3029139"/>
              <a:ext cx="624295" cy="0"/>
            </a:xfrm>
            <a:prstGeom prst="line">
              <a:avLst/>
            </a:prstGeom>
            <a:ln w="79375" cap="rnd">
              <a:solidFill>
                <a:srgbClr val="6639B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570335" y="1326280"/>
              <a:ext cx="1742633" cy="677108"/>
            </a:xfrm>
            <a:prstGeom prst="rect">
              <a:avLst/>
            </a:prstGeom>
          </p:spPr>
          <p:txBody>
            <a:bodyPr wrap="square">
              <a:spAutoFit/>
            </a:bodyPr>
            <a:lstStyle/>
            <a:p>
              <a:pPr defTabSz="914400" fontAlgn="base">
                <a:spcBef>
                  <a:spcPct val="50000"/>
                </a:spcBef>
                <a:spcAft>
                  <a:spcPct val="0"/>
                </a:spcAft>
              </a:pPr>
              <a:r>
                <a:rPr lang="en-GB" sz="1100" b="1">
                  <a:solidFill>
                    <a:schemeClr val="accent1"/>
                  </a:solidFill>
                  <a:latin typeface="Trebuchet MS" pitchFamily="34" charset="0"/>
                </a:rPr>
                <a:t>Flexibility - </a:t>
              </a:r>
              <a:br>
                <a:rPr lang="en-GB" sz="1100" b="1">
                  <a:solidFill>
                    <a:schemeClr val="accent1"/>
                  </a:solidFill>
                  <a:latin typeface="Trebuchet MS" pitchFamily="34" charset="0"/>
                </a:rPr>
              </a:br>
              <a:r>
                <a:rPr lang="en-GB" sz="900">
                  <a:latin typeface="Trebuchet MS" pitchFamily="34" charset="0"/>
                </a:rPr>
                <a:t>Your need:</a:t>
              </a:r>
              <a:br>
                <a:rPr lang="en-GB" sz="900">
                  <a:latin typeface="Trebuchet MS" pitchFamily="34" charset="0"/>
                </a:rPr>
              </a:br>
              <a:r>
                <a:rPr lang="en-GB" sz="900">
                  <a:latin typeface="Trebuchet MS" pitchFamily="34" charset="0"/>
                </a:rPr>
                <a:t>fewer licences,</a:t>
              </a:r>
              <a:br>
                <a:rPr lang="en-GB" sz="900">
                  <a:latin typeface="Trebuchet MS" pitchFamily="34" charset="0"/>
                </a:rPr>
              </a:br>
              <a:r>
                <a:rPr lang="en-GB" sz="900">
                  <a:latin typeface="Trebuchet MS" pitchFamily="34" charset="0"/>
                </a:rPr>
                <a:t>fewer options</a:t>
              </a:r>
            </a:p>
          </p:txBody>
        </p:sp>
        <p:cxnSp>
          <p:nvCxnSpPr>
            <p:cNvPr id="42" name="Connecteur droit 41"/>
            <p:cNvCxnSpPr/>
            <p:nvPr/>
          </p:nvCxnSpPr>
          <p:spPr>
            <a:xfrm>
              <a:off x="7972570" y="1994640"/>
              <a:ext cx="185774" cy="84699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605238" y="4174500"/>
              <a:ext cx="1440000" cy="53614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Optimisation of the</a:t>
              </a:r>
              <a:br>
                <a:rPr lang="en-GB" sz="1100"/>
              </a:br>
              <a:r>
                <a:rPr lang="en-GB" sz="1100"/>
                <a:t>costs at any time</a:t>
              </a:r>
            </a:p>
          </p:txBody>
        </p:sp>
        <p:cxnSp>
          <p:nvCxnSpPr>
            <p:cNvPr id="55" name="Connecteur droit avec flèche 54"/>
            <p:cNvCxnSpPr/>
            <p:nvPr/>
          </p:nvCxnSpPr>
          <p:spPr>
            <a:xfrm>
              <a:off x="7264840" y="1063470"/>
              <a:ext cx="393260" cy="25959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e 3"/>
          <p:cNvGrpSpPr/>
          <p:nvPr/>
        </p:nvGrpSpPr>
        <p:grpSpPr>
          <a:xfrm>
            <a:off x="5961853" y="626818"/>
            <a:ext cx="1776854" cy="4083825"/>
            <a:chOff x="5961853" y="626818"/>
            <a:chExt cx="1776854" cy="4083825"/>
          </a:xfrm>
        </p:grpSpPr>
        <p:sp>
          <p:nvSpPr>
            <p:cNvPr id="14" name="Rectangle 13"/>
            <p:cNvSpPr/>
            <p:nvPr/>
          </p:nvSpPr>
          <p:spPr bwMode="auto">
            <a:xfrm>
              <a:off x="5961853" y="2338327"/>
              <a:ext cx="665216" cy="1516563"/>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a:solidFill>
                  <a:schemeClr val="bg1"/>
                </a:solidFill>
                <a:latin typeface="Trebuchet MS" pitchFamily="34" charset="0"/>
              </a:endParaRPr>
            </a:p>
          </p:txBody>
        </p:sp>
        <p:sp>
          <p:nvSpPr>
            <p:cNvPr id="16" name="TextBox 20"/>
            <p:cNvSpPr txBox="1"/>
            <p:nvPr/>
          </p:nvSpPr>
          <p:spPr>
            <a:xfrm>
              <a:off x="6064341" y="3858428"/>
              <a:ext cx="371228" cy="285810"/>
            </a:xfrm>
            <a:prstGeom prst="rect">
              <a:avLst/>
            </a:prstGeom>
            <a:noFill/>
          </p:spPr>
          <p:txBody>
            <a:bodyPr wrap="none" lIns="69686" tIns="34843" rIns="69686" bIns="34843" rtlCol="0">
              <a:spAutoFit/>
            </a:bodyPr>
            <a:lstStyle/>
            <a:p>
              <a:r>
                <a:rPr lang="en-GB" sz="1400">
                  <a:solidFill>
                    <a:srgbClr val="404040"/>
                  </a:solidFill>
                  <a:latin typeface="Trebuchet MS" pitchFamily="34" charset="0"/>
                </a:rPr>
                <a:t>M3</a:t>
              </a:r>
            </a:p>
          </p:txBody>
        </p:sp>
        <p:sp>
          <p:nvSpPr>
            <p:cNvPr id="19" name="Rectangle 18"/>
            <p:cNvSpPr/>
            <p:nvPr/>
          </p:nvSpPr>
          <p:spPr bwMode="auto">
            <a:xfrm>
              <a:off x="6852245" y="2338327"/>
              <a:ext cx="665216" cy="1516563"/>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a:solidFill>
                  <a:schemeClr val="bg1"/>
                </a:solidFill>
                <a:latin typeface="Trebuchet MS" pitchFamily="34" charset="0"/>
              </a:endParaRPr>
            </a:p>
          </p:txBody>
        </p:sp>
        <p:sp>
          <p:nvSpPr>
            <p:cNvPr id="20" name="TextBox 35"/>
            <p:cNvSpPr txBox="1"/>
            <p:nvPr/>
          </p:nvSpPr>
          <p:spPr>
            <a:xfrm>
              <a:off x="6999239" y="3855833"/>
              <a:ext cx="371228" cy="285810"/>
            </a:xfrm>
            <a:prstGeom prst="rect">
              <a:avLst/>
            </a:prstGeom>
            <a:noFill/>
          </p:spPr>
          <p:txBody>
            <a:bodyPr wrap="none" lIns="69686" tIns="34843" rIns="69686" bIns="34843" rtlCol="0">
              <a:spAutoFit/>
            </a:bodyPr>
            <a:lstStyle/>
            <a:p>
              <a:r>
                <a:rPr lang="en-GB" sz="1400">
                  <a:solidFill>
                    <a:srgbClr val="404040"/>
                  </a:solidFill>
                  <a:latin typeface="Trebuchet MS" pitchFamily="34" charset="0"/>
                </a:rPr>
                <a:t>M4</a:t>
              </a:r>
            </a:p>
          </p:txBody>
        </p:sp>
        <p:cxnSp>
          <p:nvCxnSpPr>
            <p:cNvPr id="22" name="Straight Connector 46"/>
            <p:cNvCxnSpPr>
              <a:cxnSpLocks/>
            </p:cNvCxnSpPr>
            <p:nvPr/>
          </p:nvCxnSpPr>
          <p:spPr>
            <a:xfrm>
              <a:off x="5974393" y="2338327"/>
              <a:ext cx="624295" cy="0"/>
            </a:xfrm>
            <a:prstGeom prst="line">
              <a:avLst/>
            </a:prstGeom>
            <a:ln w="79375" cap="rnd">
              <a:solidFill>
                <a:srgbClr val="6639B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47"/>
            <p:cNvCxnSpPr>
              <a:cxnSpLocks/>
            </p:cNvCxnSpPr>
            <p:nvPr/>
          </p:nvCxnSpPr>
          <p:spPr>
            <a:xfrm>
              <a:off x="6873573" y="2338327"/>
              <a:ext cx="624295" cy="0"/>
            </a:xfrm>
            <a:prstGeom prst="line">
              <a:avLst/>
            </a:prstGeom>
            <a:ln w="79375" cap="rnd">
              <a:solidFill>
                <a:srgbClr val="6639B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043184" y="1326280"/>
              <a:ext cx="1552729" cy="677108"/>
            </a:xfrm>
            <a:prstGeom prst="rect">
              <a:avLst/>
            </a:prstGeom>
          </p:spPr>
          <p:txBody>
            <a:bodyPr wrap="square">
              <a:spAutoFit/>
            </a:bodyPr>
            <a:lstStyle/>
            <a:p>
              <a:pPr defTabSz="914400" fontAlgn="base">
                <a:spcBef>
                  <a:spcPct val="50000"/>
                </a:spcBef>
                <a:spcAft>
                  <a:spcPct val="0"/>
                </a:spcAft>
              </a:pPr>
              <a:r>
                <a:rPr lang="en-GB" sz="1100" b="1">
                  <a:solidFill>
                    <a:schemeClr val="accent1"/>
                  </a:solidFill>
                  <a:latin typeface="Trebuchet MS" pitchFamily="34" charset="0"/>
                </a:rPr>
                <a:t>Flexibility +</a:t>
              </a:r>
              <a:br>
                <a:rPr lang="en-GB" sz="1100" b="1">
                  <a:solidFill>
                    <a:schemeClr val="accent1"/>
                  </a:solidFill>
                  <a:latin typeface="Trebuchet MS" pitchFamily="34" charset="0"/>
                </a:rPr>
              </a:br>
              <a:r>
                <a:rPr lang="en-GB" sz="900">
                  <a:latin typeface="Trebuchet MS" pitchFamily="34" charset="0"/>
                </a:rPr>
                <a:t>Your need: </a:t>
              </a:r>
              <a:br>
                <a:rPr lang="en-GB" sz="900">
                  <a:latin typeface="Trebuchet MS" pitchFamily="34" charset="0"/>
                </a:rPr>
              </a:br>
              <a:r>
                <a:rPr lang="en-GB" sz="900">
                  <a:latin typeface="Trebuchet MS" pitchFamily="34" charset="0"/>
                </a:rPr>
                <a:t>more licences,</a:t>
              </a:r>
              <a:br>
                <a:rPr lang="en-GB" sz="900">
                  <a:latin typeface="Trebuchet MS" pitchFamily="34" charset="0"/>
                </a:rPr>
              </a:br>
              <a:r>
                <a:rPr lang="en-GB" sz="900">
                  <a:latin typeface="Trebuchet MS" pitchFamily="34" charset="0"/>
                </a:rPr>
                <a:t>more options</a:t>
              </a:r>
            </a:p>
          </p:txBody>
        </p:sp>
        <p:cxnSp>
          <p:nvCxnSpPr>
            <p:cNvPr id="39" name="Connecteur droit 38"/>
            <p:cNvCxnSpPr/>
            <p:nvPr/>
          </p:nvCxnSpPr>
          <p:spPr>
            <a:xfrm>
              <a:off x="6229937" y="1987612"/>
              <a:ext cx="75948" cy="24108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061350" y="4174500"/>
              <a:ext cx="1440000" cy="53614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Adaptation to activity peaks and new needs</a:t>
              </a:r>
            </a:p>
          </p:txBody>
        </p:sp>
        <p:sp>
          <p:nvSpPr>
            <p:cNvPr id="53" name="ZoneTexte 52"/>
            <p:cNvSpPr txBox="1"/>
            <p:nvPr/>
          </p:nvSpPr>
          <p:spPr>
            <a:xfrm>
              <a:off x="6799027" y="851164"/>
              <a:ext cx="939680" cy="20628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Your choice</a:t>
              </a:r>
            </a:p>
          </p:txBody>
        </p:sp>
        <p:cxnSp>
          <p:nvCxnSpPr>
            <p:cNvPr id="54" name="Connecteur droit avec flèche 53"/>
            <p:cNvCxnSpPr>
              <a:stCxn id="53" idx="2"/>
              <a:endCxn id="38" idx="0"/>
            </p:cNvCxnSpPr>
            <p:nvPr/>
          </p:nvCxnSpPr>
          <p:spPr>
            <a:xfrm flipH="1">
              <a:off x="6819549" y="1057447"/>
              <a:ext cx="449318" cy="26883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58" name="Graphique 57" descr="Couronn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9955" y="626818"/>
              <a:ext cx="513678" cy="513678"/>
            </a:xfrm>
            <a:prstGeom prst="rect">
              <a:avLst/>
            </a:prstGeom>
          </p:spPr>
        </p:pic>
      </p:grpSp>
    </p:spTree>
    <p:extLst>
      <p:ext uri="{BB962C8B-B14F-4D97-AF65-F5344CB8AC3E}">
        <p14:creationId xmlns:p14="http://schemas.microsoft.com/office/powerpoint/2010/main" val="2874179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a:xfrm>
            <a:off x="622860" y="234813"/>
            <a:ext cx="8806890" cy="1162646"/>
          </a:xfrm>
        </p:spPr>
        <p:txBody>
          <a:bodyPr/>
          <a:lstStyle/>
          <a:p>
            <a:r>
              <a:rPr lang="en-GB" dirty="0"/>
              <a:t>Simplify operations WITH As-A-SERVICE OFFER</a:t>
            </a:r>
          </a:p>
        </p:txBody>
      </p:sp>
      <p:sp>
        <p:nvSpPr>
          <p:cNvPr id="7" name="Rectangle 6"/>
          <p:cNvSpPr/>
          <p:nvPr/>
        </p:nvSpPr>
        <p:spPr>
          <a:xfrm>
            <a:off x="388780" y="796636"/>
            <a:ext cx="2144162" cy="4346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p:cNvSpPr/>
          <p:nvPr/>
        </p:nvSpPr>
        <p:spPr>
          <a:xfrm>
            <a:off x="620524" y="2301319"/>
            <a:ext cx="1548000" cy="1440563"/>
          </a:xfrm>
          <a:prstGeom prst="round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1050">
                <a:solidFill>
                  <a:schemeClr val="bg1"/>
                </a:solidFill>
              </a:rPr>
              <a:t>State-of-the-art, all-inclusive service</a:t>
            </a:r>
          </a:p>
        </p:txBody>
      </p:sp>
      <p:sp>
        <p:nvSpPr>
          <p:cNvPr id="11" name="Rectangle : coins arrondis 10"/>
          <p:cNvSpPr/>
          <p:nvPr/>
        </p:nvSpPr>
        <p:spPr>
          <a:xfrm>
            <a:off x="622860" y="1547476"/>
            <a:ext cx="1548000" cy="1548000"/>
          </a:xfrm>
          <a:prstGeom prst="round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bg1"/>
                </a:solidFill>
              </a:rPr>
              <a:t>With </a:t>
            </a:r>
            <a:br>
              <a:rPr lang="en-GB" sz="3200" dirty="0">
                <a:solidFill>
                  <a:schemeClr val="bg1"/>
                </a:solidFill>
              </a:rPr>
            </a:br>
            <a:r>
              <a:rPr lang="en-GB" sz="3200" dirty="0">
                <a:solidFill>
                  <a:schemeClr val="bg1"/>
                </a:solidFill>
              </a:rPr>
              <a:t>Zero</a:t>
            </a:r>
            <a:br>
              <a:rPr lang="en-GB" sz="1100" dirty="0">
                <a:solidFill>
                  <a:schemeClr val="bg1"/>
                </a:solidFill>
              </a:rPr>
            </a:br>
            <a:r>
              <a:rPr lang="en-GB" sz="1100" dirty="0">
                <a:solidFill>
                  <a:schemeClr val="bg1"/>
                </a:solidFill>
              </a:rPr>
              <a:t>compromise</a:t>
            </a:r>
            <a:br>
              <a:rPr lang="en-GB" sz="1100" dirty="0">
                <a:solidFill>
                  <a:schemeClr val="bg1"/>
                </a:solidFill>
              </a:rPr>
            </a:br>
            <a:r>
              <a:rPr lang="en-GB" sz="1100" dirty="0">
                <a:solidFill>
                  <a:schemeClr val="bg1"/>
                </a:solidFill>
              </a:rPr>
              <a:t>on security and service quality</a:t>
            </a:r>
          </a:p>
        </p:txBody>
      </p:sp>
      <p:sp>
        <p:nvSpPr>
          <p:cNvPr id="12" name="Rectangle 11"/>
          <p:cNvSpPr/>
          <p:nvPr/>
        </p:nvSpPr>
        <p:spPr>
          <a:xfrm>
            <a:off x="820860" y="1082456"/>
            <a:ext cx="1152000" cy="39001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Simplify everything</a:t>
            </a:r>
          </a:p>
        </p:txBody>
      </p:sp>
      <p:grpSp>
        <p:nvGrpSpPr>
          <p:cNvPr id="8" name="Groupe 7"/>
          <p:cNvGrpSpPr/>
          <p:nvPr/>
        </p:nvGrpSpPr>
        <p:grpSpPr>
          <a:xfrm>
            <a:off x="4868004" y="1242373"/>
            <a:ext cx="1606301" cy="2742865"/>
            <a:chOff x="5859994" y="1146715"/>
            <a:chExt cx="1606301" cy="2742865"/>
          </a:xfrm>
        </p:grpSpPr>
        <p:sp>
          <p:nvSpPr>
            <p:cNvPr id="23" name="Rectangle : coins arrondis 22"/>
            <p:cNvSpPr/>
            <p:nvPr/>
          </p:nvSpPr>
          <p:spPr>
            <a:xfrm>
              <a:off x="5859994" y="1146715"/>
              <a:ext cx="1548000" cy="1548000"/>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lang="en-GB">
                <a:solidFill>
                  <a:schemeClr val="bg1"/>
                </a:solidFill>
              </a:endParaRPr>
            </a:p>
          </p:txBody>
        </p:sp>
        <p:sp>
          <p:nvSpPr>
            <p:cNvPr id="32" name="Rectangle 31"/>
            <p:cNvSpPr/>
            <p:nvPr/>
          </p:nvSpPr>
          <p:spPr>
            <a:xfrm>
              <a:off x="5882295" y="3353437"/>
              <a:ext cx="158400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Reassign your administrators to value-added tasks</a:t>
              </a:r>
            </a:p>
          </p:txBody>
        </p:sp>
        <p:sp>
          <p:nvSpPr>
            <p:cNvPr id="21" name="ZoneTexte 20"/>
            <p:cNvSpPr txBox="1"/>
            <p:nvPr/>
          </p:nvSpPr>
          <p:spPr>
            <a:xfrm>
              <a:off x="6001161" y="2186884"/>
              <a:ext cx="1332416" cy="430887"/>
            </a:xfrm>
            <a:prstGeom prst="rect">
              <a:avLst/>
            </a:prstGeom>
            <a:noFill/>
          </p:spPr>
          <p:txBody>
            <a:bodyPr wrap="none" rtlCol="0">
              <a:spAutoFit/>
            </a:bodyPr>
            <a:lstStyle/>
            <a:p>
              <a:pPr algn="ctr"/>
              <a:r>
                <a:rPr lang="en-GB" sz="1100">
                  <a:solidFill>
                    <a:schemeClr val="accent1"/>
                  </a:solidFill>
                </a:rPr>
                <a:t>Fully managed by </a:t>
              </a:r>
              <a:br>
                <a:rPr lang="en-GB" sz="1100">
                  <a:solidFill>
                    <a:schemeClr val="accent1"/>
                  </a:solidFill>
                </a:rPr>
              </a:br>
              <a:r>
                <a:rPr lang="en-GB" sz="1100">
                  <a:solidFill>
                    <a:schemeClr val="accent1"/>
                  </a:solidFill>
                </a:rPr>
                <a:t>ALE partner</a:t>
              </a:r>
            </a:p>
          </p:txBody>
        </p:sp>
        <p:pic>
          <p:nvPicPr>
            <p:cNvPr id="3" name="Graphique 2" descr="Main ouvert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3521" y="1405861"/>
              <a:ext cx="914400" cy="914400"/>
            </a:xfrm>
            <a:prstGeom prst="rect">
              <a:avLst/>
            </a:prstGeom>
          </p:spPr>
        </p:pic>
      </p:grpSp>
      <p:sp>
        <p:nvSpPr>
          <p:cNvPr id="20" name="Rectangle 19"/>
          <p:cNvSpPr/>
          <p:nvPr/>
        </p:nvSpPr>
        <p:spPr>
          <a:xfrm>
            <a:off x="2774398" y="1482693"/>
            <a:ext cx="187445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Maintenance included.</a:t>
            </a:r>
          </a:p>
          <a:p>
            <a:pPr algn="ctr"/>
            <a:r>
              <a:rPr lang="en-GB" sz="900" dirty="0"/>
              <a:t>Systematically-applied </a:t>
            </a:r>
            <a:br>
              <a:rPr lang="en-GB" sz="900" dirty="0"/>
            </a:br>
            <a:r>
              <a:rPr lang="en-GB" sz="900" dirty="0"/>
              <a:t>security patches</a:t>
            </a:r>
          </a:p>
        </p:txBody>
      </p:sp>
      <p:grpSp>
        <p:nvGrpSpPr>
          <p:cNvPr id="2" name="Groupe 1"/>
          <p:cNvGrpSpPr/>
          <p:nvPr/>
        </p:nvGrpSpPr>
        <p:grpSpPr>
          <a:xfrm>
            <a:off x="6193261" y="568778"/>
            <a:ext cx="2517189" cy="3424774"/>
            <a:chOff x="6193261" y="568778"/>
            <a:chExt cx="2517189" cy="3424774"/>
          </a:xfrm>
        </p:grpSpPr>
        <p:sp>
          <p:nvSpPr>
            <p:cNvPr id="29" name="Rectangle 28"/>
            <p:cNvSpPr/>
            <p:nvPr/>
          </p:nvSpPr>
          <p:spPr>
            <a:xfrm>
              <a:off x="6983760" y="3457409"/>
              <a:ext cx="158400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Delegate day-to-day operations to local administrators</a:t>
              </a:r>
            </a:p>
          </p:txBody>
        </p:sp>
        <p:sp>
          <p:nvSpPr>
            <p:cNvPr id="35" name="ZoneTexte 34"/>
            <p:cNvSpPr txBox="1"/>
            <p:nvPr/>
          </p:nvSpPr>
          <p:spPr>
            <a:xfrm>
              <a:off x="6703169" y="2828507"/>
              <a:ext cx="2007281" cy="600164"/>
            </a:xfrm>
            <a:prstGeom prst="rect">
              <a:avLst/>
            </a:prstGeom>
            <a:noFill/>
          </p:spPr>
          <p:txBody>
            <a:bodyPr wrap="none" rtlCol="0">
              <a:spAutoFit/>
            </a:bodyPr>
            <a:lstStyle/>
            <a:p>
              <a:pPr algn="ctr"/>
              <a:r>
                <a:rPr lang="en-GB" sz="1100">
                  <a:solidFill>
                    <a:schemeClr val="accent1"/>
                  </a:solidFill>
                </a:rPr>
                <a:t>+ Delegation of management</a:t>
              </a:r>
            </a:p>
            <a:p>
              <a:pPr algn="ctr"/>
              <a:r>
                <a:rPr lang="en-GB" sz="1100">
                  <a:solidFill>
                    <a:schemeClr val="accent1"/>
                  </a:solidFill>
                </a:rPr>
                <a:t>Via an intuitive web portal</a:t>
              </a:r>
              <a:br>
                <a:rPr lang="en-GB" sz="1100">
                  <a:solidFill>
                    <a:schemeClr val="accent1"/>
                  </a:solidFill>
                </a:rPr>
              </a:br>
              <a:r>
                <a:rPr lang="en-GB" sz="1100">
                  <a:solidFill>
                    <a:schemeClr val="accent1"/>
                  </a:solidFill>
                </a:rPr>
                <a:t>(by geography, by role)</a:t>
              </a:r>
            </a:p>
          </p:txBody>
        </p:sp>
        <p:sp>
          <p:nvSpPr>
            <p:cNvPr id="36" name="Rectangle : coins arrondis 35"/>
            <p:cNvSpPr/>
            <p:nvPr/>
          </p:nvSpPr>
          <p:spPr>
            <a:xfrm>
              <a:off x="6917041" y="1232963"/>
              <a:ext cx="1548000" cy="1548000"/>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lang="en-GB">
                <a:solidFill>
                  <a:schemeClr val="bg1"/>
                </a:solidFill>
              </a:endParaRPr>
            </a:p>
          </p:txBody>
        </p:sp>
        <p:sp>
          <p:nvSpPr>
            <p:cNvPr id="37" name="ZoneTexte 36"/>
            <p:cNvSpPr txBox="1"/>
            <p:nvPr/>
          </p:nvSpPr>
          <p:spPr>
            <a:xfrm>
              <a:off x="6926633" y="2279355"/>
              <a:ext cx="1531188" cy="430887"/>
            </a:xfrm>
            <a:prstGeom prst="rect">
              <a:avLst/>
            </a:prstGeom>
            <a:noFill/>
          </p:spPr>
          <p:txBody>
            <a:bodyPr wrap="none" rtlCol="0">
              <a:spAutoFit/>
            </a:bodyPr>
            <a:lstStyle/>
            <a:p>
              <a:pPr algn="ctr"/>
              <a:r>
                <a:rPr lang="en-GB" sz="1100">
                  <a:solidFill>
                    <a:schemeClr val="accent1"/>
                  </a:solidFill>
                </a:rPr>
                <a:t>System management </a:t>
              </a:r>
              <a:br>
                <a:rPr lang="en-GB" sz="1100">
                  <a:solidFill>
                    <a:schemeClr val="accent1"/>
                  </a:solidFill>
                </a:rPr>
              </a:br>
              <a:r>
                <a:rPr lang="en-GB" sz="1100">
                  <a:solidFill>
                    <a:schemeClr val="accent1"/>
                  </a:solidFill>
                </a:rPr>
                <a:t>by the ALE partner</a:t>
              </a:r>
            </a:p>
          </p:txBody>
        </p:sp>
        <p:pic>
          <p:nvPicPr>
            <p:cNvPr id="38" name="Graphique 37" descr="Verres"/>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3841" y="1496823"/>
              <a:ext cx="914400" cy="914479"/>
            </a:xfrm>
            <a:prstGeom prst="rect">
              <a:avLst/>
            </a:prstGeom>
          </p:spPr>
        </p:pic>
        <p:sp>
          <p:nvSpPr>
            <p:cNvPr id="43" name="ZoneTexte 42"/>
            <p:cNvSpPr txBox="1"/>
            <p:nvPr/>
          </p:nvSpPr>
          <p:spPr>
            <a:xfrm>
              <a:off x="6193261" y="1082456"/>
              <a:ext cx="939680" cy="20628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Your choice</a:t>
              </a:r>
            </a:p>
          </p:txBody>
        </p:sp>
        <p:pic>
          <p:nvPicPr>
            <p:cNvPr id="48" name="Graphique 47" descr="Couronn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8567" y="568778"/>
              <a:ext cx="513678" cy="513678"/>
            </a:xfrm>
            <a:prstGeom prst="rect">
              <a:avLst/>
            </a:prstGeom>
          </p:spPr>
        </p:pic>
      </p:grpSp>
      <p:sp>
        <p:nvSpPr>
          <p:cNvPr id="22" name="Rectangle 21"/>
          <p:cNvSpPr/>
          <p:nvPr/>
        </p:nvSpPr>
        <p:spPr>
          <a:xfrm>
            <a:off x="2774398" y="2111742"/>
            <a:ext cx="187445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Immediate access to new features</a:t>
            </a:r>
          </a:p>
        </p:txBody>
      </p:sp>
      <p:sp>
        <p:nvSpPr>
          <p:cNvPr id="15" name="Rectangle 14"/>
          <p:cNvSpPr/>
          <p:nvPr/>
        </p:nvSpPr>
        <p:spPr>
          <a:xfrm>
            <a:off x="4522028" y="4075017"/>
            <a:ext cx="4541818"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Innovative ‘Selfcare’ web portal </a:t>
            </a:r>
            <a:br>
              <a:rPr lang="en-GB" sz="1100"/>
            </a:br>
            <a:r>
              <a:rPr lang="en-GB" sz="1100"/>
              <a:t>for employees and local administrators </a:t>
            </a:r>
          </a:p>
        </p:txBody>
      </p:sp>
      <p:pic>
        <p:nvPicPr>
          <p:cNvPr id="10" name="Image 9">
            <a:extLst>
              <a:ext uri="{FF2B5EF4-FFF2-40B4-BE49-F238E27FC236}">
                <a16:creationId xmlns:a16="http://schemas.microsoft.com/office/drawing/2014/main" id="{B80E6E6C-4888-4CAC-BC1B-3523C81271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77979" y="3637669"/>
            <a:ext cx="2048397" cy="1271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3372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a:xfrm>
            <a:off x="622859" y="234813"/>
            <a:ext cx="7962269" cy="1162646"/>
          </a:xfrm>
        </p:spPr>
        <p:txBody>
          <a:bodyPr/>
          <a:lstStyle/>
          <a:p>
            <a:r>
              <a:rPr lang="en-GB" dirty="0"/>
              <a:t>Simplify WITH LOCAL, SECURE HOSTING </a:t>
            </a:r>
          </a:p>
        </p:txBody>
      </p:sp>
      <p:sp>
        <p:nvSpPr>
          <p:cNvPr id="7" name="Rectangle 6"/>
          <p:cNvSpPr/>
          <p:nvPr/>
        </p:nvSpPr>
        <p:spPr>
          <a:xfrm>
            <a:off x="388780" y="796636"/>
            <a:ext cx="2144162" cy="4346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 coins arrondis 8"/>
          <p:cNvSpPr/>
          <p:nvPr/>
        </p:nvSpPr>
        <p:spPr>
          <a:xfrm>
            <a:off x="623550" y="2759528"/>
            <a:ext cx="1548000" cy="1631497"/>
          </a:xfrm>
          <a:prstGeom prst="roundRect">
            <a:avLst/>
          </a:prstGeom>
          <a:solidFill>
            <a:schemeClr val="accent5">
              <a:lumMod val="75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Choose hosting</a:t>
            </a:r>
            <a:br>
              <a:rPr lang="en-GB" sz="900" dirty="0">
                <a:solidFill>
                  <a:schemeClr val="bg1"/>
                </a:solidFill>
              </a:rPr>
            </a:br>
            <a:r>
              <a:rPr lang="en-GB" sz="900" dirty="0">
                <a:solidFill>
                  <a:schemeClr val="bg1"/>
                </a:solidFill>
              </a:rPr>
              <a:t>by our partner or</a:t>
            </a:r>
            <a:br>
              <a:rPr lang="en-GB" sz="900" dirty="0">
                <a:solidFill>
                  <a:schemeClr val="bg1"/>
                </a:solidFill>
              </a:rPr>
            </a:br>
            <a:r>
              <a:rPr lang="en-GB" sz="900" dirty="0">
                <a:solidFill>
                  <a:schemeClr val="bg1"/>
                </a:solidFill>
              </a:rPr>
              <a:t>in your own data centre</a:t>
            </a:r>
            <a:endParaRPr lang="en-GB" sz="1050" dirty="0">
              <a:solidFill>
                <a:schemeClr val="bg1"/>
              </a:solidFill>
            </a:endParaRPr>
          </a:p>
        </p:txBody>
      </p:sp>
      <p:sp>
        <p:nvSpPr>
          <p:cNvPr id="10" name="Rectangle : coins arrondis 9"/>
          <p:cNvSpPr/>
          <p:nvPr/>
        </p:nvSpPr>
        <p:spPr>
          <a:xfrm>
            <a:off x="623550" y="2067638"/>
            <a:ext cx="1548000" cy="1548000"/>
          </a:xfrm>
          <a:prstGeom prst="round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dirty="0">
                <a:solidFill>
                  <a:schemeClr val="bg1"/>
                </a:solidFill>
              </a:rPr>
              <a:t>Communications stay on your network</a:t>
            </a:r>
            <a:endParaRPr lang="en-GB" sz="1050" dirty="0">
              <a:solidFill>
                <a:schemeClr val="bg1"/>
              </a:solidFill>
            </a:endParaRPr>
          </a:p>
        </p:txBody>
      </p:sp>
      <p:sp>
        <p:nvSpPr>
          <p:cNvPr id="11" name="Rectangle : coins arrondis 10"/>
          <p:cNvSpPr/>
          <p:nvPr/>
        </p:nvSpPr>
        <p:spPr>
          <a:xfrm>
            <a:off x="622860" y="1547476"/>
            <a:ext cx="1548000" cy="1548000"/>
          </a:xfrm>
          <a:prstGeom prst="round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bg1"/>
                </a:solidFill>
              </a:rPr>
              <a:t>With </a:t>
            </a:r>
            <a:br>
              <a:rPr lang="en-GB" sz="3200" dirty="0">
                <a:solidFill>
                  <a:schemeClr val="bg1"/>
                </a:solidFill>
              </a:rPr>
            </a:br>
            <a:r>
              <a:rPr lang="en-GB" sz="3200" dirty="0">
                <a:solidFill>
                  <a:schemeClr val="bg1"/>
                </a:solidFill>
              </a:rPr>
              <a:t>Zero</a:t>
            </a:r>
            <a:br>
              <a:rPr lang="en-GB" sz="1100" dirty="0">
                <a:solidFill>
                  <a:schemeClr val="bg1"/>
                </a:solidFill>
              </a:rPr>
            </a:br>
            <a:r>
              <a:rPr lang="en-GB" sz="1100" dirty="0">
                <a:solidFill>
                  <a:schemeClr val="bg1"/>
                </a:solidFill>
              </a:rPr>
              <a:t>compromises</a:t>
            </a:r>
            <a:br>
              <a:rPr lang="en-GB" sz="1100" dirty="0">
                <a:solidFill>
                  <a:schemeClr val="bg1"/>
                </a:solidFill>
              </a:rPr>
            </a:br>
            <a:r>
              <a:rPr lang="en-GB" sz="1100" dirty="0">
                <a:solidFill>
                  <a:schemeClr val="bg1"/>
                </a:solidFill>
              </a:rPr>
              <a:t>on security and service quality</a:t>
            </a:r>
          </a:p>
        </p:txBody>
      </p:sp>
      <p:sp>
        <p:nvSpPr>
          <p:cNvPr id="12" name="Rectangle 11"/>
          <p:cNvSpPr/>
          <p:nvPr/>
        </p:nvSpPr>
        <p:spPr>
          <a:xfrm>
            <a:off x="623550" y="1027314"/>
            <a:ext cx="1487190" cy="449369"/>
          </a:xfrm>
          <a:prstGeom prst="rect">
            <a:avLst/>
          </a:prstGeom>
          <a:solidFill>
            <a:schemeClr val="accent5">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Simplify everything</a:t>
            </a:r>
          </a:p>
        </p:txBody>
      </p:sp>
      <p:grpSp>
        <p:nvGrpSpPr>
          <p:cNvPr id="13" name="Groupe 12"/>
          <p:cNvGrpSpPr/>
          <p:nvPr/>
        </p:nvGrpSpPr>
        <p:grpSpPr>
          <a:xfrm>
            <a:off x="2627970" y="1194249"/>
            <a:ext cx="2846135" cy="2839048"/>
            <a:chOff x="4561859" y="1146715"/>
            <a:chExt cx="2846135" cy="2839048"/>
          </a:xfrm>
        </p:grpSpPr>
        <p:pic>
          <p:nvPicPr>
            <p:cNvPr id="19" name="Graphique 18" descr="Nuag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164" y="1362917"/>
              <a:ext cx="914400" cy="914400"/>
            </a:xfrm>
            <a:prstGeom prst="rect">
              <a:avLst/>
            </a:prstGeom>
          </p:spPr>
        </p:pic>
        <p:sp>
          <p:nvSpPr>
            <p:cNvPr id="21" name="ZoneTexte 20"/>
            <p:cNvSpPr txBox="1"/>
            <p:nvPr/>
          </p:nvSpPr>
          <p:spPr>
            <a:xfrm>
              <a:off x="5974200" y="2186884"/>
              <a:ext cx="1319592" cy="507831"/>
            </a:xfrm>
            <a:prstGeom prst="rect">
              <a:avLst/>
            </a:prstGeom>
            <a:noFill/>
          </p:spPr>
          <p:txBody>
            <a:bodyPr wrap="none" rtlCol="0">
              <a:spAutoFit/>
            </a:bodyPr>
            <a:lstStyle/>
            <a:p>
              <a:pPr algn="ctr"/>
              <a:r>
                <a:rPr lang="en-GB" dirty="0">
                  <a:solidFill>
                    <a:schemeClr val="accent1"/>
                  </a:solidFill>
                </a:rPr>
                <a:t>Hosted by the </a:t>
              </a:r>
              <a:br>
                <a:rPr lang="en-GB" dirty="0">
                  <a:solidFill>
                    <a:schemeClr val="accent1"/>
                  </a:solidFill>
                </a:rPr>
              </a:br>
              <a:r>
                <a:rPr lang="en-GB" dirty="0">
                  <a:solidFill>
                    <a:schemeClr val="accent1"/>
                  </a:solidFill>
                </a:rPr>
                <a:t>ALE partner</a:t>
              </a:r>
            </a:p>
          </p:txBody>
        </p:sp>
        <p:sp>
          <p:nvSpPr>
            <p:cNvPr id="23" name="Rectangle : coins arrondis 22"/>
            <p:cNvSpPr/>
            <p:nvPr/>
          </p:nvSpPr>
          <p:spPr>
            <a:xfrm>
              <a:off x="5859994" y="1146715"/>
              <a:ext cx="1548000" cy="1548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lang="en-GB" dirty="0">
                <a:solidFill>
                  <a:schemeClr val="bg1"/>
                </a:solidFill>
              </a:endParaRPr>
            </a:p>
          </p:txBody>
        </p:sp>
        <p:sp>
          <p:nvSpPr>
            <p:cNvPr id="32" name="Rectangle 31"/>
            <p:cNvSpPr/>
            <p:nvPr/>
          </p:nvSpPr>
          <p:spPr>
            <a:xfrm>
              <a:off x="4561859" y="2614550"/>
              <a:ext cx="126000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Choose a local hosting service</a:t>
              </a:r>
            </a:p>
          </p:txBody>
        </p:sp>
        <p:cxnSp>
          <p:nvCxnSpPr>
            <p:cNvPr id="38" name="Connecteur droit 37"/>
            <p:cNvCxnSpPr/>
            <p:nvPr/>
          </p:nvCxnSpPr>
          <p:spPr>
            <a:xfrm flipV="1">
              <a:off x="5783294" y="2508236"/>
              <a:ext cx="115824" cy="186479"/>
            </a:xfrm>
            <a:prstGeom prst="line">
              <a:avLst/>
            </a:prstGeom>
            <a:ln>
              <a:solidFill>
                <a:schemeClr val="accent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003994" y="3449620"/>
              <a:ext cx="126000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Communications remain on your extended network</a:t>
              </a:r>
            </a:p>
          </p:txBody>
        </p:sp>
        <p:cxnSp>
          <p:nvCxnSpPr>
            <p:cNvPr id="49" name="Connecteur droit 48"/>
            <p:cNvCxnSpPr>
              <a:stCxn id="23" idx="2"/>
              <a:endCxn id="47" idx="0"/>
            </p:cNvCxnSpPr>
            <p:nvPr/>
          </p:nvCxnSpPr>
          <p:spPr>
            <a:xfrm>
              <a:off x="6633994" y="2694715"/>
              <a:ext cx="0" cy="754905"/>
            </a:xfrm>
            <a:prstGeom prst="line">
              <a:avLst/>
            </a:prstGeom>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6351412" y="2888670"/>
              <a:ext cx="631904" cy="400110"/>
            </a:xfrm>
            <a:prstGeom prst="rect">
              <a:avLst/>
            </a:prstGeom>
            <a:solidFill>
              <a:schemeClr val="bg2"/>
            </a:solidFill>
          </p:spPr>
          <p:txBody>
            <a:bodyPr wrap="none" rtlCol="0">
              <a:spAutoFit/>
            </a:bodyPr>
            <a:lstStyle/>
            <a:p>
              <a:r>
                <a:rPr lang="en-GB" sz="1000" dirty="0">
                  <a:solidFill>
                    <a:schemeClr val="accent1"/>
                  </a:solidFill>
                </a:rPr>
                <a:t>IP-VPN</a:t>
              </a:r>
              <a:br>
                <a:rPr lang="en-GB" sz="1000" dirty="0">
                  <a:solidFill>
                    <a:schemeClr val="accent1"/>
                  </a:solidFill>
                </a:rPr>
              </a:br>
              <a:r>
                <a:rPr lang="en-GB" sz="1000" dirty="0">
                  <a:solidFill>
                    <a:schemeClr val="accent1"/>
                  </a:solidFill>
                </a:rPr>
                <a:t>or MPLS</a:t>
              </a:r>
            </a:p>
          </p:txBody>
        </p:sp>
      </p:grpSp>
      <p:grpSp>
        <p:nvGrpSpPr>
          <p:cNvPr id="3" name="Groupe 2"/>
          <p:cNvGrpSpPr/>
          <p:nvPr/>
        </p:nvGrpSpPr>
        <p:grpSpPr>
          <a:xfrm>
            <a:off x="5363475" y="598181"/>
            <a:ext cx="3824366" cy="2686178"/>
            <a:chOff x="5363475" y="598181"/>
            <a:chExt cx="3824366" cy="2686178"/>
          </a:xfrm>
        </p:grpSpPr>
        <p:sp>
          <p:nvSpPr>
            <p:cNvPr id="28" name="ZoneTexte 27"/>
            <p:cNvSpPr txBox="1"/>
            <p:nvPr/>
          </p:nvSpPr>
          <p:spPr>
            <a:xfrm>
              <a:off x="5730384" y="3038138"/>
              <a:ext cx="3457457" cy="246221"/>
            </a:xfrm>
            <a:prstGeom prst="rect">
              <a:avLst/>
            </a:prstGeom>
            <a:noFill/>
          </p:spPr>
          <p:txBody>
            <a:bodyPr wrap="square" rtlCol="0">
              <a:spAutoFit/>
            </a:bodyPr>
            <a:lstStyle/>
            <a:p>
              <a:pPr algn="ctr"/>
              <a:r>
                <a:rPr lang="en-GB" sz="1000" dirty="0">
                  <a:solidFill>
                    <a:schemeClr val="accent1"/>
                  </a:solidFill>
                </a:rPr>
                <a:t>Hybrid mode with digital and analogue connectivity</a:t>
              </a:r>
            </a:p>
          </p:txBody>
        </p:sp>
        <p:grpSp>
          <p:nvGrpSpPr>
            <p:cNvPr id="4" name="Groupe 3"/>
            <p:cNvGrpSpPr/>
            <p:nvPr/>
          </p:nvGrpSpPr>
          <p:grpSpPr>
            <a:xfrm>
              <a:off x="6153080" y="1223618"/>
              <a:ext cx="2317409" cy="1843889"/>
              <a:chOff x="881196" y="-627610"/>
              <a:chExt cx="2317409" cy="1843889"/>
            </a:xfrm>
          </p:grpSpPr>
          <p:pic>
            <p:nvPicPr>
              <p:cNvPr id="26"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74024" y="1034472"/>
                <a:ext cx="624581" cy="117391"/>
              </a:xfrm>
              <a:prstGeom prst="rect">
                <a:avLst/>
              </a:prstGeom>
              <a:ln>
                <a:noFill/>
              </a:ln>
            </p:spPr>
          </p:pic>
          <p:sp>
            <p:nvSpPr>
              <p:cNvPr id="27" name="ZoneTexte 26"/>
              <p:cNvSpPr txBox="1"/>
              <p:nvPr/>
            </p:nvSpPr>
            <p:spPr>
              <a:xfrm>
                <a:off x="1009029" y="970058"/>
                <a:ext cx="1292341" cy="246221"/>
              </a:xfrm>
              <a:prstGeom prst="rect">
                <a:avLst/>
              </a:prstGeom>
              <a:noFill/>
              <a:ln>
                <a:noFill/>
              </a:ln>
            </p:spPr>
            <p:txBody>
              <a:bodyPr wrap="none" rtlCol="0">
                <a:spAutoFit/>
              </a:bodyPr>
              <a:lstStyle/>
              <a:p>
                <a:pPr algn="ctr"/>
                <a:r>
                  <a:rPr lang="en-GB" sz="1000" dirty="0">
                    <a:solidFill>
                      <a:schemeClr val="accent1"/>
                    </a:solidFill>
                  </a:rPr>
                  <a:t>In your data </a:t>
                </a:r>
                <a:r>
                  <a:rPr lang="en-GB" sz="1000" dirty="0" err="1">
                    <a:solidFill>
                      <a:schemeClr val="accent1"/>
                    </a:solidFill>
                  </a:rPr>
                  <a:t>center</a:t>
                </a:r>
                <a:endParaRPr lang="en-GB" sz="1000" dirty="0">
                  <a:solidFill>
                    <a:schemeClr val="accent1"/>
                  </a:solidFill>
                </a:endParaRPr>
              </a:p>
            </p:txBody>
          </p:sp>
          <p:grpSp>
            <p:nvGrpSpPr>
              <p:cNvPr id="2" name="Groupe 1"/>
              <p:cNvGrpSpPr/>
              <p:nvPr/>
            </p:nvGrpSpPr>
            <p:grpSpPr>
              <a:xfrm>
                <a:off x="881196" y="-627610"/>
                <a:ext cx="1548000" cy="1548000"/>
                <a:chOff x="881196" y="-627610"/>
                <a:chExt cx="1548000" cy="1548000"/>
              </a:xfrm>
            </p:grpSpPr>
            <p:sp>
              <p:nvSpPr>
                <p:cNvPr id="22" name="Rectangle : coins arrondis 21"/>
                <p:cNvSpPr/>
                <p:nvPr/>
              </p:nvSpPr>
              <p:spPr>
                <a:xfrm>
                  <a:off x="881196" y="-627610"/>
                  <a:ext cx="1548000" cy="1548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lang="en-GB" dirty="0">
                    <a:solidFill>
                      <a:schemeClr val="bg1"/>
                    </a:solidFill>
                  </a:endParaRPr>
                </a:p>
              </p:txBody>
            </p:sp>
            <p:pic>
              <p:nvPicPr>
                <p:cNvPr id="17" name="Graphique 16" descr="Vill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5991" y="-310810"/>
                  <a:ext cx="914400" cy="914400"/>
                </a:xfrm>
                <a:prstGeom prst="rect">
                  <a:avLst/>
                </a:prstGeom>
              </p:spPr>
            </p:pic>
          </p:grpSp>
        </p:grpSp>
        <p:pic>
          <p:nvPicPr>
            <p:cNvPr id="59" name="Graphique 58" descr="Couronne"/>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4866" y="598181"/>
              <a:ext cx="513678" cy="513678"/>
            </a:xfrm>
            <a:prstGeom prst="rect">
              <a:avLst/>
            </a:prstGeom>
          </p:spPr>
        </p:pic>
        <p:sp>
          <p:nvSpPr>
            <p:cNvPr id="39" name="ZoneTexte 38"/>
            <p:cNvSpPr txBox="1"/>
            <p:nvPr/>
          </p:nvSpPr>
          <p:spPr>
            <a:xfrm>
              <a:off x="5363475" y="1105772"/>
              <a:ext cx="939680" cy="20628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Your choice</a:t>
              </a:r>
            </a:p>
          </p:txBody>
        </p:sp>
        <p:sp>
          <p:nvSpPr>
            <p:cNvPr id="20" name="ZoneTexte 19"/>
            <p:cNvSpPr txBox="1"/>
            <p:nvPr/>
          </p:nvSpPr>
          <p:spPr>
            <a:xfrm>
              <a:off x="6510333" y="2373410"/>
              <a:ext cx="744114" cy="300082"/>
            </a:xfrm>
            <a:prstGeom prst="rect">
              <a:avLst/>
            </a:prstGeom>
            <a:noFill/>
          </p:spPr>
          <p:txBody>
            <a:bodyPr wrap="none" rtlCol="0">
              <a:spAutoFit/>
            </a:bodyPr>
            <a:lstStyle/>
            <a:p>
              <a:pPr algn="ctr"/>
              <a:r>
                <a:rPr lang="en-GB" dirty="0">
                  <a:solidFill>
                    <a:schemeClr val="accent1"/>
                  </a:solidFill>
                </a:rPr>
                <a:t>On-site</a:t>
              </a:r>
            </a:p>
          </p:txBody>
        </p:sp>
      </p:grpSp>
      <p:grpSp>
        <p:nvGrpSpPr>
          <p:cNvPr id="8" name="Groupe 7"/>
          <p:cNvGrpSpPr/>
          <p:nvPr/>
        </p:nvGrpSpPr>
        <p:grpSpPr>
          <a:xfrm>
            <a:off x="2703793" y="4092470"/>
            <a:ext cx="6255891" cy="722871"/>
            <a:chOff x="2703793" y="4092470"/>
            <a:chExt cx="6255891" cy="722871"/>
          </a:xfrm>
        </p:grpSpPr>
        <p:sp>
          <p:nvSpPr>
            <p:cNvPr id="40" name="Rectangle 39"/>
            <p:cNvSpPr/>
            <p:nvPr/>
          </p:nvSpPr>
          <p:spPr>
            <a:xfrm>
              <a:off x="2703793" y="4194780"/>
              <a:ext cx="6255891" cy="536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ALE cloud service and technology </a:t>
              </a:r>
              <a:br>
                <a:rPr lang="en-GB" sz="900" dirty="0"/>
              </a:br>
              <a:r>
                <a:rPr lang="en-GB" sz="900" dirty="0"/>
                <a:t>secured by design</a:t>
              </a:r>
            </a:p>
          </p:txBody>
        </p:sp>
        <p:pic>
          <p:nvPicPr>
            <p:cNvPr id="33" name="Imag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20130" y="4225608"/>
              <a:ext cx="674736" cy="461400"/>
            </a:xfrm>
            <a:prstGeom prst="rect">
              <a:avLst/>
            </a:prstGeom>
          </p:spPr>
        </p:pic>
        <p:sp>
          <p:nvSpPr>
            <p:cNvPr id="34" name="ZoneTexte 33"/>
            <p:cNvSpPr txBox="1"/>
            <p:nvPr/>
          </p:nvSpPr>
          <p:spPr>
            <a:xfrm>
              <a:off x="5565641" y="4225608"/>
              <a:ext cx="1185092" cy="468000"/>
            </a:xfrm>
            <a:prstGeom prst="rect">
              <a:avLst/>
            </a:prstGeom>
            <a:solidFill>
              <a:schemeClr val="accent1">
                <a:lumMod val="50000"/>
              </a:schemeClr>
            </a:solidFill>
          </p:spPr>
          <p:txBody>
            <a:bodyPr wrap="square" rtlCol="0" anchor="ctr">
              <a:noAutofit/>
            </a:bodyPr>
            <a:lstStyle/>
            <a:p>
              <a:r>
                <a:rPr lang="en-GB" sz="1200" dirty="0">
                  <a:solidFill>
                    <a:schemeClr val="bg1"/>
                  </a:solidFill>
                </a:rPr>
                <a:t>EAL2+</a:t>
              </a:r>
              <a:br>
                <a:rPr lang="en-GB" sz="1200" dirty="0">
                  <a:solidFill>
                    <a:schemeClr val="bg1"/>
                  </a:solidFill>
                </a:rPr>
              </a:br>
              <a:r>
                <a:rPr lang="en-GB" sz="500" dirty="0">
                  <a:solidFill>
                    <a:schemeClr val="bg1"/>
                  </a:solidFill>
                </a:rPr>
                <a:t>under renewal</a:t>
              </a:r>
              <a:endParaRPr lang="en-GB" sz="1200" dirty="0">
                <a:solidFill>
                  <a:schemeClr val="bg1"/>
                </a:solidFill>
              </a:endParaRPr>
            </a:p>
          </p:txBody>
        </p:sp>
        <p:pic>
          <p:nvPicPr>
            <p:cNvPr id="41" name="Imag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15318" y="4092470"/>
              <a:ext cx="722871" cy="722871"/>
            </a:xfrm>
            <a:prstGeom prst="ellipse">
              <a:avLst/>
            </a:prstGeom>
          </p:spPr>
        </p:pic>
      </p:grpSp>
      <p:sp>
        <p:nvSpPr>
          <p:cNvPr id="37" name="Rectangle 36"/>
          <p:cNvSpPr/>
          <p:nvPr/>
        </p:nvSpPr>
        <p:spPr>
          <a:xfrm>
            <a:off x="5967835" y="3511860"/>
            <a:ext cx="1260000" cy="536143"/>
          </a:xfrm>
          <a:prstGeom prst="rect">
            <a:avLst/>
          </a:prstGeom>
          <a:solidFill>
            <a:schemeClr val="accent5">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Centralize communications from all your sites</a:t>
            </a:r>
          </a:p>
        </p:txBody>
      </p:sp>
      <p:sp>
        <p:nvSpPr>
          <p:cNvPr id="42" name="Rectangle 41"/>
          <p:cNvSpPr/>
          <p:nvPr/>
        </p:nvSpPr>
        <p:spPr>
          <a:xfrm>
            <a:off x="7366763" y="3524277"/>
            <a:ext cx="1260000" cy="536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Hybrid: Save money by leveraging existing cabling</a:t>
            </a:r>
          </a:p>
        </p:txBody>
      </p:sp>
    </p:spTree>
    <p:extLst>
      <p:ext uri="{BB962C8B-B14F-4D97-AF65-F5344CB8AC3E}">
        <p14:creationId xmlns:p14="http://schemas.microsoft.com/office/powerpoint/2010/main" val="1836141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a:xfrm>
            <a:off x="622860" y="234813"/>
            <a:ext cx="8521140" cy="1162646"/>
          </a:xfrm>
        </p:spPr>
        <p:txBody>
          <a:bodyPr/>
          <a:lstStyle/>
          <a:p>
            <a:r>
              <a:rPr lang="en-GB" dirty="0"/>
              <a:t>HIGH AVAILABILITY FOR the most demanding sectors</a:t>
            </a:r>
          </a:p>
        </p:txBody>
      </p:sp>
      <p:sp>
        <p:nvSpPr>
          <p:cNvPr id="7" name="Rectangle 6"/>
          <p:cNvSpPr/>
          <p:nvPr/>
        </p:nvSpPr>
        <p:spPr>
          <a:xfrm>
            <a:off x="388780" y="796636"/>
            <a:ext cx="2144162" cy="4346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p:cNvSpPr/>
          <p:nvPr/>
        </p:nvSpPr>
        <p:spPr>
          <a:xfrm>
            <a:off x="630624" y="2178839"/>
            <a:ext cx="1548000" cy="1548000"/>
          </a:xfrm>
          <a:prstGeom prst="round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sz="900">
                <a:solidFill>
                  <a:schemeClr val="bg1"/>
                </a:solidFill>
              </a:rPr>
              <a:t>High availability, security, and extended connectivity at the right price</a:t>
            </a:r>
            <a:endParaRPr lang="en-GB" sz="1050">
              <a:solidFill>
                <a:schemeClr val="bg1"/>
              </a:solidFill>
            </a:endParaRPr>
          </a:p>
        </p:txBody>
      </p:sp>
      <p:sp>
        <p:nvSpPr>
          <p:cNvPr id="11" name="Rectangle : coins arrondis 10"/>
          <p:cNvSpPr/>
          <p:nvPr/>
        </p:nvSpPr>
        <p:spPr>
          <a:xfrm>
            <a:off x="622860" y="1547476"/>
            <a:ext cx="1548000" cy="1548000"/>
          </a:xfrm>
          <a:prstGeom prst="round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100" dirty="0">
                <a:solidFill>
                  <a:schemeClr val="bg1"/>
                </a:solidFill>
              </a:rPr>
              <a:t>With </a:t>
            </a:r>
            <a:br>
              <a:rPr lang="en-GB" sz="3200" dirty="0">
                <a:solidFill>
                  <a:schemeClr val="bg1"/>
                </a:solidFill>
              </a:rPr>
            </a:br>
            <a:r>
              <a:rPr lang="en-GB" sz="3200" dirty="0">
                <a:solidFill>
                  <a:schemeClr val="bg1"/>
                </a:solidFill>
              </a:rPr>
              <a:t>Zero</a:t>
            </a:r>
            <a:br>
              <a:rPr lang="en-GB" sz="1100" dirty="0">
                <a:solidFill>
                  <a:schemeClr val="bg1"/>
                </a:solidFill>
              </a:rPr>
            </a:br>
            <a:r>
              <a:rPr lang="en-GB" sz="1100" dirty="0">
                <a:solidFill>
                  <a:schemeClr val="bg1"/>
                </a:solidFill>
              </a:rPr>
              <a:t>compromise</a:t>
            </a:r>
            <a:br>
              <a:rPr lang="en-GB" sz="1100" dirty="0">
                <a:solidFill>
                  <a:schemeClr val="bg1"/>
                </a:solidFill>
              </a:rPr>
            </a:br>
            <a:r>
              <a:rPr lang="en-GB" sz="1100" dirty="0">
                <a:solidFill>
                  <a:schemeClr val="bg1"/>
                </a:solidFill>
              </a:rPr>
              <a:t>on security and service quality</a:t>
            </a:r>
          </a:p>
        </p:txBody>
      </p:sp>
      <p:sp>
        <p:nvSpPr>
          <p:cNvPr id="12" name="Rectangle 11"/>
          <p:cNvSpPr/>
          <p:nvPr/>
        </p:nvSpPr>
        <p:spPr>
          <a:xfrm>
            <a:off x="1008240" y="1270943"/>
            <a:ext cx="777240" cy="20574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Control</a:t>
            </a:r>
          </a:p>
        </p:txBody>
      </p:sp>
      <p:sp>
        <p:nvSpPr>
          <p:cNvPr id="33" name="Rectangle : coins arrondis 32"/>
          <p:cNvSpPr/>
          <p:nvPr/>
        </p:nvSpPr>
        <p:spPr>
          <a:xfrm>
            <a:off x="3315256" y="3164416"/>
            <a:ext cx="5531563" cy="522545"/>
          </a:xfrm>
          <a:prstGeom prst="roundRect">
            <a:avLst/>
          </a:prstGeom>
          <a:solidFill>
            <a:schemeClr val="accent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rPr>
              <a:t>Proven communication system </a:t>
            </a:r>
            <a:endParaRPr lang="en-GB" sz="1050" dirty="0">
              <a:solidFill>
                <a:schemeClr val="bg1"/>
              </a:solidFill>
            </a:endParaRPr>
          </a:p>
        </p:txBody>
      </p:sp>
      <p:sp>
        <p:nvSpPr>
          <p:cNvPr id="3" name="ZoneTexte 2"/>
          <p:cNvSpPr txBox="1"/>
          <p:nvPr/>
        </p:nvSpPr>
        <p:spPr>
          <a:xfrm>
            <a:off x="3212589" y="3598318"/>
            <a:ext cx="1836000" cy="468000"/>
          </a:xfrm>
          <a:prstGeom prst="rect">
            <a:avLst/>
          </a:prstGeom>
          <a:solidFill>
            <a:schemeClr val="accent1">
              <a:lumMod val="50000"/>
            </a:schemeClr>
          </a:solidFill>
        </p:spPr>
        <p:txBody>
          <a:bodyPr wrap="square" rtlCol="0">
            <a:noAutofit/>
          </a:bodyPr>
          <a:lstStyle/>
          <a:p>
            <a:r>
              <a:rPr lang="en-GB" sz="1200">
                <a:solidFill>
                  <a:schemeClr val="bg1"/>
                </a:solidFill>
              </a:rPr>
              <a:t>20 million users</a:t>
            </a:r>
            <a:br>
              <a:rPr lang="en-GB" sz="1200">
                <a:solidFill>
                  <a:schemeClr val="bg1"/>
                </a:solidFill>
              </a:rPr>
            </a:br>
            <a:r>
              <a:rPr lang="en-GB" sz="1200">
                <a:solidFill>
                  <a:schemeClr val="bg1"/>
                </a:solidFill>
              </a:rPr>
              <a:t>(OmniPCX Enterprise)</a:t>
            </a: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4329" y="3596536"/>
            <a:ext cx="674736" cy="461400"/>
          </a:xfrm>
          <a:prstGeom prst="rect">
            <a:avLst/>
          </a:prstGeom>
        </p:spPr>
      </p:pic>
      <p:sp>
        <p:nvSpPr>
          <p:cNvPr id="39" name="ZoneTexte 38"/>
          <p:cNvSpPr txBox="1"/>
          <p:nvPr/>
        </p:nvSpPr>
        <p:spPr>
          <a:xfrm>
            <a:off x="5799840" y="3596536"/>
            <a:ext cx="1185092" cy="468000"/>
          </a:xfrm>
          <a:prstGeom prst="rect">
            <a:avLst/>
          </a:prstGeom>
          <a:solidFill>
            <a:schemeClr val="accent1">
              <a:lumMod val="50000"/>
            </a:schemeClr>
          </a:solidFill>
        </p:spPr>
        <p:txBody>
          <a:bodyPr wrap="square" rtlCol="0">
            <a:noAutofit/>
          </a:bodyPr>
          <a:lstStyle/>
          <a:p>
            <a:r>
              <a:rPr lang="en-GB" sz="1200">
                <a:solidFill>
                  <a:schemeClr val="bg1"/>
                </a:solidFill>
              </a:rPr>
              <a:t>EAL2+</a:t>
            </a:r>
            <a:br>
              <a:rPr lang="en-GB" sz="1200">
                <a:solidFill>
                  <a:schemeClr val="bg1"/>
                </a:solidFill>
              </a:rPr>
            </a:br>
            <a:r>
              <a:rPr lang="en-GB" sz="500">
                <a:solidFill>
                  <a:schemeClr val="bg1"/>
                </a:solidFill>
              </a:rPr>
              <a:t>under renewal</a:t>
            </a:r>
            <a:endParaRPr lang="en-GB" sz="1200">
              <a:solidFill>
                <a:schemeClr val="bg1"/>
              </a:solidFill>
            </a:endParaRPr>
          </a:p>
        </p:txBody>
      </p:sp>
      <p:sp>
        <p:nvSpPr>
          <p:cNvPr id="40" name="ZoneTexte 39"/>
          <p:cNvSpPr txBox="1"/>
          <p:nvPr/>
        </p:nvSpPr>
        <p:spPr>
          <a:xfrm>
            <a:off x="7083298" y="3589936"/>
            <a:ext cx="1836000" cy="468000"/>
          </a:xfrm>
          <a:prstGeom prst="rect">
            <a:avLst/>
          </a:prstGeom>
          <a:solidFill>
            <a:schemeClr val="accent1">
              <a:lumMod val="50000"/>
            </a:schemeClr>
          </a:solidFill>
        </p:spPr>
        <p:txBody>
          <a:bodyPr wrap="square" rtlCol="0">
            <a:noAutofit/>
          </a:bodyPr>
          <a:lstStyle/>
          <a:p>
            <a:r>
              <a:rPr lang="en-GB" sz="900">
                <a:solidFill>
                  <a:schemeClr val="bg1"/>
                </a:solidFill>
              </a:rPr>
              <a:t>Used by multinationals,</a:t>
            </a:r>
            <a:br>
              <a:rPr lang="en-GB" sz="900">
                <a:solidFill>
                  <a:schemeClr val="bg1"/>
                </a:solidFill>
              </a:rPr>
            </a:br>
            <a:r>
              <a:rPr lang="en-GB" sz="900">
                <a:solidFill>
                  <a:schemeClr val="bg1"/>
                </a:solidFill>
              </a:rPr>
              <a:t>Hospitals, governments </a:t>
            </a:r>
          </a:p>
        </p:txBody>
      </p:sp>
      <p:sp>
        <p:nvSpPr>
          <p:cNvPr id="13" name="ZoneTexte 12"/>
          <p:cNvSpPr txBox="1"/>
          <p:nvPr/>
        </p:nvSpPr>
        <p:spPr>
          <a:xfrm>
            <a:off x="3349268" y="4497471"/>
            <a:ext cx="2141933" cy="507831"/>
          </a:xfrm>
          <a:prstGeom prst="rect">
            <a:avLst/>
          </a:prstGeom>
          <a:noFill/>
        </p:spPr>
        <p:txBody>
          <a:bodyPr wrap="none" rtlCol="0">
            <a:spAutoFit/>
          </a:bodyPr>
          <a:lstStyle/>
          <a:p>
            <a:r>
              <a:rPr lang="en-GB" sz="900" dirty="0">
                <a:solidFill>
                  <a:schemeClr val="accent1"/>
                </a:solidFill>
              </a:rPr>
              <a:t>* Software: perpetual licence</a:t>
            </a:r>
          </a:p>
          <a:p>
            <a:r>
              <a:rPr lang="en-GB" sz="900" dirty="0">
                <a:solidFill>
                  <a:schemeClr val="accent1"/>
                </a:solidFill>
              </a:rPr>
              <a:t>** Chassis + electronic boards: CAPEX </a:t>
            </a:r>
          </a:p>
          <a:p>
            <a:endParaRPr lang="en-GB" sz="900" dirty="0">
              <a:solidFill>
                <a:schemeClr val="accent1"/>
              </a:solidFill>
            </a:endParaRPr>
          </a:p>
        </p:txBody>
      </p:sp>
      <p:grpSp>
        <p:nvGrpSpPr>
          <p:cNvPr id="2" name="Groupe 1"/>
          <p:cNvGrpSpPr/>
          <p:nvPr/>
        </p:nvGrpSpPr>
        <p:grpSpPr>
          <a:xfrm>
            <a:off x="2229873" y="1238467"/>
            <a:ext cx="6868795" cy="2038372"/>
            <a:chOff x="2229873" y="1238467"/>
            <a:chExt cx="6868795" cy="2038372"/>
          </a:xfrm>
        </p:grpSpPr>
        <p:grpSp>
          <p:nvGrpSpPr>
            <p:cNvPr id="9" name="Groupe 8"/>
            <p:cNvGrpSpPr/>
            <p:nvPr/>
          </p:nvGrpSpPr>
          <p:grpSpPr>
            <a:xfrm>
              <a:off x="2504402" y="1238467"/>
              <a:ext cx="1296000" cy="884950"/>
              <a:chOff x="2504402" y="1238467"/>
              <a:chExt cx="1296000" cy="884950"/>
            </a:xfrm>
          </p:grpSpPr>
          <p:sp>
            <p:nvSpPr>
              <p:cNvPr id="57" name="ZoneTexte 56"/>
              <p:cNvSpPr txBox="1"/>
              <p:nvPr/>
            </p:nvSpPr>
            <p:spPr>
              <a:xfrm>
                <a:off x="2504402" y="1238467"/>
                <a:ext cx="1296000" cy="558555"/>
              </a:xfrm>
              <a:prstGeom prst="rect">
                <a:avLst/>
              </a:prstGeom>
              <a:solidFill>
                <a:schemeClr val="accent5">
                  <a:lumMod val="75000"/>
                </a:schemeClr>
              </a:solidFill>
            </p:spPr>
            <p:txBody>
              <a:bodyPr wrap="square" rtlCol="0" anchor="ctr">
                <a:noAutofit/>
              </a:bodyPr>
              <a:lstStyle/>
              <a:p>
                <a:r>
                  <a:rPr lang="en-GB" sz="900">
                    <a:solidFill>
                      <a:schemeClr val="bg1"/>
                    </a:solidFill>
                  </a:rPr>
                  <a:t>Continuity of calls in the event of a software or server failure</a:t>
                </a:r>
              </a:p>
            </p:txBody>
          </p:sp>
          <p:cxnSp>
            <p:nvCxnSpPr>
              <p:cNvPr id="58" name="Connecteur droit 57"/>
              <p:cNvCxnSpPr/>
              <p:nvPr/>
            </p:nvCxnSpPr>
            <p:spPr>
              <a:xfrm>
                <a:off x="3530681" y="1547476"/>
                <a:ext cx="176796" cy="575941"/>
              </a:xfrm>
              <a:prstGeom prst="line">
                <a:avLst/>
              </a:prstGeom>
              <a:ln>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4" name="Groupe 13"/>
            <p:cNvGrpSpPr/>
            <p:nvPr/>
          </p:nvGrpSpPr>
          <p:grpSpPr>
            <a:xfrm>
              <a:off x="3828969" y="1238468"/>
              <a:ext cx="1296000" cy="872183"/>
              <a:chOff x="3828969" y="1238468"/>
              <a:chExt cx="1296000" cy="872183"/>
            </a:xfrm>
          </p:grpSpPr>
          <p:cxnSp>
            <p:nvCxnSpPr>
              <p:cNvPr id="59" name="Connecteur droit 58"/>
              <p:cNvCxnSpPr/>
              <p:nvPr/>
            </p:nvCxnSpPr>
            <p:spPr>
              <a:xfrm>
                <a:off x="4488566" y="1534710"/>
                <a:ext cx="176796" cy="575941"/>
              </a:xfrm>
              <a:prstGeom prst="line">
                <a:avLst/>
              </a:prstGeom>
              <a:ln>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3828969" y="1238468"/>
                <a:ext cx="1296000" cy="558554"/>
              </a:xfrm>
              <a:prstGeom prst="rect">
                <a:avLst/>
              </a:prstGeom>
              <a:solidFill>
                <a:schemeClr val="accent5">
                  <a:lumMod val="75000"/>
                </a:schemeClr>
              </a:solidFill>
            </p:spPr>
            <p:txBody>
              <a:bodyPr wrap="square" rtlCol="0" anchor="ctr">
                <a:noAutofit/>
              </a:bodyPr>
              <a:lstStyle/>
              <a:p>
                <a:r>
                  <a:rPr lang="en-GB" sz="900" dirty="0">
                    <a:solidFill>
                      <a:schemeClr val="bg1"/>
                    </a:solidFill>
                  </a:rPr>
                  <a:t>Continuity of calls in the event of a Wide Area Network failure</a:t>
                </a:r>
              </a:p>
              <a:p>
                <a:endParaRPr lang="en-GB" sz="900" dirty="0">
                  <a:solidFill>
                    <a:schemeClr val="bg1"/>
                  </a:solidFill>
                </a:endParaRPr>
              </a:p>
            </p:txBody>
          </p:sp>
        </p:grpSp>
        <p:grpSp>
          <p:nvGrpSpPr>
            <p:cNvPr id="17" name="Groupe 16"/>
            <p:cNvGrpSpPr/>
            <p:nvPr/>
          </p:nvGrpSpPr>
          <p:grpSpPr>
            <a:xfrm>
              <a:off x="5153536" y="1238468"/>
              <a:ext cx="1296000" cy="877469"/>
              <a:chOff x="5153536" y="1238468"/>
              <a:chExt cx="1296000" cy="877469"/>
            </a:xfrm>
          </p:grpSpPr>
          <p:cxnSp>
            <p:nvCxnSpPr>
              <p:cNvPr id="61" name="Connecteur droit 60"/>
              <p:cNvCxnSpPr/>
              <p:nvPr/>
            </p:nvCxnSpPr>
            <p:spPr>
              <a:xfrm>
                <a:off x="5519645" y="1539996"/>
                <a:ext cx="176796" cy="575941"/>
              </a:xfrm>
              <a:prstGeom prst="line">
                <a:avLst/>
              </a:prstGeom>
              <a:ln>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5153536" y="1238468"/>
                <a:ext cx="1296000" cy="558554"/>
              </a:xfrm>
              <a:prstGeom prst="rect">
                <a:avLst/>
              </a:prstGeom>
              <a:solidFill>
                <a:schemeClr val="accent5">
                  <a:lumMod val="75000"/>
                </a:schemeClr>
              </a:solidFill>
            </p:spPr>
            <p:txBody>
              <a:bodyPr wrap="square" rtlCol="0" anchor="t">
                <a:noAutofit/>
              </a:bodyPr>
              <a:lstStyle>
                <a:defPPr>
                  <a:defRPr lang="it-IT"/>
                </a:defPPr>
                <a:lvl1pPr>
                  <a:defRPr sz="900">
                    <a:solidFill>
                      <a:schemeClr val="bg1"/>
                    </a:solidFill>
                  </a:defRPr>
                </a:lvl1pPr>
              </a:lstStyle>
              <a:p>
                <a:r>
                  <a:rPr lang="en-GB" dirty="0"/>
                  <a:t>Prevention of Denial of Service, malicious eavesdropping</a:t>
                </a:r>
              </a:p>
              <a:p>
                <a:endParaRPr lang="en-GB" dirty="0"/>
              </a:p>
            </p:txBody>
          </p:sp>
        </p:grpSp>
        <p:grpSp>
          <p:nvGrpSpPr>
            <p:cNvPr id="19" name="Groupe 18"/>
            <p:cNvGrpSpPr/>
            <p:nvPr/>
          </p:nvGrpSpPr>
          <p:grpSpPr>
            <a:xfrm>
              <a:off x="7802668" y="1238468"/>
              <a:ext cx="1296000" cy="884949"/>
              <a:chOff x="7802668" y="1238468"/>
              <a:chExt cx="1296000" cy="884949"/>
            </a:xfrm>
          </p:grpSpPr>
          <p:sp>
            <p:nvSpPr>
              <p:cNvPr id="63" name="ZoneTexte 62"/>
              <p:cNvSpPr txBox="1"/>
              <p:nvPr/>
            </p:nvSpPr>
            <p:spPr>
              <a:xfrm>
                <a:off x="7802668" y="1238468"/>
                <a:ext cx="1296000" cy="558554"/>
              </a:xfrm>
              <a:prstGeom prst="rect">
                <a:avLst/>
              </a:prstGeom>
              <a:solidFill>
                <a:schemeClr val="accent5">
                  <a:lumMod val="75000"/>
                </a:schemeClr>
              </a:solidFill>
            </p:spPr>
            <p:txBody>
              <a:bodyPr wrap="square" rtlCol="0" anchor="ctr">
                <a:noAutofit/>
              </a:bodyPr>
              <a:lstStyle/>
              <a:p>
                <a:r>
                  <a:rPr lang="en-GB" sz="900" dirty="0">
                    <a:solidFill>
                      <a:schemeClr val="bg1"/>
                    </a:solidFill>
                  </a:rPr>
                  <a:t>Connecting existing equipment</a:t>
                </a:r>
              </a:p>
            </p:txBody>
          </p:sp>
          <p:cxnSp>
            <p:nvCxnSpPr>
              <p:cNvPr id="64" name="Connecteur droit 63"/>
              <p:cNvCxnSpPr/>
              <p:nvPr/>
            </p:nvCxnSpPr>
            <p:spPr>
              <a:xfrm flipH="1">
                <a:off x="8249273" y="1547476"/>
                <a:ext cx="176796" cy="575941"/>
              </a:xfrm>
              <a:prstGeom prst="line">
                <a:avLst/>
              </a:prstGeom>
              <a:ln>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e 17"/>
            <p:cNvGrpSpPr/>
            <p:nvPr/>
          </p:nvGrpSpPr>
          <p:grpSpPr>
            <a:xfrm>
              <a:off x="6478103" y="1238468"/>
              <a:ext cx="1296000" cy="884949"/>
              <a:chOff x="6478103" y="1238468"/>
              <a:chExt cx="1296000" cy="884949"/>
            </a:xfrm>
          </p:grpSpPr>
          <p:sp>
            <p:nvSpPr>
              <p:cNvPr id="67" name="ZoneTexte 66"/>
              <p:cNvSpPr txBox="1"/>
              <p:nvPr/>
            </p:nvSpPr>
            <p:spPr>
              <a:xfrm>
                <a:off x="6478103" y="1238468"/>
                <a:ext cx="1296000" cy="558554"/>
              </a:xfrm>
              <a:prstGeom prst="rect">
                <a:avLst/>
              </a:prstGeom>
              <a:solidFill>
                <a:schemeClr val="accent5">
                  <a:lumMod val="75000"/>
                </a:schemeClr>
              </a:solidFill>
            </p:spPr>
            <p:txBody>
              <a:bodyPr wrap="square" rtlCol="0" anchor="t">
                <a:noAutofit/>
              </a:bodyPr>
              <a:lstStyle/>
              <a:p>
                <a:r>
                  <a:rPr lang="en-GB" sz="900" dirty="0">
                    <a:solidFill>
                      <a:schemeClr val="bg1"/>
                    </a:solidFill>
                  </a:rPr>
                  <a:t>Secure access to the service provider SIP network</a:t>
                </a:r>
              </a:p>
            </p:txBody>
          </p:sp>
          <p:cxnSp>
            <p:nvCxnSpPr>
              <p:cNvPr id="68" name="Connecteur droit 67"/>
              <p:cNvCxnSpPr/>
              <p:nvPr/>
            </p:nvCxnSpPr>
            <p:spPr>
              <a:xfrm>
                <a:off x="6726004" y="1547476"/>
                <a:ext cx="176796" cy="575941"/>
              </a:xfrm>
              <a:prstGeom prst="line">
                <a:avLst/>
              </a:prstGeom>
              <a:ln>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6" name="Groupe 5"/>
            <p:cNvGrpSpPr/>
            <p:nvPr/>
          </p:nvGrpSpPr>
          <p:grpSpPr>
            <a:xfrm>
              <a:off x="2229873" y="1882708"/>
              <a:ext cx="6516836" cy="1394131"/>
              <a:chOff x="2229873" y="1882708"/>
              <a:chExt cx="6516836" cy="1394131"/>
            </a:xfrm>
          </p:grpSpPr>
          <p:sp>
            <p:nvSpPr>
              <p:cNvPr id="54" name="Ellipse 53"/>
              <p:cNvSpPr/>
              <p:nvPr/>
            </p:nvSpPr>
            <p:spPr>
              <a:xfrm>
                <a:off x="3109231" y="2952839"/>
                <a:ext cx="324000" cy="324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16" name="ZoneTexte 15"/>
              <p:cNvSpPr txBox="1"/>
              <p:nvPr/>
            </p:nvSpPr>
            <p:spPr>
              <a:xfrm>
                <a:off x="2473639" y="2760101"/>
                <a:ext cx="774571" cy="300082"/>
              </a:xfrm>
              <a:prstGeom prst="rect">
                <a:avLst/>
              </a:prstGeom>
              <a:noFill/>
            </p:spPr>
            <p:txBody>
              <a:bodyPr wrap="none" rtlCol="0">
                <a:spAutoFit/>
              </a:bodyPr>
              <a:lstStyle/>
              <a:p>
                <a:r>
                  <a:rPr lang="en-GB">
                    <a:solidFill>
                      <a:schemeClr val="accent1"/>
                    </a:solidFill>
                  </a:rPr>
                  <a:t>Options</a:t>
                </a:r>
              </a:p>
            </p:txBody>
          </p:sp>
          <p:sp>
            <p:nvSpPr>
              <p:cNvPr id="41" name="Rectangle : coins arrondis 40"/>
              <p:cNvSpPr/>
              <p:nvPr/>
            </p:nvSpPr>
            <p:spPr>
              <a:xfrm>
                <a:off x="33117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br>
                  <a:rPr lang="en-GB" sz="700">
                    <a:solidFill>
                      <a:schemeClr val="accent1"/>
                    </a:solidFill>
                  </a:rPr>
                </a:br>
                <a:r>
                  <a:rPr lang="en-GB" sz="700">
                    <a:solidFill>
                      <a:schemeClr val="accent1"/>
                    </a:solidFill>
                  </a:rPr>
                  <a:t>Real-time redundancy of communications</a:t>
                </a:r>
              </a:p>
            </p:txBody>
          </p:sp>
          <p:pic>
            <p:nvPicPr>
              <p:cNvPr id="42" name="Graphique 41" descr="Transfert"/>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3291" y="2169980"/>
                <a:ext cx="460959" cy="460959"/>
              </a:xfrm>
              <a:prstGeom prst="rect">
                <a:avLst/>
              </a:prstGeom>
            </p:spPr>
          </p:pic>
          <p:sp>
            <p:nvSpPr>
              <p:cNvPr id="44" name="Rectangle : coins arrondis 43"/>
              <p:cNvSpPr/>
              <p:nvPr/>
            </p:nvSpPr>
            <p:spPr>
              <a:xfrm>
                <a:off x="44361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sz="700" dirty="0">
                    <a:solidFill>
                      <a:schemeClr val="accent1"/>
                    </a:solidFill>
                  </a:rPr>
                  <a:t>On-site redundancy of communications</a:t>
                </a:r>
              </a:p>
            </p:txBody>
          </p:sp>
          <p:pic>
            <p:nvPicPr>
              <p:cNvPr id="8" name="Graphique 7" descr="Bâtiment"/>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3126" y="2074096"/>
                <a:ext cx="509567" cy="509567"/>
              </a:xfrm>
              <a:prstGeom prst="rect">
                <a:avLst/>
              </a:prstGeom>
            </p:spPr>
          </p:pic>
          <p:sp>
            <p:nvSpPr>
              <p:cNvPr id="48" name="Rectangle : coins arrondis 47"/>
              <p:cNvSpPr/>
              <p:nvPr/>
            </p:nvSpPr>
            <p:spPr>
              <a:xfrm>
                <a:off x="556054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sz="700">
                    <a:solidFill>
                      <a:schemeClr val="accent1"/>
                    </a:solidFill>
                  </a:rPr>
                  <a:t>Encryption of communications</a:t>
                </a:r>
              </a:p>
            </p:txBody>
          </p:sp>
          <p:pic>
            <p:nvPicPr>
              <p:cNvPr id="51" name="Graphique 50" descr="Verrouille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806694" y="2159611"/>
                <a:ext cx="479710" cy="479710"/>
              </a:xfrm>
              <a:prstGeom prst="rect">
                <a:avLst/>
              </a:prstGeom>
            </p:spPr>
          </p:pic>
          <p:sp>
            <p:nvSpPr>
              <p:cNvPr id="55" name="Rectangle : coins arrondis 54"/>
              <p:cNvSpPr/>
              <p:nvPr/>
            </p:nvSpPr>
            <p:spPr>
              <a:xfrm>
                <a:off x="7774709" y="1979119"/>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b"/>
              <a:lstStyle/>
              <a:p>
                <a:pPr algn="ctr"/>
                <a:r>
                  <a:rPr lang="en-GB" sz="700">
                    <a:solidFill>
                      <a:schemeClr val="accent1"/>
                    </a:solidFill>
                  </a:rPr>
                  <a:t>Gateway with digital and analogue ports**</a:t>
                </a:r>
              </a:p>
            </p:txBody>
          </p:sp>
          <p:pic>
            <p:nvPicPr>
              <p:cNvPr id="56" name="Graphique 55" descr="Téléphone"/>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3459" y="2137873"/>
                <a:ext cx="411064" cy="411064"/>
              </a:xfrm>
              <a:prstGeom prst="rect">
                <a:avLst/>
              </a:prstGeom>
            </p:spPr>
          </p:pic>
          <p:sp>
            <p:nvSpPr>
              <p:cNvPr id="65" name="Rectangle : coins arrondis 64"/>
              <p:cNvSpPr/>
              <p:nvPr/>
            </p:nvSpPr>
            <p:spPr>
              <a:xfrm>
                <a:off x="6667629" y="1994720"/>
                <a:ext cx="972000" cy="972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b"/>
              <a:lstStyle/>
              <a:p>
                <a:pPr algn="ctr"/>
                <a:br>
                  <a:rPr lang="en-GB" sz="700" dirty="0">
                    <a:solidFill>
                      <a:schemeClr val="accent1"/>
                    </a:solidFill>
                  </a:rPr>
                </a:br>
                <a:br>
                  <a:rPr lang="en-GB" sz="700" dirty="0">
                    <a:solidFill>
                      <a:schemeClr val="accent1"/>
                    </a:solidFill>
                  </a:rPr>
                </a:b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endParaRPr lang="en-GB" sz="700" dirty="0">
                  <a:solidFill>
                    <a:schemeClr val="accent1"/>
                  </a:solidFill>
                </a:endParaRPr>
              </a:p>
              <a:p>
                <a:pPr algn="ctr"/>
                <a:br>
                  <a:rPr lang="en-GB" sz="700" dirty="0">
                    <a:solidFill>
                      <a:schemeClr val="accent1"/>
                    </a:solidFill>
                  </a:rPr>
                </a:br>
                <a:br>
                  <a:rPr lang="en-GB" sz="700" dirty="0">
                    <a:solidFill>
                      <a:schemeClr val="accent1"/>
                    </a:solidFill>
                  </a:rPr>
                </a:br>
                <a:r>
                  <a:rPr lang="en-GB" sz="700" dirty="0">
                    <a:solidFill>
                      <a:schemeClr val="accent1"/>
                    </a:solidFill>
                  </a:rPr>
                  <a:t>Firewall* for access to SIP public network</a:t>
                </a:r>
              </a:p>
            </p:txBody>
          </p:sp>
          <p:pic>
            <p:nvPicPr>
              <p:cNvPr id="15" name="Graphique 14" descr="Prison"/>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7766" y="2060967"/>
                <a:ext cx="623004" cy="623004"/>
              </a:xfrm>
              <a:prstGeom prst="rect">
                <a:avLst/>
              </a:prstGeom>
            </p:spPr>
          </p:pic>
          <p:sp>
            <p:nvSpPr>
              <p:cNvPr id="69" name="ZoneTexte 68"/>
              <p:cNvSpPr txBox="1"/>
              <p:nvPr/>
            </p:nvSpPr>
            <p:spPr>
              <a:xfrm>
                <a:off x="2229873" y="2377578"/>
                <a:ext cx="939680" cy="20628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Your choice</a:t>
                </a:r>
              </a:p>
            </p:txBody>
          </p:sp>
          <p:cxnSp>
            <p:nvCxnSpPr>
              <p:cNvPr id="71" name="Connecteur droit avec flèche 70"/>
              <p:cNvCxnSpPr>
                <a:stCxn id="69" idx="3"/>
                <a:endCxn id="41" idx="1"/>
              </p:cNvCxnSpPr>
              <p:nvPr/>
            </p:nvCxnSpPr>
            <p:spPr>
              <a:xfrm>
                <a:off x="3169553" y="2480720"/>
                <a:ext cx="142196"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que 76" descr="Couronne"/>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4972" y="1882708"/>
                <a:ext cx="513678" cy="513678"/>
              </a:xfrm>
              <a:prstGeom prst="rect">
                <a:avLst/>
              </a:prstGeom>
            </p:spPr>
          </p:pic>
        </p:grpSp>
      </p:grpSp>
    </p:spTree>
    <p:extLst>
      <p:ext uri="{BB962C8B-B14F-4D97-AF65-F5344CB8AC3E}">
        <p14:creationId xmlns:p14="http://schemas.microsoft.com/office/powerpoint/2010/main" val="3306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ZoneTexte 38"/>
          <p:cNvSpPr txBox="1"/>
          <p:nvPr/>
        </p:nvSpPr>
        <p:spPr>
          <a:xfrm>
            <a:off x="463572" y="1344634"/>
            <a:ext cx="1525492" cy="461665"/>
          </a:xfrm>
          <a:prstGeom prst="rect">
            <a:avLst/>
          </a:prstGeom>
          <a:solidFill>
            <a:schemeClr val="accent1">
              <a:lumMod val="50000"/>
            </a:schemeClr>
          </a:solidFill>
        </p:spPr>
        <p:txBody>
          <a:bodyPr wrap="square" rtlCol="0">
            <a:noAutofit/>
          </a:bodyPr>
          <a:lstStyle/>
          <a:p>
            <a:r>
              <a:rPr lang="en-GB" sz="1200">
                <a:solidFill>
                  <a:schemeClr val="bg1"/>
                </a:solidFill>
              </a:rPr>
              <a:t>Simplified management</a:t>
            </a:r>
          </a:p>
        </p:txBody>
      </p:sp>
      <p:sp>
        <p:nvSpPr>
          <p:cNvPr id="41" name="ZoneTexte 40"/>
          <p:cNvSpPr txBox="1"/>
          <p:nvPr/>
        </p:nvSpPr>
        <p:spPr>
          <a:xfrm>
            <a:off x="2152000" y="1569450"/>
            <a:ext cx="950901" cy="369332"/>
          </a:xfrm>
          <a:prstGeom prst="rect">
            <a:avLst/>
          </a:prstGeom>
          <a:noFill/>
        </p:spPr>
        <p:txBody>
          <a:bodyPr wrap="none" rtlCol="0">
            <a:spAutoFit/>
          </a:bodyPr>
          <a:lstStyle/>
          <a:p>
            <a:r>
              <a:rPr lang="en-GB" sz="900" dirty="0">
                <a:solidFill>
                  <a:schemeClr val="bg1"/>
                </a:solidFill>
              </a:rPr>
              <a:t>Managed by an</a:t>
            </a:r>
            <a:br>
              <a:rPr lang="en-GB" sz="900" dirty="0">
                <a:solidFill>
                  <a:schemeClr val="bg1"/>
                </a:solidFill>
              </a:rPr>
            </a:br>
            <a:r>
              <a:rPr lang="en-GB" sz="900" dirty="0">
                <a:solidFill>
                  <a:schemeClr val="bg1"/>
                </a:solidFill>
              </a:rPr>
              <a:t>ALE partner</a:t>
            </a:r>
          </a:p>
        </p:txBody>
      </p:sp>
      <p:sp>
        <p:nvSpPr>
          <p:cNvPr id="42" name="ZoneTexte 41"/>
          <p:cNvSpPr txBox="1"/>
          <p:nvPr/>
        </p:nvSpPr>
        <p:spPr>
          <a:xfrm>
            <a:off x="4449881" y="1548084"/>
            <a:ext cx="184731" cy="230832"/>
          </a:xfrm>
          <a:prstGeom prst="rect">
            <a:avLst/>
          </a:prstGeom>
          <a:noFill/>
        </p:spPr>
        <p:txBody>
          <a:bodyPr wrap="none" rtlCol="0">
            <a:spAutoFit/>
          </a:bodyPr>
          <a:lstStyle/>
          <a:p>
            <a:endParaRPr lang="en-GB" sz="900">
              <a:solidFill>
                <a:schemeClr val="bg1"/>
              </a:solidFill>
            </a:endParaRPr>
          </a:p>
        </p:txBody>
      </p:sp>
      <p:sp>
        <p:nvSpPr>
          <p:cNvPr id="44" name="ZoneTexte 43"/>
          <p:cNvSpPr txBox="1"/>
          <p:nvPr/>
        </p:nvSpPr>
        <p:spPr>
          <a:xfrm>
            <a:off x="3218497" y="1570689"/>
            <a:ext cx="2841649" cy="230832"/>
          </a:xfrm>
          <a:prstGeom prst="rect">
            <a:avLst/>
          </a:prstGeom>
          <a:noFill/>
        </p:spPr>
        <p:txBody>
          <a:bodyPr wrap="square" rtlCol="0">
            <a:spAutoFit/>
          </a:bodyPr>
          <a:lstStyle/>
          <a:p>
            <a:r>
              <a:rPr lang="en-GB" sz="900" dirty="0">
                <a:solidFill>
                  <a:schemeClr val="bg1"/>
                </a:solidFill>
              </a:rPr>
              <a:t>Selfcare web portal option</a:t>
            </a:r>
          </a:p>
        </p:txBody>
      </p:sp>
      <p:cxnSp>
        <p:nvCxnSpPr>
          <p:cNvPr id="51" name="Connecteur droit 50"/>
          <p:cNvCxnSpPr/>
          <p:nvPr/>
        </p:nvCxnSpPr>
        <p:spPr>
          <a:xfrm>
            <a:off x="2296326" y="1960183"/>
            <a:ext cx="3780000" cy="0"/>
          </a:xfrm>
          <a:prstGeom prst="line">
            <a:avLst/>
          </a:prstGeom>
          <a:ln w="127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Graphique 2" descr="Internet"/>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0406" y="1225316"/>
            <a:ext cx="433709" cy="433709"/>
          </a:xfrm>
          <a:prstGeom prst="rect">
            <a:avLst/>
          </a:prstGeom>
        </p:spPr>
      </p:pic>
      <p:pic>
        <p:nvPicPr>
          <p:cNvPr id="6" name="Graphique 5" descr="Badge professionnel"/>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9420" y="1291662"/>
            <a:ext cx="319119" cy="319119"/>
          </a:xfrm>
          <a:prstGeom prst="rect">
            <a:avLst/>
          </a:prstGeom>
        </p:spPr>
      </p:pic>
      <p:sp>
        <p:nvSpPr>
          <p:cNvPr id="5" name="Espace réservé du texte 4"/>
          <p:cNvSpPr>
            <a:spLocks noGrp="1"/>
          </p:cNvSpPr>
          <p:nvPr>
            <p:ph type="body" sz="quarter" idx="11"/>
          </p:nvPr>
        </p:nvSpPr>
        <p:spPr/>
        <p:txBody>
          <a:bodyPr/>
          <a:lstStyle/>
          <a:p>
            <a:r>
              <a:rPr lang="en-GB"/>
              <a:t>OTEC: single licence</a:t>
            </a:r>
            <a:br>
              <a:rPr lang="en-GB"/>
            </a:br>
            <a:r>
              <a:rPr lang="en-GB"/>
              <a:t>And simple options at the right price</a:t>
            </a:r>
          </a:p>
        </p:txBody>
      </p:sp>
      <p:sp>
        <p:nvSpPr>
          <p:cNvPr id="13" name="ZoneTexte 12"/>
          <p:cNvSpPr txBox="1"/>
          <p:nvPr/>
        </p:nvSpPr>
        <p:spPr>
          <a:xfrm>
            <a:off x="3298768" y="2392593"/>
            <a:ext cx="811441" cy="507831"/>
          </a:xfrm>
          <a:prstGeom prst="rect">
            <a:avLst/>
          </a:prstGeom>
          <a:noFill/>
        </p:spPr>
        <p:txBody>
          <a:bodyPr wrap="none" rtlCol="0">
            <a:spAutoFit/>
          </a:bodyPr>
          <a:lstStyle/>
          <a:p>
            <a:r>
              <a:rPr lang="en-GB" sz="900" dirty="0">
                <a:solidFill>
                  <a:schemeClr val="bg1"/>
                </a:solidFill>
              </a:rPr>
              <a:t>Virtualized </a:t>
            </a:r>
            <a:br>
              <a:rPr lang="en-GB" sz="900" dirty="0">
                <a:solidFill>
                  <a:schemeClr val="bg1"/>
                </a:solidFill>
              </a:rPr>
            </a:br>
            <a:r>
              <a:rPr lang="en-GB" sz="900" dirty="0">
                <a:solidFill>
                  <a:schemeClr val="bg1"/>
                </a:solidFill>
              </a:rPr>
              <a:t>in a data</a:t>
            </a:r>
            <a:br>
              <a:rPr lang="en-GB" sz="900" dirty="0">
                <a:solidFill>
                  <a:schemeClr val="bg1"/>
                </a:solidFill>
              </a:rPr>
            </a:br>
            <a:r>
              <a:rPr lang="en-GB" sz="900" dirty="0">
                <a:solidFill>
                  <a:schemeClr val="bg1"/>
                </a:solidFill>
              </a:rPr>
              <a:t>centre</a:t>
            </a:r>
          </a:p>
        </p:txBody>
      </p:sp>
      <p:sp>
        <p:nvSpPr>
          <p:cNvPr id="14" name="ZoneTexte 13"/>
          <p:cNvSpPr txBox="1"/>
          <p:nvPr/>
        </p:nvSpPr>
        <p:spPr>
          <a:xfrm>
            <a:off x="2217932" y="2392593"/>
            <a:ext cx="1566544" cy="507831"/>
          </a:xfrm>
          <a:prstGeom prst="rect">
            <a:avLst/>
          </a:prstGeom>
          <a:noFill/>
        </p:spPr>
        <p:txBody>
          <a:bodyPr wrap="square" rtlCol="0">
            <a:spAutoFit/>
          </a:bodyPr>
          <a:lstStyle/>
          <a:p>
            <a:r>
              <a:rPr lang="en-GB" sz="900">
                <a:solidFill>
                  <a:schemeClr val="bg1"/>
                </a:solidFill>
              </a:rPr>
              <a:t>Hosted by an </a:t>
            </a:r>
            <a:br>
              <a:rPr lang="en-GB" sz="900">
                <a:solidFill>
                  <a:schemeClr val="bg1"/>
                </a:solidFill>
              </a:rPr>
            </a:br>
            <a:r>
              <a:rPr lang="en-GB" sz="900">
                <a:solidFill>
                  <a:schemeClr val="bg1"/>
                </a:solidFill>
              </a:rPr>
              <a:t>ALE partner</a:t>
            </a:r>
            <a:br>
              <a:rPr lang="en-GB" sz="900">
                <a:solidFill>
                  <a:schemeClr val="bg1"/>
                </a:solidFill>
              </a:rPr>
            </a:br>
            <a:endParaRPr lang="en-GB" sz="900">
              <a:solidFill>
                <a:schemeClr val="bg1"/>
              </a:solidFill>
            </a:endParaRPr>
          </a:p>
        </p:txBody>
      </p:sp>
      <p:pic>
        <p:nvPicPr>
          <p:cNvPr id="15" name="Graphique 14" descr="Nuage"/>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0712" y="1884756"/>
            <a:ext cx="586173" cy="586173"/>
          </a:xfrm>
          <a:prstGeom prst="rect">
            <a:avLst/>
          </a:prstGeom>
        </p:spPr>
      </p:pic>
      <p:pic>
        <p:nvPicPr>
          <p:cNvPr id="19" name="Graphique 18" descr="Serveu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9293" y="1984861"/>
            <a:ext cx="480732" cy="480732"/>
          </a:xfrm>
          <a:prstGeom prst="rect">
            <a:avLst/>
          </a:prstGeom>
        </p:spPr>
      </p:pic>
      <p:sp>
        <p:nvSpPr>
          <p:cNvPr id="20" name="ZoneTexte 19"/>
          <p:cNvSpPr txBox="1"/>
          <p:nvPr/>
        </p:nvSpPr>
        <p:spPr>
          <a:xfrm>
            <a:off x="2968088" y="2221945"/>
            <a:ext cx="269626" cy="200055"/>
          </a:xfrm>
          <a:prstGeom prst="rect">
            <a:avLst/>
          </a:prstGeom>
          <a:noFill/>
        </p:spPr>
        <p:txBody>
          <a:bodyPr wrap="none" rtlCol="0">
            <a:spAutoFit/>
          </a:bodyPr>
          <a:lstStyle/>
          <a:p>
            <a:r>
              <a:rPr lang="en-GB" sz="700" i="1" dirty="0">
                <a:solidFill>
                  <a:schemeClr val="bg1"/>
                </a:solidFill>
              </a:rPr>
              <a:t>or</a:t>
            </a:r>
            <a:endParaRPr lang="en-GB" i="1" dirty="0">
              <a:solidFill>
                <a:schemeClr val="bg1"/>
              </a:solidFill>
            </a:endParaRPr>
          </a:p>
        </p:txBody>
      </p:sp>
      <p:sp>
        <p:nvSpPr>
          <p:cNvPr id="21" name="ZoneTexte 20"/>
          <p:cNvSpPr txBox="1"/>
          <p:nvPr/>
        </p:nvSpPr>
        <p:spPr>
          <a:xfrm>
            <a:off x="4086562" y="2225227"/>
            <a:ext cx="269626" cy="200055"/>
          </a:xfrm>
          <a:prstGeom prst="rect">
            <a:avLst/>
          </a:prstGeom>
          <a:noFill/>
        </p:spPr>
        <p:txBody>
          <a:bodyPr wrap="none" rtlCol="0">
            <a:spAutoFit/>
          </a:bodyPr>
          <a:lstStyle/>
          <a:p>
            <a:r>
              <a:rPr lang="en-GB" sz="700" i="1" dirty="0">
                <a:solidFill>
                  <a:schemeClr val="bg1"/>
                </a:solidFill>
              </a:rPr>
              <a:t>or</a:t>
            </a:r>
            <a:endParaRPr lang="en-GB" i="1" dirty="0">
              <a:solidFill>
                <a:schemeClr val="bg1"/>
              </a:solidFill>
            </a:endParaRPr>
          </a:p>
        </p:txBody>
      </p:sp>
      <p:sp>
        <p:nvSpPr>
          <p:cNvPr id="30" name="ZoneTexte 29"/>
          <p:cNvSpPr txBox="1"/>
          <p:nvPr/>
        </p:nvSpPr>
        <p:spPr>
          <a:xfrm>
            <a:off x="463572" y="2246227"/>
            <a:ext cx="1525492" cy="461665"/>
          </a:xfrm>
          <a:prstGeom prst="rect">
            <a:avLst/>
          </a:prstGeom>
          <a:solidFill>
            <a:schemeClr val="accent1">
              <a:lumMod val="50000"/>
            </a:schemeClr>
          </a:solidFill>
        </p:spPr>
        <p:txBody>
          <a:bodyPr wrap="none" rtlCol="0">
            <a:noAutofit/>
          </a:bodyPr>
          <a:lstStyle/>
          <a:p>
            <a:r>
              <a:rPr lang="en-GB" sz="1200" dirty="0">
                <a:solidFill>
                  <a:schemeClr val="bg1"/>
                </a:solidFill>
              </a:rPr>
              <a:t>Optimized </a:t>
            </a:r>
            <a:br>
              <a:rPr lang="en-GB" sz="1200" dirty="0">
                <a:solidFill>
                  <a:schemeClr val="bg1"/>
                </a:solidFill>
              </a:rPr>
            </a:br>
            <a:r>
              <a:rPr lang="en-GB" sz="1200" dirty="0">
                <a:solidFill>
                  <a:schemeClr val="bg1"/>
                </a:solidFill>
              </a:rPr>
              <a:t>infrastructure</a:t>
            </a:r>
          </a:p>
        </p:txBody>
      </p:sp>
      <p:cxnSp>
        <p:nvCxnSpPr>
          <p:cNvPr id="52" name="Connecteur droit 51"/>
          <p:cNvCxnSpPr/>
          <p:nvPr/>
        </p:nvCxnSpPr>
        <p:spPr>
          <a:xfrm>
            <a:off x="2322589" y="2849480"/>
            <a:ext cx="3780000" cy="0"/>
          </a:xfrm>
          <a:prstGeom prst="line">
            <a:avLst/>
          </a:prstGeom>
          <a:ln w="127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32273" y="4826483"/>
            <a:ext cx="2128626" cy="369332"/>
          </a:xfrm>
          <a:prstGeom prst="rect">
            <a:avLst/>
          </a:prstGeom>
          <a:noFill/>
        </p:spPr>
        <p:txBody>
          <a:bodyPr wrap="square" rtlCol="0">
            <a:spAutoFit/>
          </a:bodyPr>
          <a:lstStyle/>
          <a:p>
            <a:r>
              <a:rPr lang="en-GB" sz="900">
                <a:solidFill>
                  <a:schemeClr val="bg1"/>
                </a:solidFill>
              </a:rPr>
              <a:t>* Project mode </a:t>
            </a:r>
            <a:br>
              <a:rPr lang="en-GB" sz="900">
                <a:solidFill>
                  <a:schemeClr val="bg1"/>
                </a:solidFill>
              </a:rPr>
            </a:br>
            <a:r>
              <a:rPr lang="en-GB" sz="900">
                <a:solidFill>
                  <a:schemeClr val="bg1"/>
                </a:solidFill>
              </a:rPr>
              <a:t>In italics: fixed costs </a:t>
            </a:r>
          </a:p>
        </p:txBody>
      </p:sp>
      <p:sp>
        <p:nvSpPr>
          <p:cNvPr id="56" name="ZoneTexte 55"/>
          <p:cNvSpPr txBox="1"/>
          <p:nvPr/>
        </p:nvSpPr>
        <p:spPr>
          <a:xfrm>
            <a:off x="463572" y="4054284"/>
            <a:ext cx="1525492" cy="535309"/>
          </a:xfrm>
          <a:prstGeom prst="rect">
            <a:avLst/>
          </a:prstGeom>
          <a:solidFill>
            <a:schemeClr val="accent1">
              <a:lumMod val="50000"/>
            </a:schemeClr>
          </a:solidFill>
        </p:spPr>
        <p:txBody>
          <a:bodyPr wrap="square" rtlCol="0">
            <a:noAutofit/>
          </a:bodyPr>
          <a:lstStyle/>
          <a:p>
            <a:r>
              <a:rPr lang="en-GB" sz="1050" dirty="0">
                <a:solidFill>
                  <a:schemeClr val="bg1"/>
                </a:solidFill>
              </a:rPr>
              <a:t>Work-from-anywhere, customer service apps</a:t>
            </a:r>
          </a:p>
        </p:txBody>
      </p:sp>
      <p:grpSp>
        <p:nvGrpSpPr>
          <p:cNvPr id="12" name="Groupe 11"/>
          <p:cNvGrpSpPr/>
          <p:nvPr/>
        </p:nvGrpSpPr>
        <p:grpSpPr>
          <a:xfrm>
            <a:off x="1947590" y="3095713"/>
            <a:ext cx="4438162" cy="795318"/>
            <a:chOff x="1997914" y="3125979"/>
            <a:chExt cx="4438162" cy="795318"/>
          </a:xfrm>
        </p:grpSpPr>
        <p:sp>
          <p:nvSpPr>
            <p:cNvPr id="35" name="ZoneTexte 34"/>
            <p:cNvSpPr txBox="1"/>
            <p:nvPr/>
          </p:nvSpPr>
          <p:spPr>
            <a:xfrm>
              <a:off x="1997914" y="3413466"/>
              <a:ext cx="1239442" cy="507831"/>
            </a:xfrm>
            <a:prstGeom prst="rect">
              <a:avLst/>
            </a:prstGeom>
            <a:noFill/>
          </p:spPr>
          <p:txBody>
            <a:bodyPr wrap="none" rtlCol="0">
              <a:spAutoFit/>
            </a:bodyPr>
            <a:lstStyle/>
            <a:p>
              <a:r>
                <a:rPr lang="en-GB" sz="900" dirty="0">
                  <a:solidFill>
                    <a:schemeClr val="bg1"/>
                  </a:solidFill>
                </a:rPr>
                <a:t>All ALE desk phones </a:t>
              </a:r>
              <a:br>
                <a:rPr lang="en-GB" sz="900" dirty="0">
                  <a:solidFill>
                    <a:schemeClr val="bg1"/>
                  </a:solidFill>
                </a:rPr>
              </a:br>
              <a:r>
                <a:rPr lang="en-GB" sz="900" dirty="0">
                  <a:solidFill>
                    <a:schemeClr val="bg1"/>
                  </a:solidFill>
                </a:rPr>
                <a:t>and handsets</a:t>
              </a:r>
              <a:br>
                <a:rPr lang="en-GB" sz="900" dirty="0">
                  <a:solidFill>
                    <a:schemeClr val="bg1"/>
                  </a:solidFill>
                </a:rPr>
              </a:br>
              <a:endParaRPr lang="en-GB" sz="900" dirty="0">
                <a:solidFill>
                  <a:schemeClr val="bg1"/>
                </a:solidFill>
              </a:endParaRPr>
            </a:p>
          </p:txBody>
        </p:sp>
        <p:sp>
          <p:nvSpPr>
            <p:cNvPr id="36" name="ZoneTexte 35"/>
            <p:cNvSpPr txBox="1"/>
            <p:nvPr/>
          </p:nvSpPr>
          <p:spPr>
            <a:xfrm>
              <a:off x="3440700" y="3398699"/>
              <a:ext cx="1122232" cy="369332"/>
            </a:xfrm>
            <a:prstGeom prst="rect">
              <a:avLst/>
            </a:prstGeom>
            <a:noFill/>
          </p:spPr>
          <p:txBody>
            <a:bodyPr wrap="square" rtlCol="0">
              <a:spAutoFit/>
            </a:bodyPr>
            <a:lstStyle/>
            <a:p>
              <a:r>
                <a:rPr lang="en-GB" sz="900" dirty="0">
                  <a:solidFill>
                    <a:schemeClr val="bg1"/>
                  </a:solidFill>
                </a:rPr>
                <a:t>SIP</a:t>
              </a:r>
              <a:r>
                <a:rPr lang="en-GB" sz="900" i="1" dirty="0">
                  <a:solidFill>
                    <a:schemeClr val="bg1"/>
                  </a:solidFill>
                </a:rPr>
                <a:t>, digital and analogue ports</a:t>
              </a:r>
              <a:endParaRPr lang="en-GB" sz="900" dirty="0">
                <a:solidFill>
                  <a:schemeClr val="bg1"/>
                </a:solidFill>
              </a:endParaRPr>
            </a:p>
          </p:txBody>
        </p:sp>
        <p:sp>
          <p:nvSpPr>
            <p:cNvPr id="37" name="ZoneTexte 36"/>
            <p:cNvSpPr txBox="1"/>
            <p:nvPr/>
          </p:nvSpPr>
          <p:spPr>
            <a:xfrm>
              <a:off x="4436863" y="3397880"/>
              <a:ext cx="1341542" cy="507831"/>
            </a:xfrm>
            <a:prstGeom prst="rect">
              <a:avLst/>
            </a:prstGeom>
            <a:noFill/>
          </p:spPr>
          <p:txBody>
            <a:bodyPr wrap="square" rtlCol="0">
              <a:spAutoFit/>
            </a:bodyPr>
            <a:lstStyle/>
            <a:p>
              <a:r>
                <a:rPr lang="en-GB" sz="900" dirty="0">
                  <a:solidFill>
                    <a:schemeClr val="bg1"/>
                  </a:solidFill>
                </a:rPr>
                <a:t>High availability, </a:t>
              </a:r>
              <a:br>
                <a:rPr lang="en-GB" sz="900" dirty="0">
                  <a:solidFill>
                    <a:schemeClr val="bg1"/>
                  </a:solidFill>
                </a:rPr>
              </a:br>
              <a:r>
                <a:rPr lang="en-GB" sz="900" dirty="0">
                  <a:solidFill>
                    <a:schemeClr val="bg1"/>
                  </a:solidFill>
                </a:rPr>
                <a:t>local site survivability options</a:t>
              </a:r>
            </a:p>
          </p:txBody>
        </p:sp>
        <p:sp>
          <p:nvSpPr>
            <p:cNvPr id="55" name="ZoneTexte 54"/>
            <p:cNvSpPr txBox="1"/>
            <p:nvPr/>
          </p:nvSpPr>
          <p:spPr>
            <a:xfrm>
              <a:off x="5661505" y="3406235"/>
              <a:ext cx="774571" cy="369332"/>
            </a:xfrm>
            <a:prstGeom prst="rect">
              <a:avLst/>
            </a:prstGeom>
            <a:noFill/>
          </p:spPr>
          <p:txBody>
            <a:bodyPr wrap="none" rtlCol="0">
              <a:spAutoFit/>
            </a:bodyPr>
            <a:lstStyle/>
            <a:p>
              <a:r>
                <a:rPr lang="en-GB" sz="900" dirty="0">
                  <a:solidFill>
                    <a:schemeClr val="bg1"/>
                  </a:solidFill>
                </a:rPr>
                <a:t>Encryption </a:t>
              </a:r>
              <a:br>
                <a:rPr lang="en-GB" sz="900" dirty="0">
                  <a:solidFill>
                    <a:schemeClr val="bg1"/>
                  </a:solidFill>
                </a:rPr>
              </a:br>
              <a:r>
                <a:rPr lang="en-GB" sz="900" dirty="0">
                  <a:solidFill>
                    <a:schemeClr val="bg1"/>
                  </a:solidFill>
                </a:rPr>
                <a:t>option</a:t>
              </a:r>
            </a:p>
          </p:txBody>
        </p:sp>
        <p:pic>
          <p:nvPicPr>
            <p:cNvPr id="18" name="Graphique 17" descr="Verrouille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5889826" y="3155629"/>
              <a:ext cx="220644" cy="220644"/>
            </a:xfrm>
            <a:prstGeom prst="rect">
              <a:avLst/>
            </a:prstGeom>
          </p:spPr>
        </p:pic>
        <p:pic>
          <p:nvPicPr>
            <p:cNvPr id="28" name="Graphique 27" descr="Centre d’appels"/>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505169" y="3125979"/>
              <a:ext cx="345223" cy="345223"/>
            </a:xfrm>
            <a:prstGeom prst="rect">
              <a:avLst/>
            </a:prstGeom>
          </p:spPr>
        </p:pic>
        <p:pic>
          <p:nvPicPr>
            <p:cNvPr id="34" name="Graphique 33" descr="Téléphone"/>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652197" y="3149686"/>
              <a:ext cx="344937" cy="307820"/>
            </a:xfrm>
            <a:prstGeom prst="rect">
              <a:avLst/>
            </a:prstGeom>
          </p:spPr>
        </p:pic>
        <p:pic>
          <p:nvPicPr>
            <p:cNvPr id="40" name="Graphique 39" descr="Transfert"/>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846058" y="3145478"/>
              <a:ext cx="292597" cy="292597"/>
            </a:xfrm>
            <a:prstGeom prst="rect">
              <a:avLst/>
            </a:prstGeom>
          </p:spPr>
        </p:pic>
        <p:cxnSp>
          <p:nvCxnSpPr>
            <p:cNvPr id="59" name="Connecteur droit 58"/>
            <p:cNvCxnSpPr/>
            <p:nvPr/>
          </p:nvCxnSpPr>
          <p:spPr>
            <a:xfrm>
              <a:off x="2322589" y="3881727"/>
              <a:ext cx="3780000" cy="0"/>
            </a:xfrm>
            <a:prstGeom prst="line">
              <a:avLst/>
            </a:prstGeom>
            <a:ln w="127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e 3"/>
          <p:cNvGrpSpPr/>
          <p:nvPr/>
        </p:nvGrpSpPr>
        <p:grpSpPr>
          <a:xfrm>
            <a:off x="3048618" y="3844299"/>
            <a:ext cx="4055568" cy="1096699"/>
            <a:chOff x="3216242" y="3845226"/>
            <a:chExt cx="4055568" cy="1096699"/>
          </a:xfrm>
        </p:grpSpPr>
        <p:sp>
          <p:nvSpPr>
            <p:cNvPr id="60" name="ZoneTexte 59"/>
            <p:cNvSpPr txBox="1"/>
            <p:nvPr/>
          </p:nvSpPr>
          <p:spPr>
            <a:xfrm>
              <a:off x="4891620" y="4176253"/>
              <a:ext cx="2380190" cy="507831"/>
            </a:xfrm>
            <a:prstGeom prst="rect">
              <a:avLst/>
            </a:prstGeom>
            <a:noFill/>
          </p:spPr>
          <p:txBody>
            <a:bodyPr wrap="square" rtlCol="0">
              <a:spAutoFit/>
            </a:bodyPr>
            <a:lstStyle/>
            <a:p>
              <a:r>
                <a:rPr lang="en-GB" sz="900" dirty="0">
                  <a:solidFill>
                    <a:schemeClr val="bg1"/>
                  </a:solidFill>
                </a:rPr>
                <a:t>Customer interactions options:</a:t>
              </a:r>
            </a:p>
            <a:p>
              <a:r>
                <a:rPr lang="en-GB" sz="900" dirty="0">
                  <a:solidFill>
                    <a:schemeClr val="bg1"/>
                  </a:solidFill>
                </a:rPr>
                <a:t>Agent, supervisors, recording, attendant console, automated attendant, </a:t>
              </a:r>
              <a:r>
                <a:rPr lang="en-GB" sz="900" i="1" dirty="0">
                  <a:solidFill>
                    <a:schemeClr val="bg1"/>
                  </a:solidFill>
                </a:rPr>
                <a:t>fax server</a:t>
              </a:r>
            </a:p>
          </p:txBody>
        </p:sp>
        <p:sp>
          <p:nvSpPr>
            <p:cNvPr id="61" name="ZoneTexte 60"/>
            <p:cNvSpPr txBox="1"/>
            <p:nvPr/>
          </p:nvSpPr>
          <p:spPr>
            <a:xfrm>
              <a:off x="3216242" y="4157095"/>
              <a:ext cx="1952937" cy="784830"/>
            </a:xfrm>
            <a:prstGeom prst="rect">
              <a:avLst/>
            </a:prstGeom>
            <a:noFill/>
          </p:spPr>
          <p:txBody>
            <a:bodyPr wrap="square" rtlCol="0">
              <a:spAutoFit/>
            </a:bodyPr>
            <a:lstStyle/>
            <a:p>
              <a:r>
                <a:rPr lang="en-GB" sz="900" dirty="0">
                  <a:solidFill>
                    <a:schemeClr val="bg1"/>
                  </a:solidFill>
                </a:rPr>
                <a:t>Work-from-anywhere options: softphone, hot-desking on desk phones, voice mail, secure messaging with Rainbow video conferencing</a:t>
              </a:r>
            </a:p>
          </p:txBody>
        </p:sp>
        <p:pic>
          <p:nvPicPr>
            <p:cNvPr id="62" name="Graphique 61" descr="Centre d’appels"/>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92426" y="3863881"/>
              <a:ext cx="345223" cy="345223"/>
            </a:xfrm>
            <a:prstGeom prst="rect">
              <a:avLst/>
            </a:prstGeom>
          </p:spPr>
        </p:pic>
        <p:pic>
          <p:nvPicPr>
            <p:cNvPr id="63" name="Image 62"/>
            <p:cNvPicPr>
              <a:picLocks noChangeAspect="1"/>
            </p:cNvPicPr>
            <p:nvPr/>
          </p:nvPicPr>
          <p:blipFill>
            <a:blip r:embed="rId19"/>
            <a:stretch>
              <a:fillRect/>
            </a:stretch>
          </p:blipFill>
          <p:spPr>
            <a:xfrm>
              <a:off x="5390787" y="3845226"/>
              <a:ext cx="397702" cy="397702"/>
            </a:xfrm>
            <a:prstGeom prst="rect">
              <a:avLst/>
            </a:prstGeom>
          </p:spPr>
        </p:pic>
      </p:grpSp>
      <p:grpSp>
        <p:nvGrpSpPr>
          <p:cNvPr id="29" name="Groupe 28"/>
          <p:cNvGrpSpPr/>
          <p:nvPr/>
        </p:nvGrpSpPr>
        <p:grpSpPr>
          <a:xfrm>
            <a:off x="6565462" y="1225316"/>
            <a:ext cx="2511863" cy="3212300"/>
            <a:chOff x="6365182" y="1234099"/>
            <a:chExt cx="2511863" cy="3212300"/>
          </a:xfrm>
        </p:grpSpPr>
        <p:sp>
          <p:nvSpPr>
            <p:cNvPr id="10" name="Rectangle 9"/>
            <p:cNvSpPr/>
            <p:nvPr/>
          </p:nvSpPr>
          <p:spPr>
            <a:xfrm>
              <a:off x="6365182" y="1234099"/>
              <a:ext cx="2511863" cy="8454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bg1"/>
                  </a:solidFill>
                </a:rPr>
                <a:t>+ Open license offer </a:t>
              </a:r>
            </a:p>
            <a:p>
              <a:r>
                <a:rPr lang="en-GB" sz="1000">
                  <a:solidFill>
                    <a:schemeClr val="bg1"/>
                  </a:solidFill>
                </a:rPr>
                <a:t>+ simple ppm catalogue,</a:t>
              </a:r>
            </a:p>
            <a:p>
              <a:r>
                <a:rPr lang="en-GB" sz="1000">
                  <a:solidFill>
                    <a:schemeClr val="bg1"/>
                  </a:solidFill>
                </a:rPr>
                <a:t>+ Software insurance included </a:t>
              </a:r>
            </a:p>
            <a:p>
              <a:r>
                <a:rPr lang="en-GB" sz="1000">
                  <a:solidFill>
                    <a:schemeClr val="bg1"/>
                  </a:solidFill>
                </a:rPr>
                <a:t>+ 100% flexibility</a:t>
              </a:r>
            </a:p>
          </p:txBody>
        </p:sp>
        <p:sp>
          <p:nvSpPr>
            <p:cNvPr id="64" name="Rectangle : coins arrondis 63"/>
            <p:cNvSpPr/>
            <p:nvPr/>
          </p:nvSpPr>
          <p:spPr>
            <a:xfrm>
              <a:off x="8235682" y="3925234"/>
              <a:ext cx="397297" cy="3960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Graphique 64" descr="Téléphone mains libres"/>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214488" y="3906812"/>
              <a:ext cx="439686" cy="439686"/>
            </a:xfrm>
            <a:prstGeom prst="rect">
              <a:avLst/>
            </a:prstGeom>
          </p:spPr>
        </p:pic>
        <p:pic>
          <p:nvPicPr>
            <p:cNvPr id="67" name="Graphique 66" descr="Nuage"/>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95128" y="2221750"/>
              <a:ext cx="586173" cy="586173"/>
            </a:xfrm>
            <a:prstGeom prst="rect">
              <a:avLst/>
            </a:prstGeom>
          </p:spPr>
        </p:pic>
        <p:cxnSp>
          <p:nvCxnSpPr>
            <p:cNvPr id="68" name="Connecteur droit avec flèche 67"/>
            <p:cNvCxnSpPr>
              <a:stCxn id="65" idx="0"/>
            </p:cNvCxnSpPr>
            <p:nvPr/>
          </p:nvCxnSpPr>
          <p:spPr>
            <a:xfrm flipH="1" flipV="1">
              <a:off x="8374502" y="2666411"/>
              <a:ext cx="0" cy="124040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9" name="ZoneTexte 68"/>
            <p:cNvSpPr txBox="1"/>
            <p:nvPr/>
          </p:nvSpPr>
          <p:spPr>
            <a:xfrm>
              <a:off x="6616256" y="2723885"/>
              <a:ext cx="1653017" cy="369332"/>
            </a:xfrm>
            <a:prstGeom prst="rect">
              <a:avLst/>
            </a:prstGeom>
            <a:noFill/>
          </p:spPr>
          <p:txBody>
            <a:bodyPr wrap="none" rtlCol="0">
              <a:spAutoFit/>
            </a:bodyPr>
            <a:lstStyle/>
            <a:p>
              <a:pPr algn="r"/>
              <a:r>
                <a:rPr lang="en-GB" sz="900">
                  <a:solidFill>
                    <a:schemeClr val="bg1"/>
                  </a:solidFill>
                </a:rPr>
                <a:t>Maximum values configured </a:t>
              </a:r>
              <a:br>
                <a:rPr lang="en-GB" sz="900">
                  <a:solidFill>
                    <a:schemeClr val="bg1"/>
                  </a:solidFill>
                </a:rPr>
              </a:br>
              <a:r>
                <a:rPr lang="en-GB" sz="900">
                  <a:solidFill>
                    <a:schemeClr val="bg1"/>
                  </a:solidFill>
                </a:rPr>
                <a:t>during the month</a:t>
              </a:r>
            </a:p>
          </p:txBody>
        </p:sp>
        <p:sp>
          <p:nvSpPr>
            <p:cNvPr id="72" name="ZoneTexte 71"/>
            <p:cNvSpPr txBox="1"/>
            <p:nvPr/>
          </p:nvSpPr>
          <p:spPr>
            <a:xfrm>
              <a:off x="6522480" y="2214497"/>
              <a:ext cx="1228221" cy="230832"/>
            </a:xfrm>
            <a:prstGeom prst="rect">
              <a:avLst/>
            </a:prstGeom>
            <a:noFill/>
          </p:spPr>
          <p:txBody>
            <a:bodyPr wrap="none" rtlCol="0">
              <a:spAutoFit/>
            </a:bodyPr>
            <a:lstStyle/>
            <a:p>
              <a:r>
                <a:rPr lang="en-GB" sz="900">
                  <a:solidFill>
                    <a:schemeClr val="bg1"/>
                  </a:solidFill>
                </a:rPr>
                <a:t>ALE cloud for billing</a:t>
              </a:r>
            </a:p>
          </p:txBody>
        </p:sp>
        <p:sp>
          <p:nvSpPr>
            <p:cNvPr id="77" name="ZoneTexte 76"/>
            <p:cNvSpPr txBox="1"/>
            <p:nvPr/>
          </p:nvSpPr>
          <p:spPr>
            <a:xfrm>
              <a:off x="7118978" y="3938568"/>
              <a:ext cx="1075936" cy="507831"/>
            </a:xfrm>
            <a:prstGeom prst="rect">
              <a:avLst/>
            </a:prstGeom>
            <a:noFill/>
          </p:spPr>
          <p:txBody>
            <a:bodyPr wrap="none" rtlCol="0">
              <a:spAutoFit/>
            </a:bodyPr>
            <a:lstStyle/>
            <a:p>
              <a:pPr algn="r"/>
              <a:r>
                <a:rPr lang="en-GB" sz="900" dirty="0">
                  <a:solidFill>
                    <a:schemeClr val="bg1"/>
                  </a:solidFill>
                </a:rPr>
                <a:t>OXE Purple</a:t>
              </a:r>
            </a:p>
            <a:p>
              <a:pPr algn="r"/>
              <a:r>
                <a:rPr lang="en-GB" sz="900" dirty="0">
                  <a:solidFill>
                    <a:schemeClr val="bg1"/>
                  </a:solidFill>
                </a:rPr>
                <a:t>Hosted on-site or</a:t>
              </a:r>
            </a:p>
            <a:p>
              <a:pPr algn="r"/>
              <a:r>
                <a:rPr lang="en-GB" sz="900" dirty="0">
                  <a:solidFill>
                    <a:schemeClr val="bg1"/>
                  </a:solidFill>
                </a:rPr>
                <a:t>by the partner</a:t>
              </a:r>
            </a:p>
          </p:txBody>
        </p:sp>
        <p:sp>
          <p:nvSpPr>
            <p:cNvPr id="78" name="Rectangle : coins arrondis 77"/>
            <p:cNvSpPr/>
            <p:nvPr/>
          </p:nvSpPr>
          <p:spPr>
            <a:xfrm>
              <a:off x="8284173" y="3294752"/>
              <a:ext cx="180000" cy="1800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ZoneTexte 78"/>
            <p:cNvSpPr txBox="1"/>
            <p:nvPr/>
          </p:nvSpPr>
          <p:spPr>
            <a:xfrm>
              <a:off x="7236254" y="3048896"/>
              <a:ext cx="1037527" cy="784830"/>
            </a:xfrm>
            <a:prstGeom prst="rect">
              <a:avLst/>
            </a:prstGeom>
            <a:noFill/>
          </p:spPr>
          <p:txBody>
            <a:bodyPr wrap="none" rtlCol="0">
              <a:spAutoFit/>
            </a:bodyPr>
            <a:lstStyle/>
            <a:p>
              <a:pPr algn="r"/>
              <a:br>
                <a:rPr lang="en-GB" sz="900">
                  <a:solidFill>
                    <a:schemeClr val="bg1"/>
                  </a:solidFill>
                </a:rPr>
              </a:br>
              <a:r>
                <a:rPr lang="en-GB" sz="900">
                  <a:solidFill>
                    <a:schemeClr val="bg1"/>
                  </a:solidFill>
                </a:rPr>
                <a:t>Virtual machine</a:t>
              </a:r>
              <a:br>
                <a:rPr lang="en-GB" sz="900">
                  <a:solidFill>
                    <a:schemeClr val="bg1"/>
                  </a:solidFill>
                </a:rPr>
              </a:br>
              <a:r>
                <a:rPr lang="en-GB" sz="900">
                  <a:solidFill>
                    <a:schemeClr val="bg1"/>
                  </a:solidFill>
                </a:rPr>
                <a:t>OV8770 MCS</a:t>
              </a:r>
              <a:br>
                <a:rPr lang="en-GB" sz="900">
                  <a:solidFill>
                    <a:schemeClr val="bg1"/>
                  </a:solidFill>
                </a:rPr>
              </a:br>
              <a:r>
                <a:rPr lang="en-GB" sz="900">
                  <a:solidFill>
                    <a:schemeClr val="bg1"/>
                  </a:solidFill>
                </a:rPr>
                <a:t>(Selfcare portal,</a:t>
              </a:r>
              <a:br>
                <a:rPr lang="en-GB" sz="900">
                  <a:solidFill>
                    <a:schemeClr val="bg1"/>
                  </a:solidFill>
                </a:rPr>
              </a:br>
              <a:r>
                <a:rPr lang="en-GB" sz="900">
                  <a:solidFill>
                    <a:schemeClr val="bg1"/>
                  </a:solidFill>
                </a:rPr>
                <a:t>Usage report)</a:t>
              </a:r>
            </a:p>
          </p:txBody>
        </p:sp>
        <p:grpSp>
          <p:nvGrpSpPr>
            <p:cNvPr id="80" name="Groupe 79"/>
            <p:cNvGrpSpPr/>
            <p:nvPr/>
          </p:nvGrpSpPr>
          <p:grpSpPr>
            <a:xfrm>
              <a:off x="8214488" y="2430000"/>
              <a:ext cx="298539" cy="340708"/>
              <a:chOff x="3363503" y="1801374"/>
              <a:chExt cx="914400" cy="969169"/>
            </a:xfrm>
          </p:grpSpPr>
          <p:pic>
            <p:nvPicPr>
              <p:cNvPr id="81" name="Graphique 80" descr="Agrandi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792277" y="1801374"/>
                <a:ext cx="357021" cy="357021"/>
              </a:xfrm>
              <a:prstGeom prst="rect">
                <a:avLst/>
              </a:prstGeom>
            </p:spPr>
          </p:pic>
          <p:pic>
            <p:nvPicPr>
              <p:cNvPr id="84" name="Graphique 83" descr="Main ouverte"/>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363503" y="1856143"/>
                <a:ext cx="914400" cy="914400"/>
              </a:xfrm>
              <a:prstGeom prst="rect">
                <a:avLst/>
              </a:prstGeom>
            </p:spPr>
          </p:pic>
        </p:grpSp>
      </p:grpSp>
      <p:pic>
        <p:nvPicPr>
          <p:cNvPr id="57" name="Graphique 56" descr="Serveu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t="50739"/>
          <a:stretch/>
        </p:blipFill>
        <p:spPr>
          <a:xfrm>
            <a:off x="4432607" y="2240441"/>
            <a:ext cx="480732" cy="236812"/>
          </a:xfrm>
          <a:prstGeom prst="rect">
            <a:avLst/>
          </a:prstGeom>
        </p:spPr>
      </p:pic>
      <p:sp>
        <p:nvSpPr>
          <p:cNvPr id="58" name="ZoneTexte 57"/>
          <p:cNvSpPr txBox="1"/>
          <p:nvPr/>
        </p:nvSpPr>
        <p:spPr>
          <a:xfrm>
            <a:off x="4324336" y="2399226"/>
            <a:ext cx="780983" cy="230832"/>
          </a:xfrm>
          <a:prstGeom prst="rect">
            <a:avLst/>
          </a:prstGeom>
          <a:noFill/>
        </p:spPr>
        <p:txBody>
          <a:bodyPr wrap="none" rtlCol="0">
            <a:spAutoFit/>
          </a:bodyPr>
          <a:lstStyle/>
          <a:p>
            <a:r>
              <a:rPr lang="en-GB" sz="900" i="1">
                <a:solidFill>
                  <a:schemeClr val="bg1"/>
                </a:solidFill>
              </a:rPr>
              <a:t>ALE servers</a:t>
            </a:r>
          </a:p>
        </p:txBody>
      </p:sp>
      <p:sp>
        <p:nvSpPr>
          <p:cNvPr id="66" name="ZoneTexte 65"/>
          <p:cNvSpPr txBox="1"/>
          <p:nvPr/>
        </p:nvSpPr>
        <p:spPr>
          <a:xfrm>
            <a:off x="463572" y="3183564"/>
            <a:ext cx="1525492" cy="461665"/>
          </a:xfrm>
          <a:prstGeom prst="rect">
            <a:avLst/>
          </a:prstGeom>
          <a:solidFill>
            <a:schemeClr val="accent1">
              <a:lumMod val="50000"/>
            </a:schemeClr>
          </a:solidFill>
        </p:spPr>
        <p:txBody>
          <a:bodyPr wrap="none" rtlCol="0">
            <a:noAutofit/>
          </a:bodyPr>
          <a:lstStyle/>
          <a:p>
            <a:r>
              <a:rPr lang="en-GB" sz="1200">
                <a:solidFill>
                  <a:schemeClr val="bg1"/>
                </a:solidFill>
              </a:rPr>
              <a:t>Extensive </a:t>
            </a:r>
            <a:br>
              <a:rPr lang="en-GB" sz="1200">
                <a:solidFill>
                  <a:schemeClr val="bg1"/>
                </a:solidFill>
              </a:rPr>
            </a:br>
            <a:r>
              <a:rPr lang="en-GB" sz="1200">
                <a:solidFill>
                  <a:schemeClr val="bg1"/>
                </a:solidFill>
              </a:rPr>
              <a:t>connectivity</a:t>
            </a:r>
          </a:p>
        </p:txBody>
      </p:sp>
      <p:pic>
        <p:nvPicPr>
          <p:cNvPr id="70" name="Graphique 69" descr="Centre d’appels"/>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316087" y="3875445"/>
            <a:ext cx="345223" cy="345223"/>
          </a:xfrm>
          <a:prstGeom prst="rect">
            <a:avLst/>
          </a:prstGeom>
        </p:spPr>
      </p:pic>
      <p:sp>
        <p:nvSpPr>
          <p:cNvPr id="9" name="Rectangle 8"/>
          <p:cNvSpPr/>
          <p:nvPr/>
        </p:nvSpPr>
        <p:spPr>
          <a:xfrm>
            <a:off x="2136217" y="4293899"/>
            <a:ext cx="756038" cy="36933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Single </a:t>
            </a:r>
            <a:br>
              <a:rPr lang="en-GB" sz="1200" b="1"/>
            </a:br>
            <a:r>
              <a:rPr lang="en-GB" sz="1200" b="1"/>
              <a:t>licence</a:t>
            </a:r>
          </a:p>
        </p:txBody>
      </p:sp>
    </p:spTree>
    <p:extLst>
      <p:ext uri="{BB962C8B-B14F-4D97-AF65-F5344CB8AC3E}">
        <p14:creationId xmlns:p14="http://schemas.microsoft.com/office/powerpoint/2010/main" val="33609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674289" y="1622017"/>
            <a:ext cx="2311915" cy="1482437"/>
            <a:chOff x="3792752" y="1604480"/>
            <a:chExt cx="2311915" cy="1482437"/>
          </a:xfrm>
        </p:grpSpPr>
        <p:sp>
          <p:nvSpPr>
            <p:cNvPr id="6" name="ZoneTexte 5"/>
            <p:cNvSpPr txBox="1"/>
            <p:nvPr/>
          </p:nvSpPr>
          <p:spPr>
            <a:xfrm>
              <a:off x="3792752" y="2371336"/>
              <a:ext cx="2311915" cy="715581"/>
            </a:xfrm>
            <a:prstGeom prst="rect">
              <a:avLst/>
            </a:prstGeom>
            <a:noFill/>
          </p:spPr>
          <p:txBody>
            <a:bodyPr wrap="none" rtlCol="0">
              <a:spAutoFit/>
            </a:bodyPr>
            <a:lstStyle/>
            <a:p>
              <a:r>
                <a:rPr lang="en-GB" dirty="0">
                  <a:solidFill>
                    <a:schemeClr val="accent1"/>
                  </a:solidFill>
                </a:rPr>
                <a:t>For a controlled budget,</a:t>
              </a:r>
              <a:br>
                <a:rPr lang="en-GB" dirty="0">
                  <a:solidFill>
                    <a:schemeClr val="accent1"/>
                  </a:solidFill>
                </a:rPr>
              </a:br>
              <a:r>
                <a:rPr lang="en-GB" dirty="0">
                  <a:solidFill>
                    <a:schemeClr val="accent1"/>
                  </a:solidFill>
                </a:rPr>
                <a:t>total flexibility and </a:t>
              </a:r>
            </a:p>
            <a:p>
              <a:r>
                <a:rPr lang="en-GB" dirty="0">
                  <a:solidFill>
                    <a:schemeClr val="accent1"/>
                  </a:solidFill>
                </a:rPr>
                <a:t>a limited initial investment</a:t>
              </a:r>
            </a:p>
          </p:txBody>
        </p:sp>
        <p:pic>
          <p:nvPicPr>
            <p:cNvPr id="13" name="Graphique 12" descr="Agrandi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3489" y="1604480"/>
              <a:ext cx="357021" cy="357021"/>
            </a:xfrm>
            <a:prstGeom prst="rect">
              <a:avLst/>
            </a:prstGeom>
          </p:spPr>
        </p:pic>
        <p:pic>
          <p:nvPicPr>
            <p:cNvPr id="15" name="Graphique 14" descr="Main ouvert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4715" y="1659249"/>
              <a:ext cx="914400" cy="914400"/>
            </a:xfrm>
            <a:prstGeom prst="rect">
              <a:avLst/>
            </a:prstGeom>
          </p:spPr>
        </p:pic>
      </p:grpSp>
      <p:grpSp>
        <p:nvGrpSpPr>
          <p:cNvPr id="4" name="Groupe 3"/>
          <p:cNvGrpSpPr/>
          <p:nvPr/>
        </p:nvGrpSpPr>
        <p:grpSpPr>
          <a:xfrm>
            <a:off x="6606635" y="1497752"/>
            <a:ext cx="1590500" cy="1786087"/>
            <a:chOff x="6459437" y="1504011"/>
            <a:chExt cx="1590500" cy="1786087"/>
          </a:xfrm>
        </p:grpSpPr>
        <p:sp>
          <p:nvSpPr>
            <p:cNvPr id="7" name="ZoneTexte 6"/>
            <p:cNvSpPr txBox="1"/>
            <p:nvPr/>
          </p:nvSpPr>
          <p:spPr>
            <a:xfrm>
              <a:off x="6459437" y="2366768"/>
              <a:ext cx="1590500" cy="923330"/>
            </a:xfrm>
            <a:prstGeom prst="rect">
              <a:avLst/>
            </a:prstGeom>
            <a:noFill/>
          </p:spPr>
          <p:txBody>
            <a:bodyPr wrap="none" rtlCol="0">
              <a:spAutoFit/>
            </a:bodyPr>
            <a:lstStyle/>
            <a:p>
              <a:r>
                <a:rPr lang="en-GB" dirty="0">
                  <a:solidFill>
                    <a:schemeClr val="accent1"/>
                  </a:solidFill>
                </a:rPr>
                <a:t>Zero compromise:</a:t>
              </a:r>
            </a:p>
            <a:p>
              <a:r>
                <a:rPr lang="en-GB" dirty="0">
                  <a:solidFill>
                    <a:schemeClr val="accent1"/>
                  </a:solidFill>
                </a:rPr>
                <a:t>Choice of hosting,</a:t>
              </a:r>
            </a:p>
            <a:p>
              <a:r>
                <a:rPr lang="en-GB" dirty="0">
                  <a:solidFill>
                    <a:schemeClr val="accent1"/>
                  </a:solidFill>
                </a:rPr>
                <a:t>Maximum security</a:t>
              </a:r>
            </a:p>
            <a:p>
              <a:endParaRPr lang="en-GB" dirty="0">
                <a:solidFill>
                  <a:schemeClr val="accent1"/>
                </a:solidFill>
              </a:endParaRPr>
            </a:p>
          </p:txBody>
        </p:sp>
        <p:pic>
          <p:nvPicPr>
            <p:cNvPr id="19" name="Graphique 18" descr="Couronn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7487" y="1504011"/>
              <a:ext cx="914400" cy="914400"/>
            </a:xfrm>
            <a:prstGeom prst="rect">
              <a:avLst/>
            </a:prstGeom>
          </p:spPr>
        </p:pic>
      </p:grpSp>
      <p:sp>
        <p:nvSpPr>
          <p:cNvPr id="3" name="Espace réservé du texte 2"/>
          <p:cNvSpPr>
            <a:spLocks noGrp="1"/>
          </p:cNvSpPr>
          <p:nvPr>
            <p:ph type="body" sz="quarter" idx="11"/>
          </p:nvPr>
        </p:nvSpPr>
        <p:spPr>
          <a:xfrm>
            <a:off x="622860" y="234813"/>
            <a:ext cx="8521140" cy="1162646"/>
          </a:xfrm>
        </p:spPr>
        <p:txBody>
          <a:bodyPr/>
          <a:lstStyle/>
          <a:p>
            <a:r>
              <a:rPr lang="en-GB" sz="2000" dirty="0"/>
              <a:t>OTEC</a:t>
            </a:r>
            <a:br>
              <a:rPr lang="en-GB" sz="2000" dirty="0"/>
            </a:br>
            <a:r>
              <a:rPr lang="en-GB" sz="2000" dirty="0"/>
              <a:t>ELEVATE YOUR BUSINESS TO THE CLOUD</a:t>
            </a:r>
          </a:p>
        </p:txBody>
      </p:sp>
      <p:grpSp>
        <p:nvGrpSpPr>
          <p:cNvPr id="10" name="Groupe 9">
            <a:extLst>
              <a:ext uri="{FF2B5EF4-FFF2-40B4-BE49-F238E27FC236}">
                <a16:creationId xmlns:a16="http://schemas.microsoft.com/office/drawing/2014/main" id="{86A4F7E3-9279-3CAA-54DB-0E123B265E9E}"/>
              </a:ext>
            </a:extLst>
          </p:cNvPr>
          <p:cNvGrpSpPr/>
          <p:nvPr/>
        </p:nvGrpSpPr>
        <p:grpSpPr>
          <a:xfrm>
            <a:off x="811005" y="1684792"/>
            <a:ext cx="2576346" cy="1614565"/>
            <a:chOff x="811005" y="1684792"/>
            <a:chExt cx="2576346" cy="1614565"/>
          </a:xfrm>
        </p:grpSpPr>
        <p:sp>
          <p:nvSpPr>
            <p:cNvPr id="5" name="ZoneTexte 4"/>
            <p:cNvSpPr txBox="1"/>
            <p:nvPr/>
          </p:nvSpPr>
          <p:spPr>
            <a:xfrm>
              <a:off x="811005" y="2376027"/>
              <a:ext cx="2576346" cy="923330"/>
            </a:xfrm>
            <a:prstGeom prst="rect">
              <a:avLst/>
            </a:prstGeom>
            <a:noFill/>
          </p:spPr>
          <p:txBody>
            <a:bodyPr wrap="none" rtlCol="0">
              <a:spAutoFit/>
            </a:bodyPr>
            <a:lstStyle/>
            <a:p>
              <a:r>
                <a:rPr lang="en-GB" dirty="0">
                  <a:solidFill>
                    <a:schemeClr val="accent1"/>
                  </a:solidFill>
                </a:rPr>
                <a:t>Work-from-anywhere,</a:t>
              </a:r>
            </a:p>
            <a:p>
              <a:r>
                <a:rPr lang="en-GB" dirty="0">
                  <a:solidFill>
                    <a:schemeClr val="accent1"/>
                  </a:solidFill>
                </a:rPr>
                <a:t>Connect all employee profiles,</a:t>
              </a:r>
              <a:br>
                <a:rPr lang="en-GB" dirty="0">
                  <a:solidFill>
                    <a:schemeClr val="accent1"/>
                  </a:solidFill>
                </a:rPr>
              </a:br>
              <a:r>
                <a:rPr lang="en-GB" dirty="0">
                  <a:solidFill>
                    <a:schemeClr val="accent1"/>
                  </a:solidFill>
                </a:rPr>
                <a:t>Boost the customer experience</a:t>
              </a:r>
            </a:p>
            <a:p>
              <a:endParaRPr lang="en-GB" dirty="0">
                <a:solidFill>
                  <a:schemeClr val="accent1"/>
                </a:solidFill>
              </a:endParaRPr>
            </a:p>
          </p:txBody>
        </p:sp>
        <p:pic>
          <p:nvPicPr>
            <p:cNvPr id="11" name="Graphique 10" descr="Fusé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5664" y="1684792"/>
              <a:ext cx="621583" cy="621583"/>
            </a:xfrm>
            <a:prstGeom prst="rect">
              <a:avLst/>
            </a:prstGeom>
          </p:spPr>
        </p:pic>
      </p:grpSp>
      <p:grpSp>
        <p:nvGrpSpPr>
          <p:cNvPr id="9" name="Groupe 8">
            <a:extLst>
              <a:ext uri="{FF2B5EF4-FFF2-40B4-BE49-F238E27FC236}">
                <a16:creationId xmlns:a16="http://schemas.microsoft.com/office/drawing/2014/main" id="{5FB7D6EF-21AA-FD95-89EA-05F613086A73}"/>
              </a:ext>
            </a:extLst>
          </p:cNvPr>
          <p:cNvGrpSpPr/>
          <p:nvPr/>
        </p:nvGrpSpPr>
        <p:grpSpPr>
          <a:xfrm>
            <a:off x="383458" y="3470994"/>
            <a:ext cx="8760542" cy="865239"/>
            <a:chOff x="383458" y="3470994"/>
            <a:chExt cx="8760542" cy="865239"/>
          </a:xfrm>
        </p:grpSpPr>
        <p:grpSp>
          <p:nvGrpSpPr>
            <p:cNvPr id="8" name="Groupe 7"/>
            <p:cNvGrpSpPr/>
            <p:nvPr/>
          </p:nvGrpSpPr>
          <p:grpSpPr>
            <a:xfrm>
              <a:off x="383458" y="3470994"/>
              <a:ext cx="8760542" cy="865239"/>
              <a:chOff x="383458" y="3470994"/>
              <a:chExt cx="8760542" cy="865239"/>
            </a:xfrm>
          </p:grpSpPr>
          <p:sp>
            <p:nvSpPr>
              <p:cNvPr id="20" name="Rectangle 19"/>
              <p:cNvSpPr/>
              <p:nvPr/>
            </p:nvSpPr>
            <p:spPr>
              <a:xfrm>
                <a:off x="383458" y="3470994"/>
                <a:ext cx="8760542" cy="8652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533"/>
              <p:cNvSpPr txBox="1"/>
              <p:nvPr/>
            </p:nvSpPr>
            <p:spPr>
              <a:xfrm>
                <a:off x="1981392" y="3654765"/>
                <a:ext cx="2344994" cy="461665"/>
              </a:xfrm>
              <a:prstGeom prst="rect">
                <a:avLst/>
              </a:prstGeom>
              <a:solidFill>
                <a:schemeClr val="accent1">
                  <a:lumMod val="50000"/>
                </a:schemeClr>
              </a:solidFill>
            </p:spPr>
            <p:txBody>
              <a:bodyPr wrap="square" rtlCol="0">
                <a:spAutoFit/>
              </a:bodyPr>
              <a:lstStyle/>
              <a:p>
                <a:r>
                  <a:rPr lang="en-GB" sz="2400" dirty="0">
                    <a:solidFill>
                      <a:schemeClr val="bg1"/>
                    </a:solidFill>
                  </a:rPr>
                  <a:t>20 Million users</a:t>
                </a:r>
                <a:endParaRPr lang="en-GB" dirty="0">
                  <a:solidFill>
                    <a:schemeClr val="bg1"/>
                  </a:solidFill>
                </a:endParaRPr>
              </a:p>
            </p:txBody>
          </p:sp>
          <p:pic>
            <p:nvPicPr>
              <p:cNvPr id="23" name="Imag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04675" y="3502737"/>
                <a:ext cx="722871" cy="722871"/>
              </a:xfrm>
              <a:prstGeom prst="ellipse">
                <a:avLst/>
              </a:prstGeom>
            </p:spPr>
          </p:pic>
          <p:pic>
            <p:nvPicPr>
              <p:cNvPr id="22" name="Image 2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92063" y="3633472"/>
                <a:ext cx="674736" cy="461400"/>
              </a:xfrm>
              <a:prstGeom prst="rect">
                <a:avLst/>
              </a:prstGeom>
            </p:spPr>
          </p:pic>
        </p:grpSp>
        <p:sp>
          <p:nvSpPr>
            <p:cNvPr id="24" name="TextBox 533"/>
            <p:cNvSpPr txBox="1"/>
            <p:nvPr/>
          </p:nvSpPr>
          <p:spPr>
            <a:xfrm>
              <a:off x="4693032" y="3659550"/>
              <a:ext cx="2591309" cy="461665"/>
            </a:xfrm>
            <a:prstGeom prst="rect">
              <a:avLst/>
            </a:prstGeom>
            <a:solidFill>
              <a:schemeClr val="accent1">
                <a:lumMod val="50000"/>
              </a:schemeClr>
            </a:solidFill>
          </p:spPr>
          <p:txBody>
            <a:bodyPr wrap="square" rtlCol="0">
              <a:spAutoFit/>
            </a:bodyPr>
            <a:lstStyle/>
            <a:p>
              <a:r>
                <a:rPr lang="en-GB" sz="2400" dirty="0">
                  <a:solidFill>
                    <a:schemeClr val="bg1"/>
                  </a:solidFill>
                </a:rPr>
                <a:t>Certified secure</a:t>
              </a:r>
              <a:endParaRPr lang="en-GB" dirty="0">
                <a:solidFill>
                  <a:schemeClr val="bg1"/>
                </a:solidFill>
              </a:endParaRPr>
            </a:p>
          </p:txBody>
        </p:sp>
        <p:sp>
          <p:nvSpPr>
            <p:cNvPr id="12" name="ZoneTexte 11"/>
            <p:cNvSpPr txBox="1"/>
            <p:nvPr/>
          </p:nvSpPr>
          <p:spPr>
            <a:xfrm>
              <a:off x="8096459" y="4063969"/>
              <a:ext cx="609462" cy="169277"/>
            </a:xfrm>
            <a:prstGeom prst="rect">
              <a:avLst/>
            </a:prstGeom>
            <a:noFill/>
          </p:spPr>
          <p:txBody>
            <a:bodyPr wrap="none" rtlCol="0">
              <a:spAutoFit/>
            </a:bodyPr>
            <a:lstStyle/>
            <a:p>
              <a:r>
                <a:rPr lang="fr-FR" sz="500" dirty="0">
                  <a:solidFill>
                    <a:schemeClr val="bg1"/>
                  </a:solidFill>
                </a:rPr>
                <a:t>Under </a:t>
              </a:r>
              <a:r>
                <a:rPr lang="fr-FR" sz="500" dirty="0" err="1">
                  <a:solidFill>
                    <a:schemeClr val="bg1"/>
                  </a:solidFill>
                </a:rPr>
                <a:t>renewal</a:t>
              </a:r>
              <a:endParaRPr lang="en-US" sz="500" dirty="0">
                <a:solidFill>
                  <a:schemeClr val="bg1"/>
                </a:solidFill>
              </a:endParaRPr>
            </a:p>
          </p:txBody>
        </p:sp>
      </p:grpSp>
    </p:spTree>
    <p:extLst>
      <p:ext uri="{BB962C8B-B14F-4D97-AF65-F5344CB8AC3E}">
        <p14:creationId xmlns:p14="http://schemas.microsoft.com/office/powerpoint/2010/main" val="1440502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944">
            <a:extLst>
              <a:ext uri="{FF2B5EF4-FFF2-40B4-BE49-F238E27FC236}">
                <a16:creationId xmlns:a16="http://schemas.microsoft.com/office/drawing/2014/main" id="{40A8904B-850A-4147-AC27-93EEEDDD1B65}"/>
              </a:ext>
            </a:extLst>
          </p:cNvPr>
          <p:cNvSpPr/>
          <p:nvPr/>
        </p:nvSpPr>
        <p:spPr>
          <a:xfrm>
            <a:off x="4374953" y="1631000"/>
            <a:ext cx="197049" cy="197644"/>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4"/>
          </a:solidFill>
          <a:ln w="12700">
            <a:miter lim="400000"/>
          </a:ln>
        </p:spPr>
        <p:txBody>
          <a:bodyPr lIns="14284" tIns="14284" rIns="14284" bIns="14284" anchor="ctr"/>
          <a:lstStyle/>
          <a:p>
            <a:pPr defTabSz="171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3907476" y="1932823"/>
            <a:ext cx="1168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US" altLang="en-US" sz="2000" dirty="0">
                <a:solidFill>
                  <a:schemeClr val="tx2"/>
                </a:solidFill>
                <a:latin typeface="+mj-lt"/>
                <a:ea typeface="Open Sans Semibold"/>
                <a:cs typeface="Open Sans Semibold"/>
              </a:rPr>
              <a:t>WEBSITE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3440503" y="2270783"/>
            <a:ext cx="2122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1214"/>
              </a:lnSpc>
              <a:defRPr/>
            </a:pPr>
            <a:r>
              <a:rPr lang="en-US" altLang="en-US" sz="1200" dirty="0">
                <a:solidFill>
                  <a:srgbClr val="7030A0"/>
                </a:solidFill>
                <a:latin typeface="+mn-lt"/>
                <a:ea typeface="Open Sans Semibold"/>
                <a:cs typeface="Open Sans Semibold"/>
                <a:hlinkClick r:id="rId3"/>
              </a:rPr>
              <a:t>www.al-enterprise.com</a:t>
            </a:r>
            <a:endParaRPr lang="en-US" altLang="en-US" sz="1200" dirty="0">
              <a:solidFill>
                <a:srgbClr val="7030A0"/>
              </a:solidFill>
              <a:latin typeface="+mn-lt"/>
              <a:ea typeface="Open Sans Semibold"/>
              <a:cs typeface="Open Sans Semibold"/>
            </a:endParaRPr>
          </a:p>
          <a:p>
            <a:pPr algn="ctr">
              <a:lnSpc>
                <a:spcPts val="1214"/>
              </a:lnSpc>
              <a:defRPr/>
            </a:pPr>
            <a:endParaRPr lang="en-US" altLang="en-US" sz="12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3124200" y="2670894"/>
            <a:ext cx="927640" cy="180275"/>
          </a:xfrm>
          <a:prstGeom prst="rect">
            <a:avLst/>
          </a:prstGeom>
          <a:noFill/>
          <a:ln w="9525">
            <a:noFill/>
            <a:miter lim="800000"/>
            <a:headEnd/>
            <a:tailEnd/>
          </a:ln>
        </p:spPr>
        <p:txBody>
          <a:bodyPr wrap="square" lIns="26132" tIns="13066" rIns="26132" bIns="13066">
            <a:spAutoFit/>
          </a:bodyPr>
          <a:lstStyle/>
          <a:p>
            <a:pPr>
              <a:spcBef>
                <a:spcPct val="50000"/>
              </a:spcBef>
            </a:pPr>
            <a:r>
              <a:rPr lang="en-US" sz="1000" dirty="0">
                <a:latin typeface="Trebuchet MS" charset="0"/>
              </a:rPr>
              <a:t>Follow us :</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42" y="2652679"/>
            <a:ext cx="274911" cy="268038"/>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253" y="2648653"/>
            <a:ext cx="279965" cy="271980"/>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9552" y="2648653"/>
            <a:ext cx="279965" cy="271980"/>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2953" y="2648654"/>
            <a:ext cx="279965" cy="27296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507715" y="4857750"/>
            <a:ext cx="5651422" cy="215444"/>
          </a:xfrm>
          <a:prstGeom prst="rect">
            <a:avLst/>
          </a:prstGeom>
          <a:noFill/>
        </p:spPr>
        <p:txBody>
          <a:bodyPr wrap="square" rtlCol="0">
            <a:spAutoFit/>
          </a:bodyPr>
          <a:lstStyle/>
          <a:p>
            <a:r>
              <a:rPr lang="en-US" sz="800" b="1" dirty="0">
                <a:solidFill>
                  <a:srgbClr val="604187"/>
                </a:solidFill>
              </a:rPr>
              <a:t>The Alcatel-Lucent name and logo are trademarks of Nokia used under license by ALE.</a:t>
            </a:r>
            <a:endParaRPr lang="en-US" sz="800" dirty="0">
              <a:solidFill>
                <a:srgbClr val="604187"/>
              </a:solidFill>
            </a:endParaRPr>
          </a:p>
        </p:txBody>
      </p:sp>
      <p:sp>
        <p:nvSpPr>
          <p:cNvPr id="12" name="Rectangle 6">
            <a:extLst>
              <a:ext uri="{FF2B5EF4-FFF2-40B4-BE49-F238E27FC236}">
                <a16:creationId xmlns:a16="http://schemas.microsoft.com/office/drawing/2014/main" id="{95F11EE4-EDDC-408C-AF22-3995B81611F6}"/>
              </a:ext>
            </a:extLst>
          </p:cNvPr>
          <p:cNvSpPr>
            <a:spLocks/>
          </p:cNvSpPr>
          <p:nvPr/>
        </p:nvSpPr>
        <p:spPr bwMode="auto">
          <a:xfrm>
            <a:off x="2729669" y="1019573"/>
            <a:ext cx="3684663" cy="430887"/>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714500" eaLnBrk="1" fontAlgn="auto" hangingPunct="1">
              <a:spcBef>
                <a:spcPts val="0"/>
              </a:spcBef>
              <a:spcAft>
                <a:spcPts val="0"/>
              </a:spcAft>
              <a:defRPr/>
            </a:pPr>
            <a:r>
              <a:rPr lang="en-US" sz="2800" spc="1313" dirty="0">
                <a:solidFill>
                  <a:schemeClr val="accent1"/>
                </a:solidFill>
                <a:latin typeface="+mj-lt"/>
                <a:ea typeface="Open Sans" charset="0"/>
                <a:cs typeface="Open Sans" charset="0"/>
                <a:sym typeface="Bebas Neue" charset="0"/>
              </a:rPr>
              <a:t>CONTACT US</a:t>
            </a:r>
          </a:p>
        </p:txBody>
      </p:sp>
    </p:spTree>
    <p:extLst>
      <p:ext uri="{BB962C8B-B14F-4D97-AF65-F5344CB8AC3E}">
        <p14:creationId xmlns:p14="http://schemas.microsoft.com/office/powerpoint/2010/main" val="29973895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 70"/>
          <p:cNvPicPr>
            <a:picLocks noChangeAspect="1"/>
          </p:cNvPicPr>
          <p:nvPr/>
        </p:nvPicPr>
        <p:blipFill rotWithShape="1">
          <a:blip r:embed="rId3" cstate="hqprint">
            <a:extLst>
              <a:ext uri="{28A0092B-C50C-407E-A947-70E740481C1C}">
                <a14:useLocalDpi xmlns:a14="http://schemas.microsoft.com/office/drawing/2010/main"/>
              </a:ext>
            </a:extLst>
          </a:blip>
          <a:srcRect t="-902"/>
          <a:stretch/>
        </p:blipFill>
        <p:spPr>
          <a:xfrm flipH="1">
            <a:off x="386605" y="119945"/>
            <a:ext cx="2394782" cy="4610100"/>
          </a:xfrm>
          <a:prstGeom prst="rect">
            <a:avLst/>
          </a:prstGeom>
        </p:spPr>
      </p:pic>
      <p:sp>
        <p:nvSpPr>
          <p:cNvPr id="3" name="Rectangle 2"/>
          <p:cNvSpPr/>
          <p:nvPr/>
        </p:nvSpPr>
        <p:spPr>
          <a:xfrm>
            <a:off x="380342" y="0"/>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texte 1"/>
          <p:cNvSpPr>
            <a:spLocks noGrp="1"/>
          </p:cNvSpPr>
          <p:nvPr>
            <p:ph type="body" sz="quarter" idx="69"/>
          </p:nvPr>
        </p:nvSpPr>
        <p:spPr>
          <a:xfrm>
            <a:off x="507951" y="161165"/>
            <a:ext cx="2279699" cy="431938"/>
          </a:xfrm>
          <a:noFill/>
        </p:spPr>
        <p:txBody>
          <a:bodyPr/>
          <a:lstStyle/>
          <a:p>
            <a:r>
              <a:rPr lang="en-US" sz="2000">
                <a:solidFill>
                  <a:schemeClr val="bg1"/>
                </a:solidFill>
              </a:rPr>
              <a:t>WORK FROM ANYWHERE</a:t>
            </a:r>
          </a:p>
          <a:p>
            <a:endParaRPr lang="en-US" sz="2000">
              <a:solidFill>
                <a:schemeClr val="bg1"/>
              </a:solidFill>
            </a:endParaRPr>
          </a:p>
        </p:txBody>
      </p:sp>
      <p:sp>
        <p:nvSpPr>
          <p:cNvPr id="4" name="Rectangle 3"/>
          <p:cNvSpPr/>
          <p:nvPr/>
        </p:nvSpPr>
        <p:spPr>
          <a:xfrm>
            <a:off x="2764790" y="0"/>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ZoneTexte 22">
            <a:extLst>
              <a:ext uri="{FF2B5EF4-FFF2-40B4-BE49-F238E27FC236}">
                <a16:creationId xmlns:a16="http://schemas.microsoft.com/office/drawing/2014/main" id="{A1DB49FC-FBFA-495D-A650-9CC6208AA39D}"/>
              </a:ext>
            </a:extLst>
          </p:cNvPr>
          <p:cNvSpPr txBox="1"/>
          <p:nvPr/>
        </p:nvSpPr>
        <p:spPr>
          <a:xfrm>
            <a:off x="3820438" y="3934055"/>
            <a:ext cx="5323562" cy="507831"/>
          </a:xfrm>
          <a:prstGeom prst="rect">
            <a:avLst/>
          </a:prstGeom>
          <a:solidFill>
            <a:schemeClr val="accent1">
              <a:lumMod val="50000"/>
            </a:schemeClr>
          </a:solidFill>
        </p:spPr>
        <p:txBody>
          <a:bodyPr wrap="square" rtlCol="0">
            <a:spAutoFit/>
          </a:bodyPr>
          <a:lstStyle/>
          <a:p>
            <a:r>
              <a:rPr lang="en-US" dirty="0">
                <a:solidFill>
                  <a:schemeClr val="bg1"/>
                </a:solidFill>
              </a:rPr>
              <a:t>Why choose OTEC? One number service across Rainbow application and the office phone, or use a simple softphone</a:t>
            </a:r>
          </a:p>
        </p:txBody>
      </p:sp>
      <p:sp>
        <p:nvSpPr>
          <p:cNvPr id="6" name="Rectangle 5"/>
          <p:cNvSpPr/>
          <p:nvPr/>
        </p:nvSpPr>
        <p:spPr>
          <a:xfrm>
            <a:off x="3077083" y="3934054"/>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ag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68202" y="3934053"/>
            <a:ext cx="494683" cy="451062"/>
          </a:xfrm>
          <a:prstGeom prst="rect">
            <a:avLst/>
          </a:prstGeom>
        </p:spPr>
      </p:pic>
      <p:sp>
        <p:nvSpPr>
          <p:cNvPr id="23" name="Rectangle 22">
            <a:extLst>
              <a:ext uri="{FF2B5EF4-FFF2-40B4-BE49-F238E27FC236}">
                <a16:creationId xmlns:a16="http://schemas.microsoft.com/office/drawing/2014/main" id="{191933AB-ACCE-45D7-B96E-D541A74B8DAA}"/>
              </a:ext>
            </a:extLst>
          </p:cNvPr>
          <p:cNvSpPr/>
          <p:nvPr/>
        </p:nvSpPr>
        <p:spPr>
          <a:xfrm>
            <a:off x="5639164" y="2558964"/>
            <a:ext cx="3322766" cy="1304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 63">
            <a:extLst>
              <a:ext uri="{FF2B5EF4-FFF2-40B4-BE49-F238E27FC236}">
                <a16:creationId xmlns:a16="http://schemas.microsoft.com/office/drawing/2014/main" id="{6244F730-CE67-4CCA-AA08-B8D284C78676}"/>
              </a:ext>
            </a:extLst>
          </p:cNvPr>
          <p:cNvGrpSpPr/>
          <p:nvPr/>
        </p:nvGrpSpPr>
        <p:grpSpPr>
          <a:xfrm>
            <a:off x="4413492" y="569497"/>
            <a:ext cx="3322766" cy="1748963"/>
            <a:chOff x="235916" y="1283158"/>
            <a:chExt cx="4234447" cy="1904521"/>
          </a:xfrm>
        </p:grpSpPr>
        <p:pic>
          <p:nvPicPr>
            <p:cNvPr id="27" name="Picture 64">
              <a:extLst>
                <a:ext uri="{FF2B5EF4-FFF2-40B4-BE49-F238E27FC236}">
                  <a16:creationId xmlns:a16="http://schemas.microsoft.com/office/drawing/2014/main" id="{EF9B275D-F56A-45A1-B430-58F1A11450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916" y="1283158"/>
              <a:ext cx="4234447" cy="1904521"/>
            </a:xfrm>
            <a:prstGeom prst="rect">
              <a:avLst/>
            </a:prstGeom>
          </p:spPr>
        </p:pic>
        <p:pic>
          <p:nvPicPr>
            <p:cNvPr id="29" name="Picture 65">
              <a:extLst>
                <a:ext uri="{FF2B5EF4-FFF2-40B4-BE49-F238E27FC236}">
                  <a16:creationId xmlns:a16="http://schemas.microsoft.com/office/drawing/2014/main" id="{D66ABD2C-F722-4903-8AC2-F7EFC0658A2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5528" y="1465253"/>
              <a:ext cx="2681628" cy="1553045"/>
            </a:xfrm>
            <a:prstGeom prst="rect">
              <a:avLst/>
            </a:prstGeom>
          </p:spPr>
        </p:pic>
      </p:grpSp>
      <p:sp>
        <p:nvSpPr>
          <p:cNvPr id="30" name="Rectangle 29">
            <a:extLst>
              <a:ext uri="{FF2B5EF4-FFF2-40B4-BE49-F238E27FC236}">
                <a16:creationId xmlns:a16="http://schemas.microsoft.com/office/drawing/2014/main" id="{E4450FFC-CD03-4FAA-BCBD-CE940B702109}"/>
              </a:ext>
            </a:extLst>
          </p:cNvPr>
          <p:cNvSpPr>
            <a:spLocks/>
          </p:cNvSpPr>
          <p:nvPr/>
        </p:nvSpPr>
        <p:spPr>
          <a:xfrm>
            <a:off x="2892189" y="1047846"/>
            <a:ext cx="162949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Softphone on mobile, PC, MAC or web browser</a:t>
            </a:r>
          </a:p>
        </p:txBody>
      </p:sp>
      <p:sp>
        <p:nvSpPr>
          <p:cNvPr id="31" name="Rectangle 30">
            <a:extLst>
              <a:ext uri="{FF2B5EF4-FFF2-40B4-BE49-F238E27FC236}">
                <a16:creationId xmlns:a16="http://schemas.microsoft.com/office/drawing/2014/main" id="{6F42A5BE-73BB-4A8F-9B1E-9B260BAC53A8}"/>
              </a:ext>
            </a:extLst>
          </p:cNvPr>
          <p:cNvSpPr>
            <a:spLocks/>
          </p:cNvSpPr>
          <p:nvPr/>
        </p:nvSpPr>
        <p:spPr>
          <a:xfrm>
            <a:off x="4925265" y="21746"/>
            <a:ext cx="1766309"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Unified directory for quick connection </a:t>
            </a:r>
          </a:p>
        </p:txBody>
      </p:sp>
      <p:sp>
        <p:nvSpPr>
          <p:cNvPr id="32" name="Rectangle 31">
            <a:extLst>
              <a:ext uri="{FF2B5EF4-FFF2-40B4-BE49-F238E27FC236}">
                <a16:creationId xmlns:a16="http://schemas.microsoft.com/office/drawing/2014/main" id="{A47FBB5C-494B-4A27-BF45-72A181A498D9}"/>
              </a:ext>
            </a:extLst>
          </p:cNvPr>
          <p:cNvSpPr>
            <a:spLocks/>
          </p:cNvSpPr>
          <p:nvPr/>
        </p:nvSpPr>
        <p:spPr>
          <a:xfrm>
            <a:off x="2892189" y="2117560"/>
            <a:ext cx="164144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Video with team members and external contacts</a:t>
            </a:r>
          </a:p>
        </p:txBody>
      </p:sp>
      <p:pic>
        <p:nvPicPr>
          <p:cNvPr id="33" name="Image 32">
            <a:extLst>
              <a:ext uri="{FF2B5EF4-FFF2-40B4-BE49-F238E27FC236}">
                <a16:creationId xmlns:a16="http://schemas.microsoft.com/office/drawing/2014/main" id="{FA4FEFF9-2F10-4A38-B59C-AB96E093CF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57731" y="908890"/>
            <a:ext cx="1833843" cy="1031537"/>
          </a:xfrm>
          <a:prstGeom prst="rect">
            <a:avLst/>
          </a:prstGeom>
        </p:spPr>
      </p:pic>
      <p:pic>
        <p:nvPicPr>
          <p:cNvPr id="34" name="Image 33">
            <a:extLst>
              <a:ext uri="{FF2B5EF4-FFF2-40B4-BE49-F238E27FC236}">
                <a16:creationId xmlns:a16="http://schemas.microsoft.com/office/drawing/2014/main" id="{2CEDD395-A0CB-4C4B-A5F9-9544B5E078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33417" y="1930187"/>
            <a:ext cx="666981" cy="1158356"/>
          </a:xfrm>
          <a:prstGeom prst="rect">
            <a:avLst/>
          </a:prstGeom>
        </p:spPr>
      </p:pic>
      <p:sp>
        <p:nvSpPr>
          <p:cNvPr id="36" name="Rectangle 35">
            <a:extLst>
              <a:ext uri="{FF2B5EF4-FFF2-40B4-BE49-F238E27FC236}">
                <a16:creationId xmlns:a16="http://schemas.microsoft.com/office/drawing/2014/main" id="{830CE1C8-5367-427F-84C2-8DF05E9E7972}"/>
              </a:ext>
            </a:extLst>
          </p:cNvPr>
          <p:cNvSpPr>
            <a:spLocks/>
          </p:cNvSpPr>
          <p:nvPr/>
        </p:nvSpPr>
        <p:spPr>
          <a:xfrm>
            <a:off x="7082137" y="908890"/>
            <a:ext cx="1604384"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Encrypted WebRTC communications </a:t>
            </a:r>
          </a:p>
        </p:txBody>
      </p:sp>
      <p:cxnSp>
        <p:nvCxnSpPr>
          <p:cNvPr id="37" name="Connecteur droit 36">
            <a:extLst>
              <a:ext uri="{FF2B5EF4-FFF2-40B4-BE49-F238E27FC236}">
                <a16:creationId xmlns:a16="http://schemas.microsoft.com/office/drawing/2014/main" id="{EB49F76E-B165-4621-A420-DD03C0D5E8CA}"/>
              </a:ext>
            </a:extLst>
          </p:cNvPr>
          <p:cNvCxnSpPr>
            <a:cxnSpLocks/>
          </p:cNvCxnSpPr>
          <p:nvPr/>
        </p:nvCxnSpPr>
        <p:spPr>
          <a:xfrm flipV="1">
            <a:off x="4500024" y="2483483"/>
            <a:ext cx="291745" cy="13911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B39F72B-19EF-4933-AA23-3CFFB2DCDE43}"/>
              </a:ext>
            </a:extLst>
          </p:cNvPr>
          <p:cNvCxnSpPr/>
          <p:nvPr/>
        </p:nvCxnSpPr>
        <p:spPr>
          <a:xfrm flipH="1">
            <a:off x="5049278" y="442855"/>
            <a:ext cx="185539" cy="49188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8CBD251-6CAC-4FF1-9471-35924D6834A9}"/>
              </a:ext>
            </a:extLst>
          </p:cNvPr>
          <p:cNvCxnSpPr>
            <a:cxnSpLocks/>
          </p:cNvCxnSpPr>
          <p:nvPr/>
        </p:nvCxnSpPr>
        <p:spPr>
          <a:xfrm>
            <a:off x="4372242" y="1641143"/>
            <a:ext cx="377113" cy="37620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BB957B6-10A1-4D46-B13C-E1DFB29048B2}"/>
              </a:ext>
            </a:extLst>
          </p:cNvPr>
          <p:cNvCxnSpPr>
            <a:stCxn id="30" idx="3"/>
            <a:endCxn id="33" idx="1"/>
          </p:cNvCxnSpPr>
          <p:nvPr/>
        </p:nvCxnSpPr>
        <p:spPr>
          <a:xfrm>
            <a:off x="4521679" y="1371012"/>
            <a:ext cx="336052" cy="53647"/>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E0872ED3-1E2E-423E-9109-D029BCE31D9B}"/>
              </a:ext>
            </a:extLst>
          </p:cNvPr>
          <p:cNvSpPr txBox="1"/>
          <p:nvPr/>
        </p:nvSpPr>
        <p:spPr>
          <a:xfrm>
            <a:off x="7287402" y="169227"/>
            <a:ext cx="1229824" cy="507831"/>
          </a:xfrm>
          <a:prstGeom prst="rect">
            <a:avLst/>
          </a:prstGeom>
          <a:solidFill>
            <a:srgbClr val="00B050"/>
          </a:solidFill>
        </p:spPr>
        <p:txBody>
          <a:bodyPr wrap="none" rtlCol="0">
            <a:spAutoFit/>
          </a:bodyPr>
          <a:lstStyle/>
          <a:p>
            <a:r>
              <a:rPr lang="en-US" dirty="0">
                <a:solidFill>
                  <a:schemeClr val="bg1"/>
                </a:solidFill>
              </a:rPr>
              <a:t>Full UC and</a:t>
            </a:r>
          </a:p>
          <a:p>
            <a:r>
              <a:rPr lang="en-US" dirty="0">
                <a:solidFill>
                  <a:schemeClr val="bg1"/>
                </a:solidFill>
              </a:rPr>
              <a:t>Collaboration</a:t>
            </a:r>
          </a:p>
        </p:txBody>
      </p:sp>
      <p:sp>
        <p:nvSpPr>
          <p:cNvPr id="42" name="ZoneTexte 41">
            <a:extLst>
              <a:ext uri="{FF2B5EF4-FFF2-40B4-BE49-F238E27FC236}">
                <a16:creationId xmlns:a16="http://schemas.microsoft.com/office/drawing/2014/main" id="{B7706D63-262E-4D40-B3CA-B9BE58F163AE}"/>
              </a:ext>
            </a:extLst>
          </p:cNvPr>
          <p:cNvSpPr txBox="1"/>
          <p:nvPr/>
        </p:nvSpPr>
        <p:spPr>
          <a:xfrm>
            <a:off x="7617620" y="2379448"/>
            <a:ext cx="1526380" cy="300082"/>
          </a:xfrm>
          <a:prstGeom prst="rect">
            <a:avLst/>
          </a:prstGeom>
          <a:solidFill>
            <a:srgbClr val="00B050"/>
          </a:solidFill>
        </p:spPr>
        <p:txBody>
          <a:bodyPr wrap="none" rtlCol="0">
            <a:spAutoFit/>
          </a:bodyPr>
          <a:lstStyle/>
          <a:p>
            <a:r>
              <a:rPr lang="en-US" dirty="0">
                <a:solidFill>
                  <a:schemeClr val="bg1"/>
                </a:solidFill>
              </a:rPr>
              <a:t>Simple softphone</a:t>
            </a:r>
          </a:p>
        </p:txBody>
      </p:sp>
      <p:sp>
        <p:nvSpPr>
          <p:cNvPr id="43" name="Rectangle 42">
            <a:extLst>
              <a:ext uri="{FF2B5EF4-FFF2-40B4-BE49-F238E27FC236}">
                <a16:creationId xmlns:a16="http://schemas.microsoft.com/office/drawing/2014/main" id="{3467DD55-25F8-446B-B24F-2E003D297025}"/>
              </a:ext>
            </a:extLst>
          </p:cNvPr>
          <p:cNvSpPr/>
          <p:nvPr/>
        </p:nvSpPr>
        <p:spPr>
          <a:xfrm>
            <a:off x="7455350" y="3544312"/>
            <a:ext cx="1524776" cy="253916"/>
          </a:xfrm>
          <a:prstGeom prst="rect">
            <a:avLst/>
          </a:prstGeom>
        </p:spPr>
        <p:txBody>
          <a:bodyPr wrap="none">
            <a:spAutoFit/>
          </a:bodyPr>
          <a:lstStyle/>
          <a:p>
            <a:r>
              <a:rPr lang="en-US" sz="1050" b="1" dirty="0">
                <a:solidFill>
                  <a:schemeClr val="bg1"/>
                </a:solidFill>
              </a:rPr>
              <a:t>IP Desktop Softphone</a:t>
            </a:r>
            <a:endParaRPr lang="fr-FR" sz="2000" b="1" dirty="0">
              <a:solidFill>
                <a:schemeClr val="bg1"/>
              </a:solidFill>
            </a:endParaRPr>
          </a:p>
        </p:txBody>
      </p:sp>
      <p:sp>
        <p:nvSpPr>
          <p:cNvPr id="44" name="Rectangle 43">
            <a:extLst>
              <a:ext uri="{FF2B5EF4-FFF2-40B4-BE49-F238E27FC236}">
                <a16:creationId xmlns:a16="http://schemas.microsoft.com/office/drawing/2014/main" id="{4568852C-AE43-434A-BAB9-B5FB63EB33B8}"/>
              </a:ext>
            </a:extLst>
          </p:cNvPr>
          <p:cNvSpPr/>
          <p:nvPr/>
        </p:nvSpPr>
        <p:spPr>
          <a:xfrm>
            <a:off x="6063090" y="3539436"/>
            <a:ext cx="1101584" cy="253916"/>
          </a:xfrm>
          <a:prstGeom prst="rect">
            <a:avLst/>
          </a:prstGeom>
        </p:spPr>
        <p:txBody>
          <a:bodyPr wrap="none">
            <a:spAutoFit/>
          </a:bodyPr>
          <a:lstStyle/>
          <a:p>
            <a:r>
              <a:rPr lang="en-US" sz="1050" b="1" dirty="0">
                <a:solidFill>
                  <a:schemeClr val="bg1"/>
                </a:solidFill>
              </a:rPr>
              <a:t>ALE </a:t>
            </a:r>
            <a:r>
              <a:rPr lang="en-US" sz="1050" b="1" dirty="0" err="1">
                <a:solidFill>
                  <a:schemeClr val="bg1"/>
                </a:solidFill>
              </a:rPr>
              <a:t>SoftPhone</a:t>
            </a:r>
            <a:endParaRPr lang="fr-FR" sz="1050" b="1" dirty="0">
              <a:solidFill>
                <a:schemeClr val="bg1"/>
              </a:solidFill>
            </a:endParaRPr>
          </a:p>
        </p:txBody>
      </p:sp>
      <p:pic>
        <p:nvPicPr>
          <p:cNvPr id="46" name="Image 45">
            <a:extLst>
              <a:ext uri="{FF2B5EF4-FFF2-40B4-BE49-F238E27FC236}">
                <a16:creationId xmlns:a16="http://schemas.microsoft.com/office/drawing/2014/main" id="{F2F946AB-4195-48D3-A517-1D59CF3E984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85540" y="116333"/>
            <a:ext cx="395223" cy="395223"/>
          </a:xfrm>
          <a:prstGeom prst="rect">
            <a:avLst/>
          </a:prstGeom>
        </p:spPr>
      </p:pic>
      <p:pic>
        <p:nvPicPr>
          <p:cNvPr id="47" name="Image 46" descr="Une image contenant texte, moniteur, capture d’écran&#10;&#10;Description générée automatiquement">
            <a:extLst>
              <a:ext uri="{FF2B5EF4-FFF2-40B4-BE49-F238E27FC236}">
                <a16:creationId xmlns:a16="http://schemas.microsoft.com/office/drawing/2014/main" id="{C54479A2-6247-49C0-AB90-255E004EA23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27326" y="2906523"/>
            <a:ext cx="913284" cy="572720"/>
          </a:xfrm>
          <a:prstGeom prst="rect">
            <a:avLst/>
          </a:prstGeom>
          <a:effectLst>
            <a:outerShdw blurRad="63500" sx="102000" sy="102000" algn="ctr" rotWithShape="0">
              <a:prstClr val="black">
                <a:alpha val="40000"/>
              </a:prstClr>
            </a:outerShdw>
          </a:effectLst>
        </p:spPr>
      </p:pic>
      <p:pic>
        <p:nvPicPr>
          <p:cNvPr id="5" name="Image 4" descr="Une image contenant texte, multimédia, ordinateur portable, Appareil électronique&#10;&#10;Description générée automatiquement">
            <a:extLst>
              <a:ext uri="{FF2B5EF4-FFF2-40B4-BE49-F238E27FC236}">
                <a16:creationId xmlns:a16="http://schemas.microsoft.com/office/drawing/2014/main" id="{87A5B3A7-E29B-E1A0-9400-F7F8CC09CD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32921" y="2577528"/>
            <a:ext cx="1925022" cy="1088056"/>
          </a:xfrm>
          <a:prstGeom prst="rect">
            <a:avLst/>
          </a:prstGeom>
        </p:spPr>
      </p:pic>
    </p:spTree>
    <p:extLst>
      <p:ext uri="{BB962C8B-B14F-4D97-AF65-F5344CB8AC3E}">
        <p14:creationId xmlns:p14="http://schemas.microsoft.com/office/powerpoint/2010/main" val="28205393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077083" y="3934054"/>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68912" y="0"/>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texte 1"/>
          <p:cNvSpPr>
            <a:spLocks noGrp="1"/>
          </p:cNvSpPr>
          <p:nvPr>
            <p:ph type="body" sz="quarter" idx="69"/>
          </p:nvPr>
        </p:nvSpPr>
        <p:spPr>
          <a:xfrm>
            <a:off x="507951" y="92272"/>
            <a:ext cx="2279699" cy="431938"/>
          </a:xfrm>
          <a:noFill/>
        </p:spPr>
        <p:txBody>
          <a:bodyPr/>
          <a:lstStyle/>
          <a:p>
            <a:r>
              <a:rPr lang="en-US" sz="1800" dirty="0">
                <a:solidFill>
                  <a:schemeClr val="bg1"/>
                </a:solidFill>
              </a:rPr>
              <a:t>EASY-TO-ADOPT</a:t>
            </a:r>
            <a:br>
              <a:rPr lang="en-US" sz="1800" dirty="0">
                <a:solidFill>
                  <a:schemeClr val="bg1"/>
                </a:solidFill>
              </a:rPr>
            </a:br>
            <a:r>
              <a:rPr lang="en-US" sz="1800" dirty="0">
                <a:solidFill>
                  <a:schemeClr val="bg1"/>
                </a:solidFill>
              </a:rPr>
              <a:t>WORK-FROM-HOME</a:t>
            </a:r>
            <a:br>
              <a:rPr lang="en-US" sz="1800" dirty="0">
                <a:solidFill>
                  <a:schemeClr val="bg1"/>
                </a:solidFill>
              </a:rPr>
            </a:br>
            <a:r>
              <a:rPr lang="en-US" sz="1800" dirty="0">
                <a:solidFill>
                  <a:schemeClr val="bg1"/>
                </a:solidFill>
              </a:rPr>
              <a:t>COMMUNICATIONS</a:t>
            </a:r>
          </a:p>
          <a:p>
            <a:endParaRPr lang="en-US" dirty="0">
              <a:solidFill>
                <a:schemeClr val="bg1"/>
              </a:solidFill>
            </a:endParaRPr>
          </a:p>
        </p:txBody>
      </p:sp>
      <p:grpSp>
        <p:nvGrpSpPr>
          <p:cNvPr id="58" name="Group 63"/>
          <p:cNvGrpSpPr/>
          <p:nvPr/>
        </p:nvGrpSpPr>
        <p:grpSpPr>
          <a:xfrm>
            <a:off x="4574159" y="1178722"/>
            <a:ext cx="3322766" cy="1748963"/>
            <a:chOff x="235916" y="1283158"/>
            <a:chExt cx="4234447" cy="1904521"/>
          </a:xfrm>
        </p:grpSpPr>
        <p:pic>
          <p:nvPicPr>
            <p:cNvPr id="61" name="Picture 6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5916" y="1283158"/>
              <a:ext cx="4234447" cy="1904521"/>
            </a:xfrm>
            <a:prstGeom prst="rect">
              <a:avLst/>
            </a:prstGeom>
          </p:spPr>
        </p:pic>
        <p:pic>
          <p:nvPicPr>
            <p:cNvPr id="62" name="Picture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5528" y="1465253"/>
              <a:ext cx="2681628" cy="1553045"/>
            </a:xfrm>
            <a:prstGeom prst="rect">
              <a:avLst/>
            </a:prstGeom>
          </p:spPr>
        </p:pic>
      </p:grpSp>
      <p:sp>
        <p:nvSpPr>
          <p:cNvPr id="69" name="Rectangle 68"/>
          <p:cNvSpPr>
            <a:spLocks/>
          </p:cNvSpPr>
          <p:nvPr/>
        </p:nvSpPr>
        <p:spPr>
          <a:xfrm>
            <a:off x="7205506" y="1749404"/>
            <a:ext cx="16414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Recording and remote control</a:t>
            </a:r>
          </a:p>
        </p:txBody>
      </p:sp>
      <p:sp>
        <p:nvSpPr>
          <p:cNvPr id="21" name="Rectangle 20"/>
          <p:cNvSpPr>
            <a:spLocks/>
          </p:cNvSpPr>
          <p:nvPr/>
        </p:nvSpPr>
        <p:spPr>
          <a:xfrm>
            <a:off x="2939886" y="2831591"/>
            <a:ext cx="1766451"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Business communications including call greeting, agent features</a:t>
            </a:r>
          </a:p>
        </p:txBody>
      </p:sp>
      <p:sp>
        <p:nvSpPr>
          <p:cNvPr id="4" name="Rectangle 3"/>
          <p:cNvSpPr/>
          <p:nvPr/>
        </p:nvSpPr>
        <p:spPr>
          <a:xfrm>
            <a:off x="2764790" y="0"/>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p:cNvSpPr txBox="1"/>
          <p:nvPr/>
        </p:nvSpPr>
        <p:spPr>
          <a:xfrm>
            <a:off x="3811046" y="3934055"/>
            <a:ext cx="5332954" cy="507831"/>
          </a:xfrm>
          <a:prstGeom prst="rect">
            <a:avLst/>
          </a:prstGeom>
          <a:solidFill>
            <a:schemeClr val="accent1">
              <a:lumMod val="50000"/>
            </a:schemeClr>
          </a:solidFill>
        </p:spPr>
        <p:txBody>
          <a:bodyPr wrap="square" rtlCol="0">
            <a:spAutoFit/>
          </a:bodyPr>
          <a:lstStyle/>
          <a:p>
            <a:r>
              <a:rPr lang="en-US" dirty="0">
                <a:solidFill>
                  <a:schemeClr val="bg1"/>
                </a:solidFill>
              </a:rPr>
              <a:t>Why choose OTEC? A single Rainbow application for </a:t>
            </a:r>
            <a:br>
              <a:rPr lang="en-US" dirty="0">
                <a:solidFill>
                  <a:schemeClr val="bg1"/>
                </a:solidFill>
              </a:rPr>
            </a:br>
            <a:r>
              <a:rPr lang="en-US" dirty="0">
                <a:solidFill>
                  <a:schemeClr val="bg1"/>
                </a:solidFill>
              </a:rPr>
              <a:t>business calls + video + secure messaging</a:t>
            </a:r>
          </a:p>
        </p:txBody>
      </p:sp>
      <p:pic>
        <p:nvPicPr>
          <p:cNvPr id="26" name="Image 2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0342" y="923697"/>
            <a:ext cx="2384448" cy="3815789"/>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00507" y="1525417"/>
            <a:ext cx="1807881" cy="1016933"/>
          </a:xfrm>
          <a:prstGeom prst="rect">
            <a:avLst/>
          </a:prstGeom>
        </p:spPr>
      </p:pic>
      <p:cxnSp>
        <p:nvCxnSpPr>
          <p:cNvPr id="22" name="Connecteur droit 21"/>
          <p:cNvCxnSpPr/>
          <p:nvPr/>
        </p:nvCxnSpPr>
        <p:spPr>
          <a:xfrm>
            <a:off x="5502384" y="1077958"/>
            <a:ext cx="149021" cy="39333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p:cNvSpPr>
            <a:spLocks/>
          </p:cNvSpPr>
          <p:nvPr/>
        </p:nvSpPr>
        <p:spPr>
          <a:xfrm>
            <a:off x="2938790" y="1564738"/>
            <a:ext cx="1767547"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View peers’ status: connected, online, conversation, in-a-meeting</a:t>
            </a:r>
          </a:p>
        </p:txBody>
      </p:sp>
      <p:cxnSp>
        <p:nvCxnSpPr>
          <p:cNvPr id="28" name="Connecteur droit 27"/>
          <p:cNvCxnSpPr/>
          <p:nvPr/>
        </p:nvCxnSpPr>
        <p:spPr>
          <a:xfrm flipV="1">
            <a:off x="4682346" y="1821925"/>
            <a:ext cx="385002" cy="15831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69" idx="1"/>
          </p:cNvCxnSpPr>
          <p:nvPr/>
        </p:nvCxnSpPr>
        <p:spPr>
          <a:xfrm flipH="1">
            <a:off x="6634556" y="1980237"/>
            <a:ext cx="570950" cy="10982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a:spLocks/>
          </p:cNvSpPr>
          <p:nvPr/>
        </p:nvSpPr>
        <p:spPr>
          <a:xfrm>
            <a:off x="3811046" y="430863"/>
            <a:ext cx="1767547"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"Bubbles" are secure groups: file exchange, messaging, etc.</a:t>
            </a:r>
          </a:p>
        </p:txBody>
      </p:sp>
      <p:cxnSp>
        <p:nvCxnSpPr>
          <p:cNvPr id="16" name="Connecteur droit avec flèche 15"/>
          <p:cNvCxnSpPr>
            <a:cxnSpLocks/>
            <a:stCxn id="35" idx="3"/>
          </p:cNvCxnSpPr>
          <p:nvPr/>
        </p:nvCxnSpPr>
        <p:spPr>
          <a:xfrm>
            <a:off x="5578593" y="754029"/>
            <a:ext cx="633789" cy="9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5576894" y="461848"/>
            <a:ext cx="630301" cy="276999"/>
          </a:xfrm>
          <a:prstGeom prst="rect">
            <a:avLst/>
          </a:prstGeom>
          <a:noFill/>
        </p:spPr>
        <p:txBody>
          <a:bodyPr wrap="none" rtlCol="0">
            <a:spAutoFit/>
          </a:bodyPr>
          <a:lstStyle/>
          <a:p>
            <a:r>
              <a:rPr lang="en-US" sz="1200" dirty="0">
                <a:solidFill>
                  <a:schemeClr val="accent1"/>
                </a:solidFill>
              </a:rPr>
              <a:t>1 click</a:t>
            </a:r>
          </a:p>
        </p:txBody>
      </p:sp>
      <p:pic>
        <p:nvPicPr>
          <p:cNvPr id="25" name="Image 2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68202" y="3934053"/>
            <a:ext cx="494683" cy="451062"/>
          </a:xfrm>
          <a:prstGeom prst="rect">
            <a:avLst/>
          </a:prstGeom>
        </p:spPr>
      </p:pic>
      <p:pic>
        <p:nvPicPr>
          <p:cNvPr id="5" name="Image 4"/>
          <p:cNvPicPr>
            <a:picLocks noChangeAspect="1"/>
          </p:cNvPicPr>
          <p:nvPr/>
        </p:nvPicPr>
        <p:blipFill>
          <a:blip r:embed="rId8"/>
          <a:stretch>
            <a:fillRect/>
          </a:stretch>
        </p:blipFill>
        <p:spPr>
          <a:xfrm>
            <a:off x="2931352" y="2459569"/>
            <a:ext cx="694361" cy="210059"/>
          </a:xfrm>
          <a:prstGeom prst="rect">
            <a:avLst/>
          </a:prstGeom>
        </p:spPr>
      </p:pic>
      <p:pic>
        <p:nvPicPr>
          <p:cNvPr id="6" name="Image 5"/>
          <p:cNvPicPr>
            <a:picLocks noChangeAspect="1"/>
          </p:cNvPicPr>
          <p:nvPr/>
        </p:nvPicPr>
        <p:blipFill>
          <a:blip r:embed="rId9"/>
          <a:stretch>
            <a:fillRect/>
          </a:stretch>
        </p:blipFill>
        <p:spPr>
          <a:xfrm>
            <a:off x="3703959" y="2450380"/>
            <a:ext cx="773846" cy="227416"/>
          </a:xfrm>
          <a:prstGeom prst="rect">
            <a:avLst/>
          </a:prstGeom>
        </p:spPr>
      </p:pic>
      <p:sp>
        <p:nvSpPr>
          <p:cNvPr id="33" name="Rectangle 32"/>
          <p:cNvSpPr>
            <a:spLocks/>
          </p:cNvSpPr>
          <p:nvPr/>
        </p:nvSpPr>
        <p:spPr>
          <a:xfrm>
            <a:off x="7205506" y="3076238"/>
            <a:ext cx="1766451"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Phones can be used securely at home</a:t>
            </a:r>
          </a:p>
        </p:txBody>
      </p:sp>
      <p:pic>
        <p:nvPicPr>
          <p:cNvPr id="34" name="Image 33" descr="Une image contenant équipement électronique&#10;&#10;Description générée automatiquement">
            <a:extLst>
              <a:ext uri="{FF2B5EF4-FFF2-40B4-BE49-F238E27FC236}">
                <a16:creationId xmlns:a16="http://schemas.microsoft.com/office/drawing/2014/main" id="{C7F1A164-ECED-40CA-B518-FC3E05120B8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382715" y="2686127"/>
            <a:ext cx="1041908" cy="1440609"/>
          </a:xfrm>
          <a:prstGeom prst="rect">
            <a:avLst/>
          </a:prstGeom>
        </p:spPr>
      </p:pic>
      <p:sp>
        <p:nvSpPr>
          <p:cNvPr id="32" name="Rectangle 31">
            <a:extLst>
              <a:ext uri="{FF2B5EF4-FFF2-40B4-BE49-F238E27FC236}">
                <a16:creationId xmlns:a16="http://schemas.microsoft.com/office/drawing/2014/main" id="{235FA0FA-8A5B-4DD2-B378-F071EB029DF2}"/>
              </a:ext>
            </a:extLst>
          </p:cNvPr>
          <p:cNvSpPr>
            <a:spLocks/>
          </p:cNvSpPr>
          <p:nvPr/>
        </p:nvSpPr>
        <p:spPr>
          <a:xfrm>
            <a:off x="6212382" y="252279"/>
            <a:ext cx="2634564"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Conference and screen sharing with colleagues and external contacts (</a:t>
            </a:r>
            <a:r>
              <a:rPr lang="en-US" sz="1200" b="1" dirty="0">
                <a:solidFill>
                  <a:schemeClr val="bg1"/>
                </a:solidFill>
              </a:rPr>
              <a:t>including direct dial-in from PSTN number in local country</a:t>
            </a:r>
            <a:r>
              <a:rPr lang="en-US" sz="1200" dirty="0">
                <a:solidFill>
                  <a:schemeClr val="bg1"/>
                </a:solidFill>
              </a:rPr>
              <a:t>) </a:t>
            </a:r>
          </a:p>
        </p:txBody>
      </p:sp>
    </p:spTree>
    <p:extLst>
      <p:ext uri="{BB962C8B-B14F-4D97-AF65-F5344CB8AC3E}">
        <p14:creationId xmlns:p14="http://schemas.microsoft.com/office/powerpoint/2010/main" val="26096562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9900" y="0"/>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texte 1"/>
          <p:cNvSpPr>
            <a:spLocks noGrp="1"/>
          </p:cNvSpPr>
          <p:nvPr>
            <p:ph type="body" sz="quarter" idx="69"/>
          </p:nvPr>
        </p:nvSpPr>
        <p:spPr>
          <a:xfrm>
            <a:off x="6897509" y="161165"/>
            <a:ext cx="2279699" cy="431938"/>
          </a:xfrm>
          <a:noFill/>
        </p:spPr>
        <p:txBody>
          <a:bodyPr/>
          <a:lstStyle/>
          <a:p>
            <a:r>
              <a:rPr lang="en-US" sz="1800" dirty="0">
                <a:solidFill>
                  <a:schemeClr val="bg1"/>
                </a:solidFill>
              </a:rPr>
              <a:t>RELIABLE </a:t>
            </a:r>
            <a:br>
              <a:rPr lang="en-US" sz="1800" dirty="0">
                <a:solidFill>
                  <a:schemeClr val="bg1"/>
                </a:solidFill>
              </a:rPr>
            </a:br>
            <a:r>
              <a:rPr lang="en-US" sz="1800" dirty="0">
                <a:solidFill>
                  <a:schemeClr val="bg1"/>
                </a:solidFill>
              </a:rPr>
              <a:t>CUSTOMER SERVICE</a:t>
            </a:r>
          </a:p>
          <a:p>
            <a:endParaRPr lang="en-US" dirty="0">
              <a:solidFill>
                <a:schemeClr val="bg1"/>
              </a:solidFill>
            </a:endParaRPr>
          </a:p>
        </p:txBody>
      </p:sp>
      <p:sp>
        <p:nvSpPr>
          <p:cNvPr id="4" name="Rectangle 3"/>
          <p:cNvSpPr/>
          <p:nvPr/>
        </p:nvSpPr>
        <p:spPr>
          <a:xfrm>
            <a:off x="6731080" y="0"/>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p:cNvSpPr txBox="1"/>
          <p:nvPr/>
        </p:nvSpPr>
        <p:spPr>
          <a:xfrm>
            <a:off x="1105555" y="3971151"/>
            <a:ext cx="5476736" cy="507831"/>
          </a:xfrm>
          <a:prstGeom prst="rect">
            <a:avLst/>
          </a:prstGeom>
          <a:solidFill>
            <a:schemeClr val="accent1">
              <a:lumMod val="50000"/>
            </a:schemeClr>
          </a:solidFill>
        </p:spPr>
        <p:txBody>
          <a:bodyPr wrap="square" rtlCol="0">
            <a:spAutoFit/>
          </a:bodyPr>
          <a:lstStyle/>
          <a:p>
            <a:r>
              <a:rPr lang="en-US" dirty="0">
                <a:solidFill>
                  <a:schemeClr val="bg1"/>
                </a:solidFill>
              </a:rPr>
              <a:t>Why choose OTEC? Powerful hunting group, call screening and supervision features are included in the subscription</a:t>
            </a:r>
          </a:p>
        </p:txBody>
      </p:sp>
      <p:pic>
        <p:nvPicPr>
          <p:cNvPr id="25" name="Image 24"/>
          <p:cNvPicPr>
            <a:picLocks noChangeAspect="1"/>
          </p:cNvPicPr>
          <p:nvPr/>
        </p:nvPicPr>
        <p:blipFill rotWithShape="1">
          <a:blip r:embed="rId3" cstate="hqprint">
            <a:extLst>
              <a:ext uri="{28A0092B-C50C-407E-A947-70E740481C1C}">
                <a14:useLocalDpi xmlns:a14="http://schemas.microsoft.com/office/drawing/2010/main"/>
              </a:ext>
            </a:extLst>
          </a:blip>
          <a:srcRect t="-220"/>
          <a:stretch/>
        </p:blipFill>
        <p:spPr>
          <a:xfrm>
            <a:off x="6776799" y="915303"/>
            <a:ext cx="2377550" cy="3814742"/>
          </a:xfrm>
          <a:prstGeom prst="rect">
            <a:avLst/>
          </a:prstGeom>
        </p:spPr>
      </p:pic>
      <p:sp>
        <p:nvSpPr>
          <p:cNvPr id="26" name="Rectangle 25"/>
          <p:cNvSpPr/>
          <p:nvPr/>
        </p:nvSpPr>
        <p:spPr>
          <a:xfrm>
            <a:off x="419599" y="3971151"/>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Image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3674" y="3997083"/>
            <a:ext cx="494683" cy="451062"/>
          </a:xfrm>
          <a:prstGeom prst="rect">
            <a:avLst/>
          </a:prstGeom>
        </p:spPr>
      </p:pic>
      <p:sp>
        <p:nvSpPr>
          <p:cNvPr id="28" name="Rectangle 27">
            <a:extLst>
              <a:ext uri="{FF2B5EF4-FFF2-40B4-BE49-F238E27FC236}">
                <a16:creationId xmlns:a16="http://schemas.microsoft.com/office/drawing/2014/main" id="{D05DFB43-0C7B-43BE-8E05-8AA1665D0474}"/>
              </a:ext>
            </a:extLst>
          </p:cNvPr>
          <p:cNvSpPr>
            <a:spLocks/>
          </p:cNvSpPr>
          <p:nvPr/>
        </p:nvSpPr>
        <p:spPr>
          <a:xfrm>
            <a:off x="465287" y="2895489"/>
            <a:ext cx="16922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fr-FR" sz="1200" dirty="0">
                <a:solidFill>
                  <a:schemeClr val="bg1"/>
                </a:solidFill>
              </a:rPr>
              <a:t>Speaker phone for</a:t>
            </a:r>
            <a:br>
              <a:rPr lang="fr-FR" sz="1200" dirty="0">
                <a:solidFill>
                  <a:schemeClr val="bg1"/>
                </a:solidFill>
              </a:rPr>
            </a:br>
            <a:r>
              <a:rPr lang="fr-FR" sz="1200" dirty="0">
                <a:solidFill>
                  <a:schemeClr val="bg1"/>
                </a:solidFill>
              </a:rPr>
              <a:t>laptop / smartphone</a:t>
            </a:r>
            <a:endParaRPr lang="en-US" sz="1200" dirty="0">
              <a:solidFill>
                <a:schemeClr val="bg1"/>
              </a:solidFill>
            </a:endParaRPr>
          </a:p>
        </p:txBody>
      </p:sp>
      <p:pic>
        <p:nvPicPr>
          <p:cNvPr id="29" name="Picture 65">
            <a:extLst>
              <a:ext uri="{FF2B5EF4-FFF2-40B4-BE49-F238E27FC236}">
                <a16:creationId xmlns:a16="http://schemas.microsoft.com/office/drawing/2014/main" id="{E70A8F3E-DA6C-4C2D-B529-444F942D0F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8949" y="1296486"/>
            <a:ext cx="2241546" cy="1389359"/>
          </a:xfrm>
          <a:prstGeom prst="rect">
            <a:avLst/>
          </a:prstGeom>
        </p:spPr>
      </p:pic>
      <p:pic>
        <p:nvPicPr>
          <p:cNvPr id="30" name="Picture 64">
            <a:extLst>
              <a:ext uri="{FF2B5EF4-FFF2-40B4-BE49-F238E27FC236}">
                <a16:creationId xmlns:a16="http://schemas.microsoft.com/office/drawing/2014/main" id="{EC26D32E-BD20-46C7-8E34-A89AEEA4C3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46343" y="1114951"/>
            <a:ext cx="3478656" cy="1719943"/>
          </a:xfrm>
          <a:prstGeom prst="rect">
            <a:avLst/>
          </a:prstGeom>
        </p:spPr>
      </p:pic>
      <p:sp>
        <p:nvSpPr>
          <p:cNvPr id="33" name="Rectangle 32">
            <a:extLst>
              <a:ext uri="{FF2B5EF4-FFF2-40B4-BE49-F238E27FC236}">
                <a16:creationId xmlns:a16="http://schemas.microsoft.com/office/drawing/2014/main" id="{71FB13CF-34CF-47DD-953D-296B31AFFFFC}"/>
              </a:ext>
            </a:extLst>
          </p:cNvPr>
          <p:cNvSpPr>
            <a:spLocks/>
          </p:cNvSpPr>
          <p:nvPr/>
        </p:nvSpPr>
        <p:spPr>
          <a:xfrm>
            <a:off x="460694" y="2376254"/>
            <a:ext cx="16922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200">
                <a:solidFill>
                  <a:schemeClr val="bg1"/>
                </a:solidFill>
              </a:rPr>
              <a:t>"Symphonic HD« </a:t>
            </a:r>
            <a:br>
              <a:rPr lang="en-US" sz="1200">
                <a:solidFill>
                  <a:schemeClr val="bg1"/>
                </a:solidFill>
              </a:rPr>
            </a:br>
            <a:r>
              <a:rPr lang="en-US" sz="1200">
                <a:solidFill>
                  <a:schemeClr val="bg1"/>
                </a:solidFill>
              </a:rPr>
              <a:t>audio quality</a:t>
            </a:r>
          </a:p>
        </p:txBody>
      </p:sp>
      <p:sp>
        <p:nvSpPr>
          <p:cNvPr id="35" name="Rectangle 34">
            <a:extLst>
              <a:ext uri="{FF2B5EF4-FFF2-40B4-BE49-F238E27FC236}">
                <a16:creationId xmlns:a16="http://schemas.microsoft.com/office/drawing/2014/main" id="{17172F16-C6AF-4244-BDF7-B95C3D74EB1F}"/>
              </a:ext>
            </a:extLst>
          </p:cNvPr>
          <p:cNvSpPr>
            <a:spLocks/>
          </p:cNvSpPr>
          <p:nvPr/>
        </p:nvSpPr>
        <p:spPr>
          <a:xfrm>
            <a:off x="4046675" y="3144084"/>
            <a:ext cx="2287486"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1200">
                <a:solidFill>
                  <a:schemeClr val="bg1"/>
                </a:solidFill>
              </a:rPr>
              <a:t>Voice messaging and recording</a:t>
            </a:r>
            <a:br>
              <a:rPr lang="en-US" sz="1200">
                <a:solidFill>
                  <a:schemeClr val="bg1"/>
                </a:solidFill>
              </a:rPr>
            </a:br>
            <a:r>
              <a:rPr lang="en-US" sz="1200">
                <a:solidFill>
                  <a:schemeClr val="bg1"/>
                </a:solidFill>
              </a:rPr>
              <a:t>for reliable follow-up </a:t>
            </a:r>
          </a:p>
        </p:txBody>
      </p:sp>
      <p:sp>
        <p:nvSpPr>
          <p:cNvPr id="37" name="Rectangle 36">
            <a:extLst>
              <a:ext uri="{FF2B5EF4-FFF2-40B4-BE49-F238E27FC236}">
                <a16:creationId xmlns:a16="http://schemas.microsoft.com/office/drawing/2014/main" id="{82C965FD-218D-42ED-AB95-030F520F5A9B}"/>
              </a:ext>
            </a:extLst>
          </p:cNvPr>
          <p:cNvSpPr>
            <a:spLocks/>
          </p:cNvSpPr>
          <p:nvPr/>
        </p:nvSpPr>
        <p:spPr>
          <a:xfrm>
            <a:off x="4527724" y="535882"/>
            <a:ext cx="2128961"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Phone configuration from a web portal </a:t>
            </a:r>
          </a:p>
        </p:txBody>
      </p:sp>
      <p:sp>
        <p:nvSpPr>
          <p:cNvPr id="40" name="Rectangle 39">
            <a:extLst>
              <a:ext uri="{FF2B5EF4-FFF2-40B4-BE49-F238E27FC236}">
                <a16:creationId xmlns:a16="http://schemas.microsoft.com/office/drawing/2014/main" id="{8B0A1D67-CD8B-4641-B946-8B3FB34EB8E7}"/>
              </a:ext>
            </a:extLst>
          </p:cNvPr>
          <p:cNvSpPr>
            <a:spLocks/>
          </p:cNvSpPr>
          <p:nvPr/>
        </p:nvSpPr>
        <p:spPr>
          <a:xfrm>
            <a:off x="1076147" y="1304188"/>
            <a:ext cx="2071384"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200">
                <a:solidFill>
                  <a:schemeClr val="bg1"/>
                </a:solidFill>
              </a:rPr>
              <a:t>Large screen display for easy call management</a:t>
            </a:r>
          </a:p>
        </p:txBody>
      </p:sp>
      <p:pic>
        <p:nvPicPr>
          <p:cNvPr id="42" name="Image 41">
            <a:extLst>
              <a:ext uri="{FF2B5EF4-FFF2-40B4-BE49-F238E27FC236}">
                <a16:creationId xmlns:a16="http://schemas.microsoft.com/office/drawing/2014/main" id="{10243419-53DB-47AD-A183-4AAC82B95A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59833" y="2013374"/>
            <a:ext cx="1530566" cy="1957777"/>
          </a:xfrm>
          <a:prstGeom prst="rect">
            <a:avLst/>
          </a:prstGeom>
        </p:spPr>
      </p:pic>
      <p:cxnSp>
        <p:nvCxnSpPr>
          <p:cNvPr id="43" name="Connecteur droit 42">
            <a:extLst>
              <a:ext uri="{FF2B5EF4-FFF2-40B4-BE49-F238E27FC236}">
                <a16:creationId xmlns:a16="http://schemas.microsoft.com/office/drawing/2014/main" id="{06684ABB-EA0E-48C8-AB54-9218D54FFEC7}"/>
              </a:ext>
            </a:extLst>
          </p:cNvPr>
          <p:cNvCxnSpPr/>
          <p:nvPr/>
        </p:nvCxnSpPr>
        <p:spPr>
          <a:xfrm>
            <a:off x="2671792" y="1653729"/>
            <a:ext cx="505146" cy="55905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44" name="Image 43" descr="Une image contenant table&#10;&#10;Description générée automatiquement">
            <a:extLst>
              <a:ext uri="{FF2B5EF4-FFF2-40B4-BE49-F238E27FC236}">
                <a16:creationId xmlns:a16="http://schemas.microsoft.com/office/drawing/2014/main" id="{7D614C5C-D560-426C-8289-10EEE566B7D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388490" y="1350383"/>
            <a:ext cx="1219371" cy="751682"/>
          </a:xfrm>
          <a:prstGeom prst="rect">
            <a:avLst/>
          </a:prstGeom>
        </p:spPr>
      </p:pic>
      <p:cxnSp>
        <p:nvCxnSpPr>
          <p:cNvPr id="45" name="Connecteur droit 44">
            <a:extLst>
              <a:ext uri="{FF2B5EF4-FFF2-40B4-BE49-F238E27FC236}">
                <a16:creationId xmlns:a16="http://schemas.microsoft.com/office/drawing/2014/main" id="{859BAB87-E1E1-478A-8F29-4E87604EC21C}"/>
              </a:ext>
            </a:extLst>
          </p:cNvPr>
          <p:cNvCxnSpPr>
            <a:cxnSpLocks/>
          </p:cNvCxnSpPr>
          <p:nvPr/>
        </p:nvCxnSpPr>
        <p:spPr>
          <a:xfrm>
            <a:off x="3188006" y="661693"/>
            <a:ext cx="334076" cy="755341"/>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D1900F6-280D-462D-859C-88AD9A4A2769}"/>
              </a:ext>
            </a:extLst>
          </p:cNvPr>
          <p:cNvSpPr>
            <a:spLocks/>
          </p:cNvSpPr>
          <p:nvPr/>
        </p:nvSpPr>
        <p:spPr>
          <a:xfrm>
            <a:off x="1997901" y="418478"/>
            <a:ext cx="2247157"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24/7 greeting and routing. Multi-tenant customization. </a:t>
            </a:r>
          </a:p>
        </p:txBody>
      </p:sp>
      <p:pic>
        <p:nvPicPr>
          <p:cNvPr id="48" name="Image 47">
            <a:extLst>
              <a:ext uri="{FF2B5EF4-FFF2-40B4-BE49-F238E27FC236}">
                <a16:creationId xmlns:a16="http://schemas.microsoft.com/office/drawing/2014/main" id="{61D52E12-6337-49EE-85B5-840AC8EBE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042714" y="1866124"/>
            <a:ext cx="1474315" cy="663894"/>
          </a:xfrm>
          <a:prstGeom prst="rect">
            <a:avLst/>
          </a:prstGeom>
          <a:ln>
            <a:solidFill>
              <a:schemeClr val="bg1">
                <a:lumMod val="50000"/>
              </a:schemeClr>
            </a:solidFill>
          </a:ln>
        </p:spPr>
      </p:pic>
      <p:cxnSp>
        <p:nvCxnSpPr>
          <p:cNvPr id="49" name="Connecteur droit 48">
            <a:extLst>
              <a:ext uri="{FF2B5EF4-FFF2-40B4-BE49-F238E27FC236}">
                <a16:creationId xmlns:a16="http://schemas.microsoft.com/office/drawing/2014/main" id="{4808CEBC-0499-4E96-AB18-111D9BC8E047}"/>
              </a:ext>
            </a:extLst>
          </p:cNvPr>
          <p:cNvCxnSpPr/>
          <p:nvPr/>
        </p:nvCxnSpPr>
        <p:spPr>
          <a:xfrm flipH="1">
            <a:off x="5164558" y="987296"/>
            <a:ext cx="425937" cy="85947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1354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14385" y="4018063"/>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6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7706" y="1287441"/>
            <a:ext cx="2590412" cy="1605594"/>
          </a:xfrm>
          <a:prstGeom prst="rect">
            <a:avLst/>
          </a:prstGeom>
        </p:spPr>
      </p:pic>
      <p:sp>
        <p:nvSpPr>
          <p:cNvPr id="8" name="Rectangle 7"/>
          <p:cNvSpPr/>
          <p:nvPr/>
        </p:nvSpPr>
        <p:spPr>
          <a:xfrm>
            <a:off x="425789" y="802748"/>
            <a:ext cx="1905501" cy="12632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t>Many SaaS connectors </a:t>
            </a:r>
          </a:p>
        </p:txBody>
      </p:sp>
      <p:sp>
        <p:nvSpPr>
          <p:cNvPr id="3" name="Rectangle 2"/>
          <p:cNvSpPr/>
          <p:nvPr/>
        </p:nvSpPr>
        <p:spPr>
          <a:xfrm>
            <a:off x="6769900" y="0"/>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texte 1"/>
          <p:cNvSpPr>
            <a:spLocks noGrp="1"/>
          </p:cNvSpPr>
          <p:nvPr>
            <p:ph type="body" sz="quarter" idx="69"/>
          </p:nvPr>
        </p:nvSpPr>
        <p:spPr>
          <a:xfrm>
            <a:off x="6815619" y="109655"/>
            <a:ext cx="2691165" cy="431938"/>
          </a:xfrm>
          <a:noFill/>
        </p:spPr>
        <p:txBody>
          <a:bodyPr/>
          <a:lstStyle/>
          <a:p>
            <a:r>
              <a:rPr lang="en-US" sz="1800" dirty="0">
                <a:solidFill>
                  <a:schemeClr val="bg1"/>
                </a:solidFill>
              </a:rPr>
              <a:t>Personalized</a:t>
            </a:r>
            <a:br>
              <a:rPr lang="en-US" sz="1800" dirty="0">
                <a:solidFill>
                  <a:schemeClr val="bg1"/>
                </a:solidFill>
              </a:rPr>
            </a:br>
            <a:r>
              <a:rPr lang="en-US" sz="1800" dirty="0">
                <a:solidFill>
                  <a:schemeClr val="bg1"/>
                </a:solidFill>
              </a:rPr>
              <a:t>customer interactions</a:t>
            </a:r>
            <a:endParaRPr lang="en-US" sz="2000" dirty="0">
              <a:solidFill>
                <a:schemeClr val="bg1"/>
              </a:solidFill>
            </a:endParaRPr>
          </a:p>
        </p:txBody>
      </p:sp>
      <p:sp>
        <p:nvSpPr>
          <p:cNvPr id="4" name="Rectangle 3"/>
          <p:cNvSpPr/>
          <p:nvPr/>
        </p:nvSpPr>
        <p:spPr>
          <a:xfrm>
            <a:off x="6731080" y="0"/>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p:cNvSpPr txBox="1"/>
          <p:nvPr/>
        </p:nvSpPr>
        <p:spPr>
          <a:xfrm>
            <a:off x="1146857" y="4018064"/>
            <a:ext cx="5545005" cy="507831"/>
          </a:xfrm>
          <a:prstGeom prst="rect">
            <a:avLst/>
          </a:prstGeom>
          <a:solidFill>
            <a:schemeClr val="accent1">
              <a:lumMod val="50000"/>
            </a:schemeClr>
          </a:solidFill>
        </p:spPr>
        <p:txBody>
          <a:bodyPr wrap="square" rtlCol="0">
            <a:spAutoFit/>
          </a:bodyPr>
          <a:lstStyle/>
          <a:p>
            <a:r>
              <a:rPr lang="en-US" dirty="0">
                <a:solidFill>
                  <a:schemeClr val="bg1"/>
                </a:solidFill>
              </a:rPr>
              <a:t>Why choose OTEC? Quality communications </a:t>
            </a:r>
            <a:br>
              <a:rPr lang="en-US" dirty="0">
                <a:solidFill>
                  <a:schemeClr val="bg1"/>
                </a:solidFill>
              </a:rPr>
            </a:br>
            <a:r>
              <a:rPr lang="en-US" dirty="0">
                <a:solidFill>
                  <a:schemeClr val="bg1"/>
                </a:solidFill>
              </a:rPr>
              <a:t>from within favorite SaaS application</a:t>
            </a:r>
          </a:p>
        </p:txBody>
      </p:sp>
      <p:pic>
        <p:nvPicPr>
          <p:cNvPr id="31" name="Picture 6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07414" y="1078996"/>
            <a:ext cx="3988037" cy="1971795"/>
          </a:xfrm>
          <a:prstGeom prst="rect">
            <a:avLst/>
          </a:prstGeom>
        </p:spPr>
      </p:pic>
      <p:sp>
        <p:nvSpPr>
          <p:cNvPr id="36" name="Rectangle 35"/>
          <p:cNvSpPr>
            <a:spLocks/>
          </p:cNvSpPr>
          <p:nvPr/>
        </p:nvSpPr>
        <p:spPr>
          <a:xfrm>
            <a:off x="1006190" y="293645"/>
            <a:ext cx="1980752"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CRM screen-pop on incoming call</a:t>
            </a:r>
          </a:p>
        </p:txBody>
      </p:sp>
      <p:sp>
        <p:nvSpPr>
          <p:cNvPr id="40" name="Rectangle 39"/>
          <p:cNvSpPr>
            <a:spLocks/>
          </p:cNvSpPr>
          <p:nvPr/>
        </p:nvSpPr>
        <p:spPr>
          <a:xfrm>
            <a:off x="4655400" y="3144888"/>
            <a:ext cx="175609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Videoconferencing with external contacts </a:t>
            </a:r>
          </a:p>
        </p:txBody>
      </p:sp>
      <p:pic>
        <p:nvPicPr>
          <p:cNvPr id="21" name="Image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776799" y="923697"/>
            <a:ext cx="2400409" cy="3819110"/>
          </a:xfrm>
          <a:prstGeom prst="rect">
            <a:avLst/>
          </a:prstGeom>
        </p:spPr>
      </p:pic>
      <p:sp>
        <p:nvSpPr>
          <p:cNvPr id="37" name="Rectangle 36"/>
          <p:cNvSpPr>
            <a:spLocks/>
          </p:cNvSpPr>
          <p:nvPr/>
        </p:nvSpPr>
        <p:spPr>
          <a:xfrm>
            <a:off x="3058892" y="294505"/>
            <a:ext cx="2268843"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Customer number is automatically added in CRM</a:t>
            </a:r>
          </a:p>
        </p:txBody>
      </p:sp>
      <p:pic>
        <p:nvPicPr>
          <p:cNvPr id="12" name="Imag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13603" y="1420614"/>
            <a:ext cx="2437695" cy="1199218"/>
          </a:xfrm>
          <a:prstGeom prst="rect">
            <a:avLst/>
          </a:prstGeom>
        </p:spPr>
      </p:pic>
      <p:cxnSp>
        <p:nvCxnSpPr>
          <p:cNvPr id="38" name="Connecteur droit 37"/>
          <p:cNvCxnSpPr/>
          <p:nvPr/>
        </p:nvCxnSpPr>
        <p:spPr>
          <a:xfrm>
            <a:off x="2683811" y="737020"/>
            <a:ext cx="670670" cy="879894"/>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32" name="Image 3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3280" y="4018350"/>
            <a:ext cx="494683" cy="451062"/>
          </a:xfrm>
          <a:prstGeom prst="rect">
            <a:avLst/>
          </a:prstGeom>
        </p:spPr>
      </p:pic>
      <p:sp>
        <p:nvSpPr>
          <p:cNvPr id="39" name="Rectangle 38"/>
          <p:cNvSpPr>
            <a:spLocks/>
          </p:cNvSpPr>
          <p:nvPr/>
        </p:nvSpPr>
        <p:spPr>
          <a:xfrm>
            <a:off x="425789" y="3423733"/>
            <a:ext cx="175609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Agent features,</a:t>
            </a:r>
          </a:p>
          <a:p>
            <a:r>
              <a:rPr lang="en-US" sz="1200" dirty="0">
                <a:solidFill>
                  <a:schemeClr val="bg1"/>
                </a:solidFill>
              </a:rPr>
              <a:t>Supervisor dashboard</a:t>
            </a:r>
          </a:p>
        </p:txBody>
      </p:sp>
      <p:pic>
        <p:nvPicPr>
          <p:cNvPr id="33" name="Image 32" descr="Une image contenant texte, équipement électronique, téléphone mobile&#10;&#10;Description générée automatiquement">
            <a:extLst>
              <a:ext uri="{FF2B5EF4-FFF2-40B4-BE49-F238E27FC236}">
                <a16:creationId xmlns:a16="http://schemas.microsoft.com/office/drawing/2014/main" id="{F3D3353D-8AAF-4369-A027-4CF957181E9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7886" y="1654824"/>
            <a:ext cx="3850883" cy="2567255"/>
          </a:xfrm>
          <a:prstGeom prst="rect">
            <a:avLst/>
          </a:prstGeom>
        </p:spPr>
      </p:pic>
      <p:sp>
        <p:nvSpPr>
          <p:cNvPr id="42" name="Rectangle 41">
            <a:extLst>
              <a:ext uri="{FF2B5EF4-FFF2-40B4-BE49-F238E27FC236}">
                <a16:creationId xmlns:a16="http://schemas.microsoft.com/office/drawing/2014/main" id="{B95427D6-493F-4AF9-BE53-D062C2166061}"/>
              </a:ext>
            </a:extLst>
          </p:cNvPr>
          <p:cNvSpPr>
            <a:spLocks/>
          </p:cNvSpPr>
          <p:nvPr/>
        </p:nvSpPr>
        <p:spPr>
          <a:xfrm>
            <a:off x="5319581" y="2170291"/>
            <a:ext cx="1364127"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200" dirty="0">
                <a:solidFill>
                  <a:schemeClr val="bg1"/>
                </a:solidFill>
              </a:rPr>
              <a:t>Collaboration between agents and experts</a:t>
            </a:r>
          </a:p>
        </p:txBody>
      </p:sp>
      <p:cxnSp>
        <p:nvCxnSpPr>
          <p:cNvPr id="43" name="Connecteur droit 42">
            <a:extLst>
              <a:ext uri="{FF2B5EF4-FFF2-40B4-BE49-F238E27FC236}">
                <a16:creationId xmlns:a16="http://schemas.microsoft.com/office/drawing/2014/main" id="{1DBC4A75-8730-4DF7-9BFB-903A71B24400}"/>
              </a:ext>
            </a:extLst>
          </p:cNvPr>
          <p:cNvCxnSpPr>
            <a:stCxn id="42" idx="1"/>
          </p:cNvCxnSpPr>
          <p:nvPr/>
        </p:nvCxnSpPr>
        <p:spPr>
          <a:xfrm flipH="1">
            <a:off x="4916271" y="2493457"/>
            <a:ext cx="403310" cy="66384"/>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1D2A3219-E0A5-4BA1-B0FA-7828FB98AA31}"/>
              </a:ext>
            </a:extLst>
          </p:cNvPr>
          <p:cNvCxnSpPr>
            <a:cxnSpLocks/>
          </p:cNvCxnSpPr>
          <p:nvPr/>
        </p:nvCxnSpPr>
        <p:spPr>
          <a:xfrm flipH="1">
            <a:off x="4586687" y="1078996"/>
            <a:ext cx="884193" cy="88920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5A933985-9389-4E89-9EB4-D53FFC69422F}"/>
              </a:ext>
            </a:extLst>
          </p:cNvPr>
          <p:cNvCxnSpPr>
            <a:cxnSpLocks/>
          </p:cNvCxnSpPr>
          <p:nvPr/>
        </p:nvCxnSpPr>
        <p:spPr>
          <a:xfrm flipH="1">
            <a:off x="4971695" y="1663510"/>
            <a:ext cx="499185" cy="33468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62C36A0-5BF0-4BF8-B98C-F84622BB90E7}"/>
              </a:ext>
            </a:extLst>
          </p:cNvPr>
          <p:cNvSpPr>
            <a:spLocks/>
          </p:cNvSpPr>
          <p:nvPr/>
        </p:nvSpPr>
        <p:spPr>
          <a:xfrm>
            <a:off x="5319582" y="829224"/>
            <a:ext cx="1372281"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Click-to-call using phone or PC</a:t>
            </a:r>
          </a:p>
        </p:txBody>
      </p:sp>
      <p:sp>
        <p:nvSpPr>
          <p:cNvPr id="50" name="Rectangle 49">
            <a:extLst>
              <a:ext uri="{FF2B5EF4-FFF2-40B4-BE49-F238E27FC236}">
                <a16:creationId xmlns:a16="http://schemas.microsoft.com/office/drawing/2014/main" id="{2CD9B99B-E9F1-4A39-861B-D136EA136580}"/>
              </a:ext>
            </a:extLst>
          </p:cNvPr>
          <p:cNvSpPr>
            <a:spLocks/>
          </p:cNvSpPr>
          <p:nvPr/>
        </p:nvSpPr>
        <p:spPr>
          <a:xfrm>
            <a:off x="5319581" y="1561128"/>
            <a:ext cx="1372281"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DTMF support</a:t>
            </a:r>
          </a:p>
        </p:txBody>
      </p:sp>
      <p:pic>
        <p:nvPicPr>
          <p:cNvPr id="51" name="Image 3">
            <a:extLst>
              <a:ext uri="{FF2B5EF4-FFF2-40B4-BE49-F238E27FC236}">
                <a16:creationId xmlns:a16="http://schemas.microsoft.com/office/drawing/2014/main" id="{17E6C50A-D178-40DA-911B-773ED1B8D367}"/>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860269" y="1687154"/>
            <a:ext cx="835762" cy="417881"/>
          </a:xfrm>
          <a:prstGeom prst="rect">
            <a:avLst/>
          </a:prstGeom>
          <a:noFill/>
        </p:spPr>
      </p:pic>
      <p:pic>
        <p:nvPicPr>
          <p:cNvPr id="52" name="Picture 4" descr="Afficher l'image d'origine">
            <a:extLst>
              <a:ext uri="{FF2B5EF4-FFF2-40B4-BE49-F238E27FC236}">
                <a16:creationId xmlns:a16="http://schemas.microsoft.com/office/drawing/2014/main" id="{C573575A-7E97-42FE-88B1-DBD6A6CEC86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61722" y="1444626"/>
            <a:ext cx="1104248" cy="448601"/>
          </a:xfrm>
          <a:prstGeom prst="rect">
            <a:avLst/>
          </a:prstGeom>
          <a:noFill/>
        </p:spPr>
      </p:pic>
      <p:pic>
        <p:nvPicPr>
          <p:cNvPr id="53" name="Image 11">
            <a:extLst>
              <a:ext uri="{FF2B5EF4-FFF2-40B4-BE49-F238E27FC236}">
                <a16:creationId xmlns:a16="http://schemas.microsoft.com/office/drawing/2014/main" id="{FBFCB0B9-C9F7-4A46-9D31-4B580C2D8DC7}"/>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694109" y="1337711"/>
            <a:ext cx="856263" cy="285422"/>
          </a:xfrm>
          <a:prstGeom prst="rect">
            <a:avLst/>
          </a:prstGeom>
          <a:noFill/>
        </p:spPr>
      </p:pic>
      <p:pic>
        <p:nvPicPr>
          <p:cNvPr id="54" name="Picture 2" descr="RÃ©sultat de recherche d'images pour &quot;MS Teams&quot;">
            <a:extLst>
              <a:ext uri="{FF2B5EF4-FFF2-40B4-BE49-F238E27FC236}">
                <a16:creationId xmlns:a16="http://schemas.microsoft.com/office/drawing/2014/main" id="{359B3CEA-AA9D-4341-AF64-2A2310C823C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219074" y="1061640"/>
            <a:ext cx="230654" cy="23065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7" descr="Picture 17">
            <a:extLst>
              <a:ext uri="{FF2B5EF4-FFF2-40B4-BE49-F238E27FC236}">
                <a16:creationId xmlns:a16="http://schemas.microsoft.com/office/drawing/2014/main" id="{569EF374-B21A-4AD4-AC57-1A7504BDC1C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1222" y="1028515"/>
            <a:ext cx="450830" cy="298675"/>
          </a:xfrm>
          <a:prstGeom prst="rect">
            <a:avLst/>
          </a:prstGeom>
          <a:ln w="12700">
            <a:miter lim="400000"/>
          </a:ln>
        </p:spPr>
      </p:pic>
      <p:pic>
        <p:nvPicPr>
          <p:cNvPr id="56" name="Image 55">
            <a:extLst>
              <a:ext uri="{FF2B5EF4-FFF2-40B4-BE49-F238E27FC236}">
                <a16:creationId xmlns:a16="http://schemas.microsoft.com/office/drawing/2014/main" id="{8A2AFB98-EE34-4270-A963-461CF931659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37215" y="1663510"/>
            <a:ext cx="323975" cy="145902"/>
          </a:xfrm>
          <a:prstGeom prst="rect">
            <a:avLst/>
          </a:prstGeom>
        </p:spPr>
      </p:pic>
    </p:spTree>
    <p:extLst>
      <p:ext uri="{BB962C8B-B14F-4D97-AF65-F5344CB8AC3E}">
        <p14:creationId xmlns:p14="http://schemas.microsoft.com/office/powerpoint/2010/main" val="4609559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341" y="533956"/>
            <a:ext cx="2374163" cy="4196089"/>
          </a:xfrm>
          <a:prstGeom prst="rect">
            <a:avLst/>
          </a:prstGeom>
        </p:spPr>
      </p:pic>
      <p:sp>
        <p:nvSpPr>
          <p:cNvPr id="3" name="Rectangle 2"/>
          <p:cNvSpPr/>
          <p:nvPr/>
        </p:nvSpPr>
        <p:spPr>
          <a:xfrm>
            <a:off x="380342" y="0"/>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texte 1"/>
          <p:cNvSpPr>
            <a:spLocks noGrp="1"/>
          </p:cNvSpPr>
          <p:nvPr>
            <p:ph type="body" sz="quarter" idx="69"/>
          </p:nvPr>
        </p:nvSpPr>
        <p:spPr>
          <a:xfrm>
            <a:off x="507950" y="29910"/>
            <a:ext cx="2430840" cy="431938"/>
          </a:xfrm>
          <a:noFill/>
        </p:spPr>
        <p:txBody>
          <a:bodyPr/>
          <a:lstStyle/>
          <a:p>
            <a:r>
              <a:rPr lang="en-US" sz="2000">
                <a:solidFill>
                  <a:schemeClr val="bg1"/>
                </a:solidFill>
              </a:rPr>
              <a:t>Everywhere</a:t>
            </a:r>
            <a:br>
              <a:rPr lang="en-US" sz="2000">
                <a:solidFill>
                  <a:schemeClr val="bg1"/>
                </a:solidFill>
              </a:rPr>
            </a:br>
            <a:r>
              <a:rPr lang="en-US" sz="2000">
                <a:solidFill>
                  <a:schemeClr val="bg1"/>
                </a:solidFill>
              </a:rPr>
              <a:t>communications</a:t>
            </a:r>
            <a:endParaRPr lang="en-US">
              <a:solidFill>
                <a:schemeClr val="bg1"/>
              </a:solidFill>
            </a:endParaRPr>
          </a:p>
          <a:p>
            <a:endParaRPr lang="en-US">
              <a:solidFill>
                <a:schemeClr val="bg1"/>
              </a:solidFill>
            </a:endParaRPr>
          </a:p>
        </p:txBody>
      </p:sp>
      <p:sp>
        <p:nvSpPr>
          <p:cNvPr id="4" name="Rectangle 3"/>
          <p:cNvSpPr/>
          <p:nvPr/>
        </p:nvSpPr>
        <p:spPr>
          <a:xfrm>
            <a:off x="2764790" y="0"/>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p:cNvSpPr txBox="1"/>
          <p:nvPr/>
        </p:nvSpPr>
        <p:spPr>
          <a:xfrm>
            <a:off x="3582444" y="3934055"/>
            <a:ext cx="5561556" cy="507831"/>
          </a:xfrm>
          <a:prstGeom prst="rect">
            <a:avLst/>
          </a:prstGeom>
          <a:solidFill>
            <a:schemeClr val="accent1">
              <a:lumMod val="50000"/>
            </a:schemeClr>
          </a:solidFill>
        </p:spPr>
        <p:txBody>
          <a:bodyPr wrap="square" rtlCol="0">
            <a:spAutoFit/>
          </a:bodyPr>
          <a:lstStyle/>
          <a:p>
            <a:r>
              <a:rPr lang="en-US">
                <a:solidFill>
                  <a:schemeClr val="bg1"/>
                </a:solidFill>
              </a:rPr>
              <a:t>Why choose OTEC? Quality of mobile communications, </a:t>
            </a:r>
            <a:br>
              <a:rPr lang="en-US">
                <a:solidFill>
                  <a:schemeClr val="bg1"/>
                </a:solidFill>
              </a:rPr>
            </a:br>
            <a:r>
              <a:rPr lang="en-US">
                <a:solidFill>
                  <a:schemeClr val="bg1"/>
                </a:solidFill>
              </a:rPr>
              <a:t>choice between apps and mobile handsets</a:t>
            </a:r>
          </a:p>
        </p:txBody>
      </p:sp>
      <p:sp>
        <p:nvSpPr>
          <p:cNvPr id="20" name="Rectangle 19"/>
          <p:cNvSpPr/>
          <p:nvPr/>
        </p:nvSpPr>
        <p:spPr>
          <a:xfrm>
            <a:off x="2865699" y="3934055"/>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84594" y="3934342"/>
            <a:ext cx="494683" cy="451062"/>
          </a:xfrm>
          <a:prstGeom prst="rect">
            <a:avLst/>
          </a:prstGeom>
        </p:spPr>
      </p:pic>
      <p:pic>
        <p:nvPicPr>
          <p:cNvPr id="6" name="Image 5">
            <a:extLst>
              <a:ext uri="{FF2B5EF4-FFF2-40B4-BE49-F238E27FC236}">
                <a16:creationId xmlns:a16="http://schemas.microsoft.com/office/drawing/2014/main" id="{77F13239-9FBD-59DA-ABAD-FC02E52FED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5556" y="1403605"/>
            <a:ext cx="737004" cy="1398816"/>
          </a:xfrm>
          <a:prstGeom prst="rect">
            <a:avLst/>
          </a:prstGeom>
        </p:spPr>
      </p:pic>
      <p:pic>
        <p:nvPicPr>
          <p:cNvPr id="7" name="Image 6">
            <a:extLst>
              <a:ext uri="{FF2B5EF4-FFF2-40B4-BE49-F238E27FC236}">
                <a16:creationId xmlns:a16="http://schemas.microsoft.com/office/drawing/2014/main" id="{C4447B15-9E70-D75F-6ED9-B8E8EEFDFA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01969" y="1289427"/>
            <a:ext cx="1026308" cy="1539463"/>
          </a:xfrm>
          <a:prstGeom prst="rect">
            <a:avLst/>
          </a:prstGeom>
        </p:spPr>
      </p:pic>
      <p:pic>
        <p:nvPicPr>
          <p:cNvPr id="8" name="Image 7">
            <a:extLst>
              <a:ext uri="{FF2B5EF4-FFF2-40B4-BE49-F238E27FC236}">
                <a16:creationId xmlns:a16="http://schemas.microsoft.com/office/drawing/2014/main" id="{3E06C2EB-5B93-475F-DCDE-A85E0F3460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43190" y="1289427"/>
            <a:ext cx="917661" cy="1593715"/>
          </a:xfrm>
          <a:prstGeom prst="rect">
            <a:avLst/>
          </a:prstGeom>
        </p:spPr>
      </p:pic>
      <p:sp>
        <p:nvSpPr>
          <p:cNvPr id="9" name="Rectangle 8">
            <a:extLst>
              <a:ext uri="{FF2B5EF4-FFF2-40B4-BE49-F238E27FC236}">
                <a16:creationId xmlns:a16="http://schemas.microsoft.com/office/drawing/2014/main" id="{C6AE622D-98E0-3AF6-E31A-AFB5CF8012CB}"/>
              </a:ext>
            </a:extLst>
          </p:cNvPr>
          <p:cNvSpPr>
            <a:spLocks/>
          </p:cNvSpPr>
          <p:nvPr/>
        </p:nvSpPr>
        <p:spPr>
          <a:xfrm>
            <a:off x="2981257" y="645038"/>
            <a:ext cx="173591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Excellent audio quality on all sites</a:t>
            </a:r>
          </a:p>
        </p:txBody>
      </p:sp>
      <p:sp>
        <p:nvSpPr>
          <p:cNvPr id="11" name="Rectangle 10">
            <a:extLst>
              <a:ext uri="{FF2B5EF4-FFF2-40B4-BE49-F238E27FC236}">
                <a16:creationId xmlns:a16="http://schemas.microsoft.com/office/drawing/2014/main" id="{625B6E86-41A4-E8F6-AB57-18A006B0077A}"/>
              </a:ext>
            </a:extLst>
          </p:cNvPr>
          <p:cNvSpPr>
            <a:spLocks/>
          </p:cNvSpPr>
          <p:nvPr/>
        </p:nvSpPr>
        <p:spPr>
          <a:xfrm>
            <a:off x="5169388" y="645038"/>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Ruggedized, antibacterial handsets</a:t>
            </a:r>
          </a:p>
        </p:txBody>
      </p:sp>
      <p:sp>
        <p:nvSpPr>
          <p:cNvPr id="12" name="Rectangle 11">
            <a:extLst>
              <a:ext uri="{FF2B5EF4-FFF2-40B4-BE49-F238E27FC236}">
                <a16:creationId xmlns:a16="http://schemas.microsoft.com/office/drawing/2014/main" id="{BE27B705-439A-C2E3-97DD-3C0631C4F4E5}"/>
              </a:ext>
            </a:extLst>
          </p:cNvPr>
          <p:cNvSpPr>
            <a:spLocks/>
          </p:cNvSpPr>
          <p:nvPr/>
        </p:nvSpPr>
        <p:spPr>
          <a:xfrm>
            <a:off x="7024302" y="2894886"/>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rPr>
              <a:t>Alarms, isolated worker protection</a:t>
            </a:r>
          </a:p>
        </p:txBody>
      </p:sp>
      <p:cxnSp>
        <p:nvCxnSpPr>
          <p:cNvPr id="13" name="Connecteur droit 12">
            <a:extLst>
              <a:ext uri="{FF2B5EF4-FFF2-40B4-BE49-F238E27FC236}">
                <a16:creationId xmlns:a16="http://schemas.microsoft.com/office/drawing/2014/main" id="{AE2C8FFC-7FC1-78A8-74FF-CD44BAB813E1}"/>
              </a:ext>
            </a:extLst>
          </p:cNvPr>
          <p:cNvCxnSpPr>
            <a:cxnSpLocks/>
          </p:cNvCxnSpPr>
          <p:nvPr/>
        </p:nvCxnSpPr>
        <p:spPr>
          <a:xfrm flipH="1" flipV="1">
            <a:off x="7328207" y="2179520"/>
            <a:ext cx="504784" cy="715365"/>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C63C7DF-AFCF-6384-2C39-99A84B20A4E2}"/>
              </a:ext>
            </a:extLst>
          </p:cNvPr>
          <p:cNvCxnSpPr>
            <a:cxnSpLocks/>
            <a:endCxn id="6" idx="0"/>
          </p:cNvCxnSpPr>
          <p:nvPr/>
        </p:nvCxnSpPr>
        <p:spPr>
          <a:xfrm>
            <a:off x="5964058" y="1106703"/>
            <a:ext cx="0" cy="29690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A18B6414-3AFD-BE32-13E4-0292FFB1D5CD}"/>
              </a:ext>
            </a:extLst>
          </p:cNvPr>
          <p:cNvSpPr txBox="1"/>
          <p:nvPr/>
        </p:nvSpPr>
        <p:spPr>
          <a:xfrm>
            <a:off x="2950084" y="1089988"/>
            <a:ext cx="1627369" cy="338554"/>
          </a:xfrm>
          <a:prstGeom prst="rect">
            <a:avLst/>
          </a:prstGeom>
          <a:noFill/>
        </p:spPr>
        <p:txBody>
          <a:bodyPr wrap="none" rtlCol="0">
            <a:spAutoFit/>
          </a:bodyPr>
          <a:lstStyle/>
          <a:p>
            <a:r>
              <a:rPr lang="en-US" sz="800">
                <a:solidFill>
                  <a:schemeClr val="accent1"/>
                </a:solidFill>
              </a:rPr>
              <a:t>End-to-end ALE quality using</a:t>
            </a:r>
            <a:br>
              <a:rPr lang="en-US" sz="800">
                <a:solidFill>
                  <a:schemeClr val="accent1"/>
                </a:solidFill>
              </a:rPr>
            </a:br>
            <a:r>
              <a:rPr lang="en-US" sz="800">
                <a:solidFill>
                  <a:schemeClr val="accent1"/>
                </a:solidFill>
              </a:rPr>
              <a:t>DECT, IP DECT, WLAN networks</a:t>
            </a:r>
          </a:p>
        </p:txBody>
      </p:sp>
      <p:sp>
        <p:nvSpPr>
          <p:cNvPr id="16" name="Rectangle 15">
            <a:extLst>
              <a:ext uri="{FF2B5EF4-FFF2-40B4-BE49-F238E27FC236}">
                <a16:creationId xmlns:a16="http://schemas.microsoft.com/office/drawing/2014/main" id="{6E496789-C5EA-22DE-E377-A5D6D39FBC29}"/>
              </a:ext>
            </a:extLst>
          </p:cNvPr>
          <p:cNvSpPr>
            <a:spLocks/>
          </p:cNvSpPr>
          <p:nvPr/>
        </p:nvSpPr>
        <p:spPr>
          <a:xfrm>
            <a:off x="3092847" y="3114611"/>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dirty="0">
                <a:solidFill>
                  <a:schemeClr val="bg1"/>
                </a:solidFill>
              </a:rPr>
              <a:t>One number service</a:t>
            </a:r>
            <a:br>
              <a:rPr lang="en-US" sz="1200" dirty="0">
                <a:solidFill>
                  <a:schemeClr val="bg1"/>
                </a:solidFill>
              </a:rPr>
            </a:br>
            <a:r>
              <a:rPr lang="en-US" sz="1200" dirty="0">
                <a:solidFill>
                  <a:schemeClr val="bg1"/>
                </a:solidFill>
              </a:rPr>
              <a:t>with office phone</a:t>
            </a:r>
          </a:p>
        </p:txBody>
      </p:sp>
      <p:sp>
        <p:nvSpPr>
          <p:cNvPr id="17" name="ZoneTexte 16">
            <a:extLst>
              <a:ext uri="{FF2B5EF4-FFF2-40B4-BE49-F238E27FC236}">
                <a16:creationId xmlns:a16="http://schemas.microsoft.com/office/drawing/2014/main" id="{5075A327-FB25-CEC6-207F-1DA8C0DB25CF}"/>
              </a:ext>
            </a:extLst>
          </p:cNvPr>
          <p:cNvSpPr txBox="1"/>
          <p:nvPr/>
        </p:nvSpPr>
        <p:spPr>
          <a:xfrm>
            <a:off x="7663004" y="1289427"/>
            <a:ext cx="1152525" cy="715581"/>
          </a:xfrm>
          <a:prstGeom prst="rect">
            <a:avLst/>
          </a:prstGeom>
          <a:solidFill>
            <a:srgbClr val="00B050"/>
          </a:solidFill>
        </p:spPr>
        <p:txBody>
          <a:bodyPr wrap="square" rtlCol="0">
            <a:spAutoFit/>
          </a:bodyPr>
          <a:lstStyle/>
          <a:p>
            <a:r>
              <a:rPr lang="en-US">
                <a:solidFill>
                  <a:schemeClr val="bg1"/>
                </a:solidFill>
              </a:rPr>
              <a:t>Notification server for alarms</a:t>
            </a:r>
          </a:p>
        </p:txBody>
      </p:sp>
      <p:cxnSp>
        <p:nvCxnSpPr>
          <p:cNvPr id="18" name="Connecteur droit avec flèche 17">
            <a:extLst>
              <a:ext uri="{FF2B5EF4-FFF2-40B4-BE49-F238E27FC236}">
                <a16:creationId xmlns:a16="http://schemas.microsoft.com/office/drawing/2014/main" id="{AC016983-E19F-89A2-72E2-0FFF72F7C701}"/>
              </a:ext>
            </a:extLst>
          </p:cNvPr>
          <p:cNvCxnSpPr>
            <a:cxnSpLocks/>
          </p:cNvCxnSpPr>
          <p:nvPr/>
        </p:nvCxnSpPr>
        <p:spPr>
          <a:xfrm>
            <a:off x="7236117" y="1433586"/>
            <a:ext cx="355912" cy="0"/>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DC5E5D91-0586-1697-7E99-289E693C0DB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54933" y="371414"/>
            <a:ext cx="1645938" cy="861769"/>
          </a:xfrm>
          <a:prstGeom prst="rect">
            <a:avLst/>
          </a:prstGeom>
        </p:spPr>
      </p:pic>
      <p:pic>
        <p:nvPicPr>
          <p:cNvPr id="22" name="Image 21">
            <a:extLst>
              <a:ext uri="{FF2B5EF4-FFF2-40B4-BE49-F238E27FC236}">
                <a16:creationId xmlns:a16="http://schemas.microsoft.com/office/drawing/2014/main" id="{F72ADFA1-6295-8F2B-884E-35B2960B79E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72442" y="2763218"/>
            <a:ext cx="1929527" cy="1286352"/>
          </a:xfrm>
          <a:prstGeom prst="rect">
            <a:avLst/>
          </a:prstGeom>
        </p:spPr>
      </p:pic>
      <p:cxnSp>
        <p:nvCxnSpPr>
          <p:cNvPr id="24" name="Connecteur droit avec flèche 23">
            <a:extLst>
              <a:ext uri="{FF2B5EF4-FFF2-40B4-BE49-F238E27FC236}">
                <a16:creationId xmlns:a16="http://schemas.microsoft.com/office/drawing/2014/main" id="{C6CB21F6-D5D0-EDA4-2B1E-78DDFDF17EE0}"/>
              </a:ext>
            </a:extLst>
          </p:cNvPr>
          <p:cNvCxnSpPr>
            <a:cxnSpLocks/>
          </p:cNvCxnSpPr>
          <p:nvPr/>
        </p:nvCxnSpPr>
        <p:spPr>
          <a:xfrm>
            <a:off x="5565404" y="2717572"/>
            <a:ext cx="0" cy="303573"/>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7700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74">
            <a:extLst>
              <a:ext uri="{FF2B5EF4-FFF2-40B4-BE49-F238E27FC236}">
                <a16:creationId xmlns:a16="http://schemas.microsoft.com/office/drawing/2014/main" id="{C53DCAC5-247E-4FFE-A286-B3F393479668}"/>
              </a:ext>
            </a:extLst>
          </p:cNvPr>
          <p:cNvPicPr>
            <a:picLocks noChangeAspect="1"/>
          </p:cNvPicPr>
          <p:nvPr/>
        </p:nvPicPr>
        <p:blipFill rotWithShape="1">
          <a:blip r:embed="rId4" cstate="hqprint">
            <a:alphaModFix amt="20000"/>
            <a:extLst>
              <a:ext uri="{28A0092B-C50C-407E-A947-70E740481C1C}">
                <a14:useLocalDpi xmlns:a14="http://schemas.microsoft.com/office/drawing/2010/main"/>
              </a:ext>
            </a:extLst>
          </a:blip>
          <a:srcRect/>
          <a:stretch/>
        </p:blipFill>
        <p:spPr>
          <a:xfrm>
            <a:off x="395790" y="102383"/>
            <a:ext cx="8748211" cy="4603749"/>
          </a:xfrm>
          <a:prstGeom prst="rect">
            <a:avLst/>
          </a:prstGeom>
        </p:spPr>
      </p:pic>
      <p:sp>
        <p:nvSpPr>
          <p:cNvPr id="528" name="PlaceHolder 1"/>
          <p:cNvSpPr>
            <a:spLocks noGrp="1"/>
          </p:cNvSpPr>
          <p:nvPr>
            <p:ph/>
          </p:nvPr>
        </p:nvSpPr>
        <p:spPr>
          <a:xfrm>
            <a:off x="622800" y="198360"/>
            <a:ext cx="7378200" cy="431640"/>
          </a:xfrm>
          <a:prstGeom prst="rect">
            <a:avLst/>
          </a:prstGeom>
          <a:noFill/>
          <a:ln w="0">
            <a:noFill/>
          </a:ln>
        </p:spPr>
        <p:txBody>
          <a:bodyPr lIns="90000" tIns="45000" rIns="90000" bIns="45000" anchor="t">
            <a:noAutofit/>
          </a:bodyPr>
          <a:lstStyle/>
          <a:p>
            <a:pPr marL="0" indent="0">
              <a:spcBef>
                <a:spcPts val="751"/>
              </a:spcBef>
              <a:buNone/>
              <a:tabLst>
                <a:tab pos="0" algn="l"/>
              </a:tabLst>
            </a:pPr>
            <a:r>
              <a:rPr lang="en-US" sz="2400" cap="all" spc="-1" dirty="0">
                <a:solidFill>
                  <a:srgbClr val="5A4492"/>
                </a:solidFill>
                <a:latin typeface="Trebuchet MS"/>
                <a:ea typeface="Montserrat Hairline"/>
              </a:rPr>
              <a:t>ALE </a:t>
            </a:r>
            <a:r>
              <a:rPr lang="en-US" sz="2400" cap="all" spc="-1" dirty="0" err="1">
                <a:solidFill>
                  <a:srgbClr val="5A4492"/>
                </a:solidFill>
                <a:latin typeface="Trebuchet MS"/>
                <a:ea typeface="Montserrat Hairline"/>
              </a:rPr>
              <a:t>DeskPhones</a:t>
            </a:r>
            <a:r>
              <a:rPr lang="en-US" sz="2400" cap="all" spc="-1" dirty="0">
                <a:solidFill>
                  <a:srgbClr val="5A4492"/>
                </a:solidFill>
                <a:latin typeface="Trebuchet MS"/>
                <a:ea typeface="Montserrat Hairline"/>
              </a:rPr>
              <a:t> for all workstyles</a:t>
            </a:r>
          </a:p>
        </p:txBody>
      </p:sp>
      <p:sp>
        <p:nvSpPr>
          <p:cNvPr id="38" name="ZoneTexte 36">
            <a:extLst>
              <a:ext uri="{FF2B5EF4-FFF2-40B4-BE49-F238E27FC236}">
                <a16:creationId xmlns:a16="http://schemas.microsoft.com/office/drawing/2014/main" id="{F0D7755D-E130-4F73-B5B3-FA07A875CFA5}"/>
              </a:ext>
            </a:extLst>
          </p:cNvPr>
          <p:cNvSpPr txBox="1"/>
          <p:nvPr/>
        </p:nvSpPr>
        <p:spPr>
          <a:xfrm>
            <a:off x="2596074" y="1874436"/>
            <a:ext cx="850133"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ALE-20</a:t>
            </a:r>
          </a:p>
          <a:p>
            <a:r>
              <a:rPr lang="en-GB" sz="1050" dirty="0">
                <a:solidFill>
                  <a:schemeClr val="accent4"/>
                </a:solidFill>
                <a:latin typeface="Trebuchet MS" panose="020B0603020202020204" pitchFamily="34" charset="0"/>
              </a:rPr>
              <a:t>DeskPhone</a:t>
            </a:r>
          </a:p>
        </p:txBody>
      </p:sp>
      <p:sp>
        <p:nvSpPr>
          <p:cNvPr id="39" name="ZoneTexte 37">
            <a:extLst>
              <a:ext uri="{FF2B5EF4-FFF2-40B4-BE49-F238E27FC236}">
                <a16:creationId xmlns:a16="http://schemas.microsoft.com/office/drawing/2014/main" id="{C0AC0185-64BB-427B-B6D3-704BB0F2783F}"/>
              </a:ext>
            </a:extLst>
          </p:cNvPr>
          <p:cNvSpPr txBox="1"/>
          <p:nvPr/>
        </p:nvSpPr>
        <p:spPr>
          <a:xfrm>
            <a:off x="4329283" y="1865718"/>
            <a:ext cx="879015"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ALE-30h</a:t>
            </a:r>
          </a:p>
          <a:p>
            <a:r>
              <a:rPr lang="en-GB" sz="1050" dirty="0">
                <a:solidFill>
                  <a:schemeClr val="accent4"/>
                </a:solidFill>
                <a:latin typeface="Trebuchet MS" panose="020B0603020202020204" pitchFamily="34" charset="0"/>
              </a:rPr>
              <a:t>DeskPhone</a:t>
            </a:r>
          </a:p>
        </p:txBody>
      </p:sp>
      <p:sp>
        <p:nvSpPr>
          <p:cNvPr id="40" name="ZoneTexte 38">
            <a:extLst>
              <a:ext uri="{FF2B5EF4-FFF2-40B4-BE49-F238E27FC236}">
                <a16:creationId xmlns:a16="http://schemas.microsoft.com/office/drawing/2014/main" id="{5F73C1FC-486A-4DEA-8E83-AA9738C674CF}"/>
              </a:ext>
            </a:extLst>
          </p:cNvPr>
          <p:cNvSpPr txBox="1"/>
          <p:nvPr/>
        </p:nvSpPr>
        <p:spPr>
          <a:xfrm>
            <a:off x="5678769" y="1874436"/>
            <a:ext cx="912477"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ALE-300</a:t>
            </a:r>
          </a:p>
          <a:p>
            <a:r>
              <a:rPr lang="en-GB" sz="1050" dirty="0">
                <a:solidFill>
                  <a:schemeClr val="accent4"/>
                </a:solidFill>
                <a:latin typeface="Trebuchet MS" panose="020B0603020202020204" pitchFamily="34" charset="0"/>
              </a:rPr>
              <a:t>DeskPhone</a:t>
            </a:r>
          </a:p>
        </p:txBody>
      </p:sp>
      <p:sp>
        <p:nvSpPr>
          <p:cNvPr id="41" name="ZoneTexte 42">
            <a:extLst>
              <a:ext uri="{FF2B5EF4-FFF2-40B4-BE49-F238E27FC236}">
                <a16:creationId xmlns:a16="http://schemas.microsoft.com/office/drawing/2014/main" id="{BFA8F811-0C1E-4070-A4E4-4F01CE78C6E8}"/>
              </a:ext>
            </a:extLst>
          </p:cNvPr>
          <p:cNvSpPr txBox="1"/>
          <p:nvPr/>
        </p:nvSpPr>
        <p:spPr>
          <a:xfrm>
            <a:off x="6855157" y="1853438"/>
            <a:ext cx="912477"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ALE-400 DeskPhone</a:t>
            </a:r>
            <a:endParaRPr lang="en-GB" sz="900" dirty="0">
              <a:latin typeface="Trebuchet MS" panose="020B0603020202020204" pitchFamily="34" charset="0"/>
            </a:endParaRPr>
          </a:p>
        </p:txBody>
      </p:sp>
      <p:sp>
        <p:nvSpPr>
          <p:cNvPr id="42" name="ZoneTexte 44">
            <a:extLst>
              <a:ext uri="{FF2B5EF4-FFF2-40B4-BE49-F238E27FC236}">
                <a16:creationId xmlns:a16="http://schemas.microsoft.com/office/drawing/2014/main" id="{C105E1F0-5EB2-4A99-82AF-B17B5EE98FDC}"/>
              </a:ext>
            </a:extLst>
          </p:cNvPr>
          <p:cNvSpPr txBox="1"/>
          <p:nvPr/>
        </p:nvSpPr>
        <p:spPr>
          <a:xfrm>
            <a:off x="7933804" y="1846361"/>
            <a:ext cx="1028601"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ALE-500</a:t>
            </a:r>
          </a:p>
          <a:p>
            <a:r>
              <a:rPr lang="en-GB" sz="1050" dirty="0">
                <a:solidFill>
                  <a:schemeClr val="accent4"/>
                </a:solidFill>
                <a:latin typeface="Trebuchet MS" panose="020B0603020202020204" pitchFamily="34" charset="0"/>
              </a:rPr>
              <a:t>DeskPhone</a:t>
            </a:r>
          </a:p>
        </p:txBody>
      </p:sp>
      <p:sp>
        <p:nvSpPr>
          <p:cNvPr id="43" name="ZoneTexte 36">
            <a:extLst>
              <a:ext uri="{FF2B5EF4-FFF2-40B4-BE49-F238E27FC236}">
                <a16:creationId xmlns:a16="http://schemas.microsoft.com/office/drawing/2014/main" id="{61B6ED01-AF99-48A7-88AC-4FCFD5AE2FD6}"/>
              </a:ext>
            </a:extLst>
          </p:cNvPr>
          <p:cNvSpPr txBox="1"/>
          <p:nvPr/>
        </p:nvSpPr>
        <p:spPr>
          <a:xfrm>
            <a:off x="3428149" y="1869596"/>
            <a:ext cx="945213"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ALE-20h</a:t>
            </a:r>
          </a:p>
          <a:p>
            <a:r>
              <a:rPr lang="en-GB" sz="1050" dirty="0">
                <a:solidFill>
                  <a:schemeClr val="accent4"/>
                </a:solidFill>
                <a:latin typeface="Trebuchet MS" panose="020B0603020202020204" pitchFamily="34" charset="0"/>
              </a:rPr>
              <a:t>DeskPhone</a:t>
            </a:r>
          </a:p>
        </p:txBody>
      </p:sp>
      <p:sp>
        <p:nvSpPr>
          <p:cNvPr id="44" name="TextBox 21">
            <a:extLst>
              <a:ext uri="{FF2B5EF4-FFF2-40B4-BE49-F238E27FC236}">
                <a16:creationId xmlns:a16="http://schemas.microsoft.com/office/drawing/2014/main" id="{E826A9B2-3B94-49F6-A4C2-89B056702818}"/>
              </a:ext>
            </a:extLst>
          </p:cNvPr>
          <p:cNvSpPr txBox="1"/>
          <p:nvPr/>
        </p:nvSpPr>
        <p:spPr>
          <a:xfrm>
            <a:off x="2474621" y="589943"/>
            <a:ext cx="1018099" cy="307777"/>
          </a:xfrm>
          <a:prstGeom prst="rect">
            <a:avLst/>
          </a:prstGeom>
          <a:noFill/>
        </p:spPr>
        <p:txBody>
          <a:bodyPr wrap="square" rtlCol="0">
            <a:spAutoFit/>
          </a:bodyPr>
          <a:lstStyle/>
          <a:p>
            <a:r>
              <a:rPr lang="en-GB" sz="1400" b="1" dirty="0">
                <a:solidFill>
                  <a:srgbClr val="7D7E85"/>
                </a:solidFill>
                <a:latin typeface="Trebuchet MS" panose="020B0603020202020204" pitchFamily="34" charset="0"/>
              </a:rPr>
              <a:t>Essential</a:t>
            </a:r>
          </a:p>
        </p:txBody>
      </p:sp>
      <p:sp>
        <p:nvSpPr>
          <p:cNvPr id="45" name="TextBox 22">
            <a:extLst>
              <a:ext uri="{FF2B5EF4-FFF2-40B4-BE49-F238E27FC236}">
                <a16:creationId xmlns:a16="http://schemas.microsoft.com/office/drawing/2014/main" id="{19502700-93EF-43D1-A259-434277D6D136}"/>
              </a:ext>
            </a:extLst>
          </p:cNvPr>
          <p:cNvSpPr txBox="1"/>
          <p:nvPr/>
        </p:nvSpPr>
        <p:spPr>
          <a:xfrm>
            <a:off x="5349563" y="589943"/>
            <a:ext cx="1110249" cy="307777"/>
          </a:xfrm>
          <a:prstGeom prst="rect">
            <a:avLst/>
          </a:prstGeom>
          <a:noFill/>
        </p:spPr>
        <p:txBody>
          <a:bodyPr wrap="square" rtlCol="0">
            <a:spAutoFit/>
          </a:bodyPr>
          <a:lstStyle>
            <a:defPPr>
              <a:defRPr lang="it-IT"/>
            </a:defPPr>
            <a:lvl1pPr algn="ctr">
              <a:defRPr sz="1400" b="1">
                <a:solidFill>
                  <a:schemeClr val="accent3"/>
                </a:solidFill>
              </a:defRPr>
            </a:lvl1pPr>
          </a:lstStyle>
          <a:p>
            <a:pPr algn="l"/>
            <a:r>
              <a:rPr lang="en-GB" dirty="0">
                <a:solidFill>
                  <a:srgbClr val="304EB3"/>
                </a:solidFill>
                <a:latin typeface="Trebuchet MS" panose="020B0603020202020204" pitchFamily="34" charset="0"/>
              </a:rPr>
              <a:t>Enterprise</a:t>
            </a:r>
          </a:p>
        </p:txBody>
      </p:sp>
      <p:cxnSp>
        <p:nvCxnSpPr>
          <p:cNvPr id="46" name="Straight Connector 23">
            <a:extLst>
              <a:ext uri="{FF2B5EF4-FFF2-40B4-BE49-F238E27FC236}">
                <a16:creationId xmlns:a16="http://schemas.microsoft.com/office/drawing/2014/main" id="{BF47BC32-2550-4F30-8F92-BE095295E9D9}"/>
              </a:ext>
            </a:extLst>
          </p:cNvPr>
          <p:cNvCxnSpPr>
            <a:cxnSpLocks noChangeAspect="1"/>
          </p:cNvCxnSpPr>
          <p:nvPr/>
        </p:nvCxnSpPr>
        <p:spPr>
          <a:xfrm>
            <a:off x="2547167" y="921003"/>
            <a:ext cx="2583825" cy="0"/>
          </a:xfrm>
          <a:prstGeom prst="line">
            <a:avLst/>
          </a:prstGeom>
          <a:ln w="38100">
            <a:solidFill>
              <a:srgbClr val="7D7E85"/>
            </a:solidFill>
          </a:ln>
        </p:spPr>
        <p:style>
          <a:lnRef idx="1">
            <a:schemeClr val="accent1"/>
          </a:lnRef>
          <a:fillRef idx="0">
            <a:schemeClr val="accent1"/>
          </a:fillRef>
          <a:effectRef idx="0">
            <a:schemeClr val="accent1"/>
          </a:effectRef>
          <a:fontRef idx="minor">
            <a:schemeClr val="tx1"/>
          </a:fontRef>
        </p:style>
      </p:cxnSp>
      <p:cxnSp>
        <p:nvCxnSpPr>
          <p:cNvPr id="47" name="Straight Connector 25">
            <a:extLst>
              <a:ext uri="{FF2B5EF4-FFF2-40B4-BE49-F238E27FC236}">
                <a16:creationId xmlns:a16="http://schemas.microsoft.com/office/drawing/2014/main" id="{485C783A-6308-4017-8BB4-D7255831C44C}"/>
              </a:ext>
            </a:extLst>
          </p:cNvPr>
          <p:cNvCxnSpPr>
            <a:cxnSpLocks noChangeAspect="1"/>
          </p:cNvCxnSpPr>
          <p:nvPr/>
        </p:nvCxnSpPr>
        <p:spPr>
          <a:xfrm>
            <a:off x="5423458" y="921002"/>
            <a:ext cx="3313216" cy="0"/>
          </a:xfrm>
          <a:prstGeom prst="line">
            <a:avLst/>
          </a:prstGeom>
          <a:ln w="38100">
            <a:solidFill>
              <a:srgbClr val="304EB3"/>
            </a:solidFill>
          </a:ln>
        </p:spPr>
        <p:style>
          <a:lnRef idx="1">
            <a:schemeClr val="accent1"/>
          </a:lnRef>
          <a:fillRef idx="0">
            <a:schemeClr val="accent1"/>
          </a:fillRef>
          <a:effectRef idx="0">
            <a:schemeClr val="accent1"/>
          </a:effectRef>
          <a:fontRef idx="minor">
            <a:schemeClr val="tx1"/>
          </a:fontRef>
        </p:style>
      </p:cxnSp>
      <p:pic>
        <p:nvPicPr>
          <p:cNvPr id="48" name="Picture 53">
            <a:extLst>
              <a:ext uri="{FF2B5EF4-FFF2-40B4-BE49-F238E27FC236}">
                <a16:creationId xmlns:a16="http://schemas.microsoft.com/office/drawing/2014/main" id="{EF54BF21-0D64-4C14-8546-F9BDBA2907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6432" y="1062063"/>
            <a:ext cx="850133" cy="923652"/>
          </a:xfrm>
          <a:prstGeom prst="rect">
            <a:avLst/>
          </a:prstGeom>
        </p:spPr>
      </p:pic>
      <p:pic>
        <p:nvPicPr>
          <p:cNvPr id="49" name="Picture 54">
            <a:extLst>
              <a:ext uri="{FF2B5EF4-FFF2-40B4-BE49-F238E27FC236}">
                <a16:creationId xmlns:a16="http://schemas.microsoft.com/office/drawing/2014/main" id="{73BB4F85-A90F-4B14-B133-EDCADCD5B3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7059" y="1075858"/>
            <a:ext cx="850133" cy="923652"/>
          </a:xfrm>
          <a:prstGeom prst="rect">
            <a:avLst/>
          </a:prstGeom>
        </p:spPr>
      </p:pic>
      <p:pic>
        <p:nvPicPr>
          <p:cNvPr id="50" name="Picture 55">
            <a:extLst>
              <a:ext uri="{FF2B5EF4-FFF2-40B4-BE49-F238E27FC236}">
                <a16:creationId xmlns:a16="http://schemas.microsoft.com/office/drawing/2014/main" id="{053910EE-7BA2-4B7D-BFBA-DE02089D1A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20603" y="1047238"/>
            <a:ext cx="879653" cy="973511"/>
          </a:xfrm>
          <a:prstGeom prst="rect">
            <a:avLst/>
          </a:prstGeom>
        </p:spPr>
      </p:pic>
      <p:sp>
        <p:nvSpPr>
          <p:cNvPr id="51" name="ZoneTexte 36">
            <a:extLst>
              <a:ext uri="{FF2B5EF4-FFF2-40B4-BE49-F238E27FC236}">
                <a16:creationId xmlns:a16="http://schemas.microsoft.com/office/drawing/2014/main" id="{EC3C3950-2F02-45EE-A77F-7DA515A8EF49}"/>
              </a:ext>
            </a:extLst>
          </p:cNvPr>
          <p:cNvSpPr txBox="1"/>
          <p:nvPr/>
        </p:nvSpPr>
        <p:spPr>
          <a:xfrm>
            <a:off x="653800" y="1874436"/>
            <a:ext cx="850133"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ALE-2 SIP</a:t>
            </a:r>
          </a:p>
          <a:p>
            <a:pPr lvl="0"/>
            <a:r>
              <a:rPr lang="en-GB" sz="1050" dirty="0">
                <a:solidFill>
                  <a:schemeClr val="accent4"/>
                </a:solidFill>
                <a:latin typeface="Trebuchet MS" panose="020B0603020202020204" pitchFamily="34" charset="0"/>
              </a:rPr>
              <a:t>DeskPhone</a:t>
            </a:r>
            <a:endParaRPr lang="en-GB" sz="900" b="1" dirty="0">
              <a:solidFill>
                <a:schemeClr val="accent4"/>
              </a:solidFill>
              <a:latin typeface="Trebuchet MS" panose="020B0603020202020204" pitchFamily="34" charset="0"/>
            </a:endParaRPr>
          </a:p>
        </p:txBody>
      </p:sp>
      <p:cxnSp>
        <p:nvCxnSpPr>
          <p:cNvPr id="52" name="Straight Connector 23">
            <a:extLst>
              <a:ext uri="{FF2B5EF4-FFF2-40B4-BE49-F238E27FC236}">
                <a16:creationId xmlns:a16="http://schemas.microsoft.com/office/drawing/2014/main" id="{68D867FF-9279-4379-9EB2-C2E9A1825452}"/>
              </a:ext>
            </a:extLst>
          </p:cNvPr>
          <p:cNvCxnSpPr>
            <a:cxnSpLocks noChangeAspect="1"/>
          </p:cNvCxnSpPr>
          <p:nvPr/>
        </p:nvCxnSpPr>
        <p:spPr>
          <a:xfrm>
            <a:off x="580756" y="912748"/>
            <a:ext cx="1827255" cy="0"/>
          </a:xfrm>
          <a:prstGeom prst="line">
            <a:avLst/>
          </a:prstGeom>
          <a:ln w="38100">
            <a:solidFill>
              <a:srgbClr val="3A3A3A"/>
            </a:solidFill>
          </a:ln>
        </p:spPr>
        <p:style>
          <a:lnRef idx="1">
            <a:schemeClr val="accent1"/>
          </a:lnRef>
          <a:fillRef idx="0">
            <a:schemeClr val="accent1"/>
          </a:fillRef>
          <a:effectRef idx="0">
            <a:schemeClr val="accent1"/>
          </a:effectRef>
          <a:fontRef idx="minor">
            <a:schemeClr val="tx1"/>
          </a:fontRef>
        </p:style>
      </p:cxnSp>
      <p:sp>
        <p:nvSpPr>
          <p:cNvPr id="53" name="TextBox 21">
            <a:extLst>
              <a:ext uri="{FF2B5EF4-FFF2-40B4-BE49-F238E27FC236}">
                <a16:creationId xmlns:a16="http://schemas.microsoft.com/office/drawing/2014/main" id="{D9CC89CB-087A-4EC8-8D73-A6AB6A1B5ACA}"/>
              </a:ext>
            </a:extLst>
          </p:cNvPr>
          <p:cNvSpPr txBox="1"/>
          <p:nvPr/>
        </p:nvSpPr>
        <p:spPr>
          <a:xfrm>
            <a:off x="497103" y="589943"/>
            <a:ext cx="656149" cy="307777"/>
          </a:xfrm>
          <a:prstGeom prst="rect">
            <a:avLst/>
          </a:prstGeom>
          <a:noFill/>
        </p:spPr>
        <p:txBody>
          <a:bodyPr wrap="square" rtlCol="0">
            <a:spAutoFit/>
          </a:bodyPr>
          <a:lstStyle/>
          <a:p>
            <a:r>
              <a:rPr lang="en-GB" sz="1400" b="1" dirty="0">
                <a:solidFill>
                  <a:srgbClr val="3A3A3A"/>
                </a:solidFill>
                <a:latin typeface="Trebuchet MS" panose="020B0603020202020204" pitchFamily="34" charset="0"/>
              </a:rPr>
              <a:t>Basic</a:t>
            </a:r>
          </a:p>
        </p:txBody>
      </p:sp>
      <p:sp>
        <p:nvSpPr>
          <p:cNvPr id="54" name="Rectangle 53">
            <a:extLst>
              <a:ext uri="{FF2B5EF4-FFF2-40B4-BE49-F238E27FC236}">
                <a16:creationId xmlns:a16="http://schemas.microsoft.com/office/drawing/2014/main" id="{6FD0719E-2989-4F9D-82DD-46A435AB1F48}"/>
              </a:ext>
            </a:extLst>
          </p:cNvPr>
          <p:cNvSpPr/>
          <p:nvPr/>
        </p:nvSpPr>
        <p:spPr>
          <a:xfrm>
            <a:off x="627994" y="2284850"/>
            <a:ext cx="1749281" cy="224589"/>
          </a:xfrm>
          <a:prstGeom prst="rect">
            <a:avLst/>
          </a:prstGeom>
          <a:solidFill>
            <a:srgbClr val="BF3400"/>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050" spc="-1">
                <a:solidFill>
                  <a:srgbClr val="FFFFFF"/>
                </a:solidFill>
                <a:latin typeface="Trebuchet MS"/>
              </a:rPr>
              <a:t>SIP</a:t>
            </a:r>
          </a:p>
        </p:txBody>
      </p:sp>
      <p:sp>
        <p:nvSpPr>
          <p:cNvPr id="55" name="Rectangle 54">
            <a:extLst>
              <a:ext uri="{FF2B5EF4-FFF2-40B4-BE49-F238E27FC236}">
                <a16:creationId xmlns:a16="http://schemas.microsoft.com/office/drawing/2014/main" id="{DB353869-3EF9-4BF2-9B63-C5C64B19604A}"/>
              </a:ext>
            </a:extLst>
          </p:cNvPr>
          <p:cNvSpPr/>
          <p:nvPr/>
        </p:nvSpPr>
        <p:spPr>
          <a:xfrm>
            <a:off x="2516432" y="2284850"/>
            <a:ext cx="2691868" cy="2193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Trebuchet MS" panose="020B0603020202020204" pitchFamily="34" charset="0"/>
              </a:rPr>
              <a:t>ALE-NOE: Advanced services</a:t>
            </a:r>
          </a:p>
        </p:txBody>
      </p:sp>
      <p:sp>
        <p:nvSpPr>
          <p:cNvPr id="56" name="Rectangle 55">
            <a:extLst>
              <a:ext uri="{FF2B5EF4-FFF2-40B4-BE49-F238E27FC236}">
                <a16:creationId xmlns:a16="http://schemas.microsoft.com/office/drawing/2014/main" id="{839EFE5F-4D63-48B6-AAD7-73718C75578B}"/>
              </a:ext>
            </a:extLst>
          </p:cNvPr>
          <p:cNvSpPr/>
          <p:nvPr/>
        </p:nvSpPr>
        <p:spPr>
          <a:xfrm>
            <a:off x="3428148" y="2553758"/>
            <a:ext cx="1780149"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050" spc="-1">
                <a:solidFill>
                  <a:srgbClr val="FFFFFF"/>
                </a:solidFill>
                <a:latin typeface="Trebuchet MS"/>
              </a:rPr>
              <a:t>Hybrid TDM/IP models</a:t>
            </a:r>
          </a:p>
        </p:txBody>
      </p:sp>
      <p:sp>
        <p:nvSpPr>
          <p:cNvPr id="57" name="Rectangle 56">
            <a:extLst>
              <a:ext uri="{FF2B5EF4-FFF2-40B4-BE49-F238E27FC236}">
                <a16:creationId xmlns:a16="http://schemas.microsoft.com/office/drawing/2014/main" id="{DBFDA572-F1E2-4486-8D60-6F846E3D93C1}"/>
              </a:ext>
            </a:extLst>
          </p:cNvPr>
          <p:cNvSpPr/>
          <p:nvPr/>
        </p:nvSpPr>
        <p:spPr>
          <a:xfrm>
            <a:off x="4321249" y="2822667"/>
            <a:ext cx="2269997"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050" spc="-1">
                <a:solidFill>
                  <a:srgbClr val="FFFFFF"/>
                </a:solidFill>
                <a:latin typeface="Trebuchet MS"/>
              </a:rPr>
              <a:t>Large color screen</a:t>
            </a:r>
          </a:p>
        </p:txBody>
      </p:sp>
      <p:sp>
        <p:nvSpPr>
          <p:cNvPr id="58" name="Rectangle 57">
            <a:extLst>
              <a:ext uri="{FF2B5EF4-FFF2-40B4-BE49-F238E27FC236}">
                <a16:creationId xmlns:a16="http://schemas.microsoft.com/office/drawing/2014/main" id="{70CE2336-50D7-4D94-9144-884F6D4FC2E2}"/>
              </a:ext>
            </a:extLst>
          </p:cNvPr>
          <p:cNvSpPr/>
          <p:nvPr/>
        </p:nvSpPr>
        <p:spPr>
          <a:xfrm>
            <a:off x="2516432" y="3091576"/>
            <a:ext cx="2691867" cy="280726"/>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rgbClr val="1A4F19"/>
                </a:solidFill>
                <a:latin typeface="Trebuchet MS"/>
              </a:rPr>
              <a:t>Alphabetic keyboard </a:t>
            </a:r>
            <a:r>
              <a:rPr lang="en-GB" sz="900" b="1" spc="-1" dirty="0">
                <a:solidFill>
                  <a:srgbClr val="1A4F19"/>
                </a:solidFill>
                <a:latin typeface="Trebuchet MS"/>
              </a:rPr>
              <a:t>ALE-10</a:t>
            </a:r>
          </a:p>
        </p:txBody>
      </p:sp>
      <p:sp>
        <p:nvSpPr>
          <p:cNvPr id="59" name="Rectangle 58">
            <a:extLst>
              <a:ext uri="{FF2B5EF4-FFF2-40B4-BE49-F238E27FC236}">
                <a16:creationId xmlns:a16="http://schemas.microsoft.com/office/drawing/2014/main" id="{C0EC1F44-CE73-44FC-B8F8-D3A98C9103E8}"/>
              </a:ext>
            </a:extLst>
          </p:cNvPr>
          <p:cNvSpPr/>
          <p:nvPr/>
        </p:nvSpPr>
        <p:spPr>
          <a:xfrm>
            <a:off x="6754344" y="2822666"/>
            <a:ext cx="1008000"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050" spc="-1" dirty="0">
                <a:solidFill>
                  <a:srgbClr val="FFFFFF"/>
                </a:solidFill>
                <a:latin typeface="Trebuchet MS"/>
              </a:rPr>
              <a:t>Touch screen</a:t>
            </a:r>
          </a:p>
        </p:txBody>
      </p:sp>
      <p:sp>
        <p:nvSpPr>
          <p:cNvPr id="60" name="Rectangle 59">
            <a:extLst>
              <a:ext uri="{FF2B5EF4-FFF2-40B4-BE49-F238E27FC236}">
                <a16:creationId xmlns:a16="http://schemas.microsoft.com/office/drawing/2014/main" id="{9B74E123-643A-46AF-B064-DBD3280AC60A}"/>
              </a:ext>
            </a:extLst>
          </p:cNvPr>
          <p:cNvSpPr/>
          <p:nvPr/>
        </p:nvSpPr>
        <p:spPr>
          <a:xfrm>
            <a:off x="7786805" y="2822667"/>
            <a:ext cx="949870"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050" spc="-1" dirty="0">
                <a:solidFill>
                  <a:srgbClr val="FFFFFF"/>
                </a:solidFill>
                <a:latin typeface="Trebuchet MS"/>
              </a:rPr>
              <a:t>100% Touch</a:t>
            </a:r>
          </a:p>
        </p:txBody>
      </p:sp>
      <p:sp>
        <p:nvSpPr>
          <p:cNvPr id="61" name="Rectangle 60">
            <a:extLst>
              <a:ext uri="{FF2B5EF4-FFF2-40B4-BE49-F238E27FC236}">
                <a16:creationId xmlns:a16="http://schemas.microsoft.com/office/drawing/2014/main" id="{A16A7FBA-040F-474A-8E27-BD09805030DF}"/>
              </a:ext>
            </a:extLst>
          </p:cNvPr>
          <p:cNvSpPr/>
          <p:nvPr/>
        </p:nvSpPr>
        <p:spPr>
          <a:xfrm>
            <a:off x="5423459" y="2550031"/>
            <a:ext cx="3313216" cy="224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Trebuchet MS" panose="020B0603020202020204" pitchFamily="34" charset="0"/>
              </a:rPr>
              <a:t>IP models with </a:t>
            </a:r>
            <a:r>
              <a:rPr lang="en-GB" sz="1050" dirty="0" err="1">
                <a:latin typeface="Trebuchet MS" panose="020B0603020202020204" pitchFamily="34" charset="0"/>
              </a:rPr>
              <a:t>Audiohub</a:t>
            </a:r>
            <a:r>
              <a:rPr lang="en-GB" sz="1050" dirty="0">
                <a:latin typeface="Trebuchet MS" panose="020B0603020202020204" pitchFamily="34" charset="0"/>
              </a:rPr>
              <a:t> (USB and Bluetooth)</a:t>
            </a:r>
          </a:p>
        </p:txBody>
      </p:sp>
      <p:sp>
        <p:nvSpPr>
          <p:cNvPr id="62" name="Rectangle 61">
            <a:extLst>
              <a:ext uri="{FF2B5EF4-FFF2-40B4-BE49-F238E27FC236}">
                <a16:creationId xmlns:a16="http://schemas.microsoft.com/office/drawing/2014/main" id="{14E9BB0D-49A3-4EE6-9701-A9162C4F88A0}"/>
              </a:ext>
            </a:extLst>
          </p:cNvPr>
          <p:cNvSpPr/>
          <p:nvPr/>
        </p:nvSpPr>
        <p:spPr>
          <a:xfrm>
            <a:off x="5423458" y="3095303"/>
            <a:ext cx="3317341" cy="265324"/>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900" spc="-1" dirty="0">
                <a:solidFill>
                  <a:srgbClr val="1A4F19"/>
                </a:solidFill>
                <a:latin typeface="Trebuchet MS"/>
              </a:rPr>
              <a:t>Alphabetic keyboard </a:t>
            </a:r>
            <a:r>
              <a:rPr lang="en-US" sz="900" b="1" spc="-1" dirty="0">
                <a:solidFill>
                  <a:srgbClr val="1A4F19"/>
                </a:solidFill>
                <a:latin typeface="Trebuchet MS"/>
              </a:rPr>
              <a:t>ALE-100</a:t>
            </a:r>
            <a:r>
              <a:rPr lang="en-US" sz="900" spc="-1" dirty="0">
                <a:solidFill>
                  <a:srgbClr val="1A4F19"/>
                </a:solidFill>
                <a:latin typeface="Trebuchet MS"/>
              </a:rPr>
              <a:t>, </a:t>
            </a:r>
          </a:p>
          <a:p>
            <a:pPr algn="ctr"/>
            <a:r>
              <a:rPr lang="en-US" sz="900" spc="-1" dirty="0" err="1">
                <a:solidFill>
                  <a:srgbClr val="1A4F19"/>
                </a:solidFill>
                <a:latin typeface="Trebuchet MS"/>
              </a:rPr>
              <a:t>WiFi</a:t>
            </a:r>
            <a:r>
              <a:rPr lang="en-US" sz="900" spc="-1" dirty="0">
                <a:solidFill>
                  <a:srgbClr val="1A4F19"/>
                </a:solidFill>
                <a:latin typeface="Trebuchet MS"/>
              </a:rPr>
              <a:t>/Bluetooth module </a:t>
            </a:r>
            <a:r>
              <a:rPr lang="en-US" sz="900" b="1" spc="-1" dirty="0">
                <a:solidFill>
                  <a:srgbClr val="1A4F19"/>
                </a:solidFill>
                <a:latin typeface="Trebuchet MS"/>
              </a:rPr>
              <a:t>ALE-108</a:t>
            </a:r>
          </a:p>
        </p:txBody>
      </p:sp>
      <p:sp>
        <p:nvSpPr>
          <p:cNvPr id="63" name="Rectangle 62">
            <a:extLst>
              <a:ext uri="{FF2B5EF4-FFF2-40B4-BE49-F238E27FC236}">
                <a16:creationId xmlns:a16="http://schemas.microsoft.com/office/drawing/2014/main" id="{D910FED7-FBC4-4E69-B083-0D2B92518B6E}"/>
              </a:ext>
            </a:extLst>
          </p:cNvPr>
          <p:cNvSpPr/>
          <p:nvPr/>
        </p:nvSpPr>
        <p:spPr>
          <a:xfrm>
            <a:off x="5431039" y="3666689"/>
            <a:ext cx="3305635" cy="265324"/>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rgbClr val="1A4F19"/>
                </a:solidFill>
                <a:latin typeface="Trebuchet MS"/>
              </a:rPr>
              <a:t>Customization kits: Factory, Ruby, Azure, Neptune </a:t>
            </a:r>
            <a:r>
              <a:rPr lang="en-GB" sz="900" b="1" spc="-1" dirty="0">
                <a:solidFill>
                  <a:srgbClr val="1A4F19"/>
                </a:solidFill>
                <a:latin typeface="Trebuchet MS"/>
              </a:rPr>
              <a:t>ALE-140 </a:t>
            </a:r>
            <a:r>
              <a:rPr lang="en-GB" sz="900" spc="-1" dirty="0">
                <a:solidFill>
                  <a:srgbClr val="1A4F19"/>
                </a:solidFill>
                <a:latin typeface="Trebuchet MS"/>
              </a:rPr>
              <a:t>and</a:t>
            </a:r>
            <a:r>
              <a:rPr lang="en-GB" sz="900" b="1" spc="-1" dirty="0">
                <a:solidFill>
                  <a:srgbClr val="1A4F19"/>
                </a:solidFill>
                <a:latin typeface="Trebuchet MS"/>
              </a:rPr>
              <a:t> ALE-145 </a:t>
            </a:r>
            <a:r>
              <a:rPr lang="en-GB" sz="900" spc="-1" dirty="0">
                <a:solidFill>
                  <a:srgbClr val="1A4F19"/>
                </a:solidFill>
                <a:latin typeface="Trebuchet MS"/>
              </a:rPr>
              <a:t>(Key module)</a:t>
            </a:r>
          </a:p>
        </p:txBody>
      </p:sp>
      <p:sp>
        <p:nvSpPr>
          <p:cNvPr id="64" name="ZoneTexte 63">
            <a:extLst>
              <a:ext uri="{FF2B5EF4-FFF2-40B4-BE49-F238E27FC236}">
                <a16:creationId xmlns:a16="http://schemas.microsoft.com/office/drawing/2014/main" id="{C0D888BE-D5D5-4373-8343-085D17DE6CED}"/>
              </a:ext>
            </a:extLst>
          </p:cNvPr>
          <p:cNvSpPr txBox="1"/>
          <p:nvPr/>
        </p:nvSpPr>
        <p:spPr>
          <a:xfrm>
            <a:off x="1903306" y="3076912"/>
            <a:ext cx="692818" cy="253916"/>
          </a:xfrm>
          <a:prstGeom prst="rect">
            <a:avLst/>
          </a:prstGeom>
          <a:noFill/>
        </p:spPr>
        <p:txBody>
          <a:bodyPr wrap="none" rtlCol="0">
            <a:spAutoFit/>
          </a:bodyPr>
          <a:lstStyle/>
          <a:p>
            <a:r>
              <a:rPr lang="en-GB" sz="1050" dirty="0">
                <a:solidFill>
                  <a:schemeClr val="accent3">
                    <a:lumMod val="50000"/>
                  </a:schemeClr>
                </a:solidFill>
                <a:latin typeface="Trebuchet MS" panose="020B0603020202020204" pitchFamily="34" charset="0"/>
              </a:rPr>
              <a:t>Options:</a:t>
            </a:r>
          </a:p>
        </p:txBody>
      </p:sp>
      <p:sp>
        <p:nvSpPr>
          <p:cNvPr id="65" name="Rectangle 64">
            <a:extLst>
              <a:ext uri="{FF2B5EF4-FFF2-40B4-BE49-F238E27FC236}">
                <a16:creationId xmlns:a16="http://schemas.microsoft.com/office/drawing/2014/main" id="{A803F998-542B-4A84-97F3-E2800515E63F}"/>
              </a:ext>
            </a:extLst>
          </p:cNvPr>
          <p:cNvSpPr/>
          <p:nvPr/>
        </p:nvSpPr>
        <p:spPr>
          <a:xfrm>
            <a:off x="6746801" y="3962921"/>
            <a:ext cx="1989873" cy="213771"/>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rgbClr val="1A4F19"/>
                </a:solidFill>
                <a:latin typeface="Trebuchet MS"/>
              </a:rPr>
              <a:t>Bluetooth handset </a:t>
            </a:r>
            <a:r>
              <a:rPr lang="en-GB" sz="900" b="1" spc="-1" dirty="0">
                <a:solidFill>
                  <a:srgbClr val="1A4F19"/>
                </a:solidFill>
                <a:latin typeface="Trebuchet MS"/>
              </a:rPr>
              <a:t>ALE-160</a:t>
            </a:r>
          </a:p>
        </p:txBody>
      </p:sp>
      <p:sp>
        <p:nvSpPr>
          <p:cNvPr id="66" name="Rectangle 65">
            <a:extLst>
              <a:ext uri="{FF2B5EF4-FFF2-40B4-BE49-F238E27FC236}">
                <a16:creationId xmlns:a16="http://schemas.microsoft.com/office/drawing/2014/main" id="{2F245A3B-1467-46F9-ACDC-8E5E2600E0FB}"/>
              </a:ext>
            </a:extLst>
          </p:cNvPr>
          <p:cNvSpPr/>
          <p:nvPr/>
        </p:nvSpPr>
        <p:spPr>
          <a:xfrm>
            <a:off x="7786805" y="4207600"/>
            <a:ext cx="957412" cy="262572"/>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rgbClr val="1A4F19"/>
                </a:solidFill>
                <a:latin typeface="Trebuchet MS"/>
              </a:rPr>
              <a:t>ALE-500 no handset</a:t>
            </a:r>
          </a:p>
        </p:txBody>
      </p:sp>
      <p:sp>
        <p:nvSpPr>
          <p:cNvPr id="67" name="Rectangle 66">
            <a:extLst>
              <a:ext uri="{FF2B5EF4-FFF2-40B4-BE49-F238E27FC236}">
                <a16:creationId xmlns:a16="http://schemas.microsoft.com/office/drawing/2014/main" id="{47CE43DA-CF58-4C4D-82B1-42D8A37D555B}"/>
              </a:ext>
            </a:extLst>
          </p:cNvPr>
          <p:cNvSpPr/>
          <p:nvPr/>
        </p:nvSpPr>
        <p:spPr>
          <a:xfrm>
            <a:off x="2516433" y="3388667"/>
            <a:ext cx="2691866"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900" spc="-1" dirty="0">
                <a:solidFill>
                  <a:srgbClr val="1A4F19"/>
                </a:solidFill>
                <a:latin typeface="Trebuchet MS"/>
              </a:rPr>
              <a:t>2*10 Key module with color screen </a:t>
            </a:r>
            <a:r>
              <a:rPr lang="en-US" sz="900" b="1" spc="-1" dirty="0">
                <a:solidFill>
                  <a:srgbClr val="1A4F19"/>
                </a:solidFill>
                <a:latin typeface="Trebuchet MS"/>
              </a:rPr>
              <a:t>EM-200</a:t>
            </a:r>
          </a:p>
        </p:txBody>
      </p:sp>
      <p:pic>
        <p:nvPicPr>
          <p:cNvPr id="68" name="Picture 45" descr="A picture containing indoor, cellphone&#10;&#10;Description automatically generated">
            <a:extLst>
              <a:ext uri="{FF2B5EF4-FFF2-40B4-BE49-F238E27FC236}">
                <a16:creationId xmlns:a16="http://schemas.microsoft.com/office/drawing/2014/main" id="{0D72C5A9-5B6F-482F-A844-BCFA13EE75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92722" y="1027322"/>
            <a:ext cx="1039240" cy="979368"/>
          </a:xfrm>
          <a:prstGeom prst="rect">
            <a:avLst/>
          </a:prstGeom>
        </p:spPr>
      </p:pic>
      <p:pic>
        <p:nvPicPr>
          <p:cNvPr id="69" name="Picture 56" descr="A picture containing cellphone&#10;&#10;Description automatically generated">
            <a:extLst>
              <a:ext uri="{FF2B5EF4-FFF2-40B4-BE49-F238E27FC236}">
                <a16:creationId xmlns:a16="http://schemas.microsoft.com/office/drawing/2014/main" id="{018729FC-9B3C-4072-BCA2-A16D9F9A64E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76144" y="1027322"/>
            <a:ext cx="907066" cy="875960"/>
          </a:xfrm>
          <a:prstGeom prst="rect">
            <a:avLst/>
          </a:prstGeom>
        </p:spPr>
      </p:pic>
      <p:pic>
        <p:nvPicPr>
          <p:cNvPr id="70" name="Picture 57" descr="A picture containing cellphone&#10;&#10;Description automatically generated">
            <a:extLst>
              <a:ext uri="{FF2B5EF4-FFF2-40B4-BE49-F238E27FC236}">
                <a16:creationId xmlns:a16="http://schemas.microsoft.com/office/drawing/2014/main" id="{24075E7A-F8D3-4035-89A3-40987DF290A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62344" y="1011702"/>
            <a:ext cx="900401" cy="891540"/>
          </a:xfrm>
          <a:prstGeom prst="rect">
            <a:avLst/>
          </a:prstGeom>
        </p:spPr>
      </p:pic>
      <p:pic>
        <p:nvPicPr>
          <p:cNvPr id="71" name="Image 3" descr="Une image contenant texte, équipement électronique, télécommande, intérieur&#10;&#10;Description générée automatiquement">
            <a:extLst>
              <a:ext uri="{FF2B5EF4-FFF2-40B4-BE49-F238E27FC236}">
                <a16:creationId xmlns:a16="http://schemas.microsoft.com/office/drawing/2014/main" id="{8433B263-76FB-45E1-92B3-FD913A2A908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0403" y="1011702"/>
            <a:ext cx="1487253" cy="992580"/>
          </a:xfrm>
          <a:prstGeom prst="rect">
            <a:avLst/>
          </a:prstGeom>
        </p:spPr>
      </p:pic>
      <p:sp>
        <p:nvSpPr>
          <p:cNvPr id="72" name="ZoneTexte 36">
            <a:extLst>
              <a:ext uri="{FF2B5EF4-FFF2-40B4-BE49-F238E27FC236}">
                <a16:creationId xmlns:a16="http://schemas.microsoft.com/office/drawing/2014/main" id="{BEB252AA-79D1-4359-B0A6-C4280875C93F}"/>
              </a:ext>
            </a:extLst>
          </p:cNvPr>
          <p:cNvSpPr txBox="1"/>
          <p:nvPr/>
        </p:nvSpPr>
        <p:spPr>
          <a:xfrm>
            <a:off x="1542439" y="1874436"/>
            <a:ext cx="850133" cy="415498"/>
          </a:xfrm>
          <a:prstGeom prst="rect">
            <a:avLst/>
          </a:prstGeom>
          <a:noFill/>
        </p:spPr>
        <p:txBody>
          <a:bodyPr wrap="square" rtlCol="0">
            <a:spAutoFit/>
          </a:bodyPr>
          <a:lstStyle/>
          <a:p>
            <a:r>
              <a:rPr lang="en-GB" sz="1050" dirty="0">
                <a:solidFill>
                  <a:schemeClr val="accent4"/>
                </a:solidFill>
                <a:latin typeface="Trebuchet MS" panose="020B0603020202020204" pitchFamily="34" charset="0"/>
              </a:rPr>
              <a:t>ALE-3 SIP</a:t>
            </a:r>
          </a:p>
          <a:p>
            <a:pPr lvl="0"/>
            <a:r>
              <a:rPr lang="en-GB" sz="1050" dirty="0">
                <a:solidFill>
                  <a:schemeClr val="accent4"/>
                </a:solidFill>
                <a:latin typeface="Trebuchet MS" panose="020B0603020202020204" pitchFamily="34" charset="0"/>
              </a:rPr>
              <a:t>DeskPhone</a:t>
            </a:r>
            <a:endParaRPr lang="en-GB" sz="900" b="1" dirty="0">
              <a:solidFill>
                <a:schemeClr val="accent4"/>
              </a:solidFill>
              <a:latin typeface="Trebuchet MS" panose="020B0603020202020204" pitchFamily="34" charset="0"/>
            </a:endParaRPr>
          </a:p>
        </p:txBody>
      </p:sp>
      <p:pic>
        <p:nvPicPr>
          <p:cNvPr id="73" name="Image 72">
            <a:extLst>
              <a:ext uri="{FF2B5EF4-FFF2-40B4-BE49-F238E27FC236}">
                <a16:creationId xmlns:a16="http://schemas.microsoft.com/office/drawing/2014/main" id="{384B2D08-9C1D-4ACF-B532-02237AD3522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27769" y="1068960"/>
            <a:ext cx="861115" cy="909857"/>
          </a:xfrm>
          <a:prstGeom prst="rect">
            <a:avLst/>
          </a:prstGeom>
        </p:spPr>
      </p:pic>
      <p:sp>
        <p:nvSpPr>
          <p:cNvPr id="74" name="Rectangle 73">
            <a:extLst>
              <a:ext uri="{FF2B5EF4-FFF2-40B4-BE49-F238E27FC236}">
                <a16:creationId xmlns:a16="http://schemas.microsoft.com/office/drawing/2014/main" id="{E7268141-EC9F-45DB-B750-1A3CC524BA2D}"/>
              </a:ext>
            </a:extLst>
          </p:cNvPr>
          <p:cNvSpPr/>
          <p:nvPr/>
        </p:nvSpPr>
        <p:spPr>
          <a:xfrm>
            <a:off x="1427406" y="2820374"/>
            <a:ext cx="949869"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050" spc="-1" dirty="0">
                <a:solidFill>
                  <a:srgbClr val="FFFFFF"/>
                </a:solidFill>
                <a:latin typeface="Trebuchet MS"/>
              </a:rPr>
              <a:t>Color screen</a:t>
            </a:r>
          </a:p>
        </p:txBody>
      </p:sp>
      <p:sp>
        <p:nvSpPr>
          <p:cNvPr id="77" name="Rectangle 76">
            <a:extLst>
              <a:ext uri="{FF2B5EF4-FFF2-40B4-BE49-F238E27FC236}">
                <a16:creationId xmlns:a16="http://schemas.microsoft.com/office/drawing/2014/main" id="{062CC3C9-A9BB-4747-9CA8-59F608F279A7}"/>
              </a:ext>
            </a:extLst>
          </p:cNvPr>
          <p:cNvSpPr/>
          <p:nvPr/>
        </p:nvSpPr>
        <p:spPr>
          <a:xfrm>
            <a:off x="2516431" y="2550560"/>
            <a:ext cx="881820" cy="224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Trebuchet MS" panose="020B0603020202020204" pitchFamily="34" charset="0"/>
              </a:rPr>
              <a:t>IP only</a:t>
            </a:r>
          </a:p>
        </p:txBody>
      </p:sp>
      <p:sp>
        <p:nvSpPr>
          <p:cNvPr id="76" name="Rectangle 75">
            <a:extLst>
              <a:ext uri="{FF2B5EF4-FFF2-40B4-BE49-F238E27FC236}">
                <a16:creationId xmlns:a16="http://schemas.microsoft.com/office/drawing/2014/main" id="{BB0211FD-A272-4286-A088-ED8768F43309}"/>
              </a:ext>
            </a:extLst>
          </p:cNvPr>
          <p:cNvSpPr/>
          <p:nvPr/>
        </p:nvSpPr>
        <p:spPr>
          <a:xfrm>
            <a:off x="5423457" y="2284850"/>
            <a:ext cx="3320759" cy="219308"/>
          </a:xfrm>
          <a:prstGeom prst="rect">
            <a:avLst/>
          </a:prstGeom>
          <a:pattFill prst="wdUpDiag">
            <a:fgClr>
              <a:srgbClr val="BF3400"/>
            </a:fgClr>
            <a:bgClr>
              <a:srgbClr val="7030A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Trebuchet MS" panose="020B0603020202020204" pitchFamily="34" charset="0"/>
              </a:rPr>
              <a:t>ALE-NOE &amp; SIP (dual-stack)</a:t>
            </a:r>
          </a:p>
        </p:txBody>
      </p:sp>
      <p:sp>
        <p:nvSpPr>
          <p:cNvPr id="79" name="Rectangle 78">
            <a:extLst>
              <a:ext uri="{FF2B5EF4-FFF2-40B4-BE49-F238E27FC236}">
                <a16:creationId xmlns:a16="http://schemas.microsoft.com/office/drawing/2014/main" id="{D5529516-25D0-49FF-81BE-2AC6286C6ADC}"/>
              </a:ext>
            </a:extLst>
          </p:cNvPr>
          <p:cNvSpPr/>
          <p:nvPr/>
        </p:nvSpPr>
        <p:spPr>
          <a:xfrm>
            <a:off x="5415916" y="4513276"/>
            <a:ext cx="3320758"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chemeClr val="bg1"/>
                </a:solidFill>
                <a:latin typeface="Trebuchet MS"/>
              </a:rPr>
              <a:t>Wall mounting kit </a:t>
            </a:r>
            <a:r>
              <a:rPr lang="en-GB" sz="900" b="1" spc="-1" dirty="0">
                <a:solidFill>
                  <a:schemeClr val="bg1"/>
                </a:solidFill>
                <a:latin typeface="Trebuchet MS"/>
              </a:rPr>
              <a:t>ALE-110 </a:t>
            </a:r>
          </a:p>
        </p:txBody>
      </p:sp>
      <p:sp>
        <p:nvSpPr>
          <p:cNvPr id="80" name="Rectangle 79">
            <a:extLst>
              <a:ext uri="{FF2B5EF4-FFF2-40B4-BE49-F238E27FC236}">
                <a16:creationId xmlns:a16="http://schemas.microsoft.com/office/drawing/2014/main" id="{7749372E-A21A-4EB3-B120-60526AA671E2}"/>
              </a:ext>
            </a:extLst>
          </p:cNvPr>
          <p:cNvSpPr/>
          <p:nvPr/>
        </p:nvSpPr>
        <p:spPr>
          <a:xfrm>
            <a:off x="2531923" y="4513276"/>
            <a:ext cx="2691869"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chemeClr val="bg1"/>
                </a:solidFill>
                <a:latin typeface="Trebuchet MS"/>
              </a:rPr>
              <a:t>Wall </a:t>
            </a:r>
            <a:r>
              <a:rPr lang="en-GB" sz="900" spc="-1">
                <a:solidFill>
                  <a:schemeClr val="bg1"/>
                </a:solidFill>
                <a:latin typeface="Trebuchet MS"/>
              </a:rPr>
              <a:t>mounting kit</a:t>
            </a:r>
            <a:endParaRPr lang="en-GB" sz="900" spc="-1" dirty="0">
              <a:solidFill>
                <a:schemeClr val="bg1"/>
              </a:solidFill>
              <a:latin typeface="Trebuchet MS"/>
            </a:endParaRPr>
          </a:p>
        </p:txBody>
      </p:sp>
      <p:sp>
        <p:nvSpPr>
          <p:cNvPr id="81" name="Rectangle 80">
            <a:extLst>
              <a:ext uri="{FF2B5EF4-FFF2-40B4-BE49-F238E27FC236}">
                <a16:creationId xmlns:a16="http://schemas.microsoft.com/office/drawing/2014/main" id="{917F6B6C-6AE6-4572-B029-E65545EA6B1B}"/>
              </a:ext>
            </a:extLst>
          </p:cNvPr>
          <p:cNvSpPr/>
          <p:nvPr/>
        </p:nvSpPr>
        <p:spPr>
          <a:xfrm>
            <a:off x="641115" y="4519253"/>
            <a:ext cx="1751653"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900" spc="-1" dirty="0">
                <a:solidFill>
                  <a:schemeClr val="bg1"/>
                </a:solidFill>
                <a:latin typeface="Trebuchet MS"/>
              </a:rPr>
              <a:t>Wall mounting kit</a:t>
            </a:r>
            <a:endParaRPr lang="en-GB" sz="900" b="1" spc="-1" dirty="0">
              <a:solidFill>
                <a:schemeClr val="bg1"/>
              </a:solidFill>
              <a:latin typeface="Trebuchet MS"/>
            </a:endParaRPr>
          </a:p>
        </p:txBody>
      </p:sp>
      <p:sp>
        <p:nvSpPr>
          <p:cNvPr id="82" name="Rectangle 81">
            <a:extLst>
              <a:ext uri="{FF2B5EF4-FFF2-40B4-BE49-F238E27FC236}">
                <a16:creationId xmlns:a16="http://schemas.microsoft.com/office/drawing/2014/main" id="{8B5DBCC9-1CDF-427F-8CCE-F5BE9926332F}"/>
              </a:ext>
            </a:extLst>
          </p:cNvPr>
          <p:cNvSpPr/>
          <p:nvPr/>
        </p:nvSpPr>
        <p:spPr>
          <a:xfrm>
            <a:off x="5431039" y="3388667"/>
            <a:ext cx="3305636"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900" spc="-1">
                <a:solidFill>
                  <a:srgbClr val="1A4F19"/>
                </a:solidFill>
                <a:latin typeface="Trebuchet MS"/>
              </a:rPr>
              <a:t>2*12 Key module with color screen </a:t>
            </a:r>
            <a:r>
              <a:rPr lang="en-US" sz="900" b="1" spc="-1">
                <a:solidFill>
                  <a:srgbClr val="1A4F19"/>
                </a:solidFill>
                <a:latin typeface="Trebuchet MS"/>
              </a:rPr>
              <a:t>ALE-120</a:t>
            </a:r>
          </a:p>
        </p:txBody>
      </p:sp>
    </p:spTree>
    <p:custDataLst>
      <p:tags r:id="rId1"/>
    </p:custDataLst>
    <p:extLst>
      <p:ext uri="{BB962C8B-B14F-4D97-AF65-F5344CB8AC3E}">
        <p14:creationId xmlns:p14="http://schemas.microsoft.com/office/powerpoint/2010/main" val="409534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Wireless DECT HANDSETS </a:t>
            </a:r>
            <a:r>
              <a:rPr lang="fr-FR" dirty="0"/>
              <a:t>FOR FIRST-LINE STAFF</a:t>
            </a:r>
            <a:endParaRPr lang="en-US" dirty="0"/>
          </a:p>
        </p:txBody>
      </p:sp>
      <p:pic>
        <p:nvPicPr>
          <p:cNvPr id="22"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216" y="0"/>
            <a:ext cx="1750783" cy="1167188"/>
          </a:xfrm>
          <a:prstGeom prst="rect">
            <a:avLst/>
          </a:prstGeom>
        </p:spPr>
      </p:pic>
      <p:sp>
        <p:nvSpPr>
          <p:cNvPr id="19" name="Rectangle : coins arrondis 27"/>
          <p:cNvSpPr/>
          <p:nvPr/>
        </p:nvSpPr>
        <p:spPr>
          <a:xfrm>
            <a:off x="914400" y="1380581"/>
            <a:ext cx="1209476" cy="316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rPr>
              <a:t>For office work</a:t>
            </a:r>
            <a:br>
              <a:rPr lang="en-US" sz="1050">
                <a:solidFill>
                  <a:schemeClr val="bg1"/>
                </a:solidFill>
              </a:rPr>
            </a:br>
            <a:r>
              <a:rPr lang="en-US" sz="1050">
                <a:solidFill>
                  <a:schemeClr val="bg1"/>
                </a:solidFill>
              </a:rPr>
              <a:t>GAP</a:t>
            </a:r>
          </a:p>
        </p:txBody>
      </p:sp>
      <p:sp>
        <p:nvSpPr>
          <p:cNvPr id="20" name="Rectangle : coins arrondis 28"/>
          <p:cNvSpPr/>
          <p:nvPr/>
        </p:nvSpPr>
        <p:spPr>
          <a:xfrm>
            <a:off x="2109710" y="1425520"/>
            <a:ext cx="1682639" cy="3542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rPr>
              <a:t>Compact device</a:t>
            </a:r>
            <a:br>
              <a:rPr lang="en-US" sz="1050">
                <a:solidFill>
                  <a:schemeClr val="bg1"/>
                </a:solidFill>
              </a:rPr>
            </a:br>
            <a:r>
              <a:rPr lang="en-US" sz="1050">
                <a:solidFill>
                  <a:schemeClr val="bg1"/>
                </a:solidFill>
              </a:rPr>
              <a:t>All ALE communication services</a:t>
            </a:r>
          </a:p>
        </p:txBody>
      </p:sp>
      <p:sp>
        <p:nvSpPr>
          <p:cNvPr id="31" name="TextBox 11"/>
          <p:cNvSpPr txBox="1"/>
          <p:nvPr/>
        </p:nvSpPr>
        <p:spPr>
          <a:xfrm>
            <a:off x="1239341" y="3530587"/>
            <a:ext cx="550151" cy="300082"/>
          </a:xfrm>
          <a:prstGeom prst="rect">
            <a:avLst/>
          </a:prstGeom>
          <a:noFill/>
        </p:spPr>
        <p:txBody>
          <a:bodyPr wrap="none" rtlCol="0">
            <a:spAutoFit/>
          </a:bodyPr>
          <a:lstStyle/>
          <a:p>
            <a:r>
              <a:rPr lang="en-US" dirty="0">
                <a:solidFill>
                  <a:schemeClr val="bg1"/>
                </a:solidFill>
              </a:rPr>
              <a:t>8214</a:t>
            </a:r>
          </a:p>
        </p:txBody>
      </p:sp>
      <p:sp>
        <p:nvSpPr>
          <p:cNvPr id="41" name="TextBox 25"/>
          <p:cNvSpPr txBox="1"/>
          <p:nvPr/>
        </p:nvSpPr>
        <p:spPr>
          <a:xfrm>
            <a:off x="2500521" y="3555118"/>
            <a:ext cx="550151" cy="300082"/>
          </a:xfrm>
          <a:prstGeom prst="rect">
            <a:avLst/>
          </a:prstGeom>
          <a:noFill/>
        </p:spPr>
        <p:txBody>
          <a:bodyPr wrap="none" rtlCol="0">
            <a:spAutoFit/>
          </a:bodyPr>
          <a:lstStyle>
            <a:defPPr>
              <a:defRPr lang="it-IT"/>
            </a:defPPr>
            <a:lvl1pPr>
              <a:defRPr>
                <a:solidFill>
                  <a:schemeClr val="accent1"/>
                </a:solidFill>
              </a:defRPr>
            </a:lvl1pPr>
          </a:lstStyle>
          <a:p>
            <a:r>
              <a:rPr lang="en-US">
                <a:solidFill>
                  <a:schemeClr val="bg1"/>
                </a:solidFill>
              </a:rPr>
              <a:t>8234</a:t>
            </a:r>
          </a:p>
        </p:txBody>
      </p:sp>
      <p:pic>
        <p:nvPicPr>
          <p:cNvPr id="43"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1210" y="1921761"/>
            <a:ext cx="718637" cy="1608826"/>
          </a:xfrm>
          <a:prstGeom prst="rect">
            <a:avLst/>
          </a:prstGeom>
        </p:spPr>
      </p:pic>
      <p:sp>
        <p:nvSpPr>
          <p:cNvPr id="44" name="TextBox 15"/>
          <p:cNvSpPr txBox="1"/>
          <p:nvPr/>
        </p:nvSpPr>
        <p:spPr>
          <a:xfrm>
            <a:off x="7079763" y="3556686"/>
            <a:ext cx="739305" cy="507831"/>
          </a:xfrm>
          <a:prstGeom prst="rect">
            <a:avLst/>
          </a:prstGeom>
          <a:noFill/>
        </p:spPr>
        <p:txBody>
          <a:bodyPr wrap="none" rtlCol="0">
            <a:spAutoFit/>
          </a:bodyPr>
          <a:lstStyle/>
          <a:p>
            <a:r>
              <a:rPr lang="en-US">
                <a:solidFill>
                  <a:schemeClr val="bg1"/>
                </a:solidFill>
              </a:rPr>
              <a:t>8262</a:t>
            </a:r>
            <a:br>
              <a:rPr lang="en-US">
                <a:solidFill>
                  <a:schemeClr val="bg1"/>
                </a:solidFill>
              </a:rPr>
            </a:br>
            <a:r>
              <a:rPr lang="en-US">
                <a:solidFill>
                  <a:schemeClr val="bg1"/>
                </a:solidFill>
              </a:rPr>
              <a:t>8262EX</a:t>
            </a:r>
          </a:p>
        </p:txBody>
      </p:sp>
      <p:sp>
        <p:nvSpPr>
          <p:cNvPr id="45" name="TextBox 12"/>
          <p:cNvSpPr txBox="1"/>
          <p:nvPr/>
        </p:nvSpPr>
        <p:spPr>
          <a:xfrm>
            <a:off x="3922776" y="3576153"/>
            <a:ext cx="550151" cy="300082"/>
          </a:xfrm>
          <a:prstGeom prst="rect">
            <a:avLst/>
          </a:prstGeom>
          <a:noFill/>
        </p:spPr>
        <p:txBody>
          <a:bodyPr wrap="none" rtlCol="0">
            <a:spAutoFit/>
          </a:bodyPr>
          <a:lstStyle>
            <a:defPPr>
              <a:defRPr lang="it-IT"/>
            </a:defPPr>
            <a:lvl1pPr>
              <a:defRPr>
                <a:solidFill>
                  <a:schemeClr val="accent1"/>
                </a:solidFill>
              </a:defRPr>
            </a:lvl1pPr>
          </a:lstStyle>
          <a:p>
            <a:r>
              <a:rPr lang="en-US">
                <a:solidFill>
                  <a:schemeClr val="bg1"/>
                </a:solidFill>
              </a:rPr>
              <a:t>8254</a:t>
            </a:r>
          </a:p>
        </p:txBody>
      </p:sp>
      <p:pic>
        <p:nvPicPr>
          <p:cNvPr id="48" name="Picture 2" descr="https://upload.wikimedia.org/wikipedia/commons/thumb/d/da/Bluetooth.svg/512px-Bluetooth.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19068" y="1894786"/>
            <a:ext cx="177567" cy="252056"/>
          </a:xfrm>
          <a:prstGeom prst="rect">
            <a:avLst/>
          </a:prstGeom>
          <a:noFill/>
        </p:spPr>
      </p:pic>
      <p:pic>
        <p:nvPicPr>
          <p:cNvPr id="30" name="Imag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5165" y="2127829"/>
            <a:ext cx="819489" cy="1447408"/>
          </a:xfrm>
          <a:prstGeom prst="rect">
            <a:avLst/>
          </a:prstGeom>
        </p:spPr>
      </p:pic>
      <p:sp>
        <p:nvSpPr>
          <p:cNvPr id="49" name="Rectangle : coins arrondis 41"/>
          <p:cNvSpPr/>
          <p:nvPr/>
        </p:nvSpPr>
        <p:spPr>
          <a:xfrm>
            <a:off x="3707750" y="1267573"/>
            <a:ext cx="1142083"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rPr>
              <a:t>Sanitized, </a:t>
            </a:r>
          </a:p>
          <a:p>
            <a:r>
              <a:rPr lang="en-US" sz="1050">
                <a:solidFill>
                  <a:schemeClr val="bg1"/>
                </a:solidFill>
              </a:rPr>
              <a:t>Rugged, IP65</a:t>
            </a:r>
          </a:p>
        </p:txBody>
      </p:sp>
      <p:sp>
        <p:nvSpPr>
          <p:cNvPr id="50" name="Rectangle : coins arrondis 41"/>
          <p:cNvSpPr/>
          <p:nvPr/>
        </p:nvSpPr>
        <p:spPr>
          <a:xfrm>
            <a:off x="6363274" y="1267573"/>
            <a:ext cx="2780726"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rPr>
              <a:t>Lone Worker Protection BGR139,</a:t>
            </a:r>
          </a:p>
          <a:p>
            <a:r>
              <a:rPr lang="en-US" sz="1050">
                <a:solidFill>
                  <a:schemeClr val="bg1"/>
                </a:solidFill>
              </a:rPr>
              <a:t>Shock resistant, wireless headset, </a:t>
            </a:r>
            <a:br>
              <a:rPr lang="en-US" sz="1050">
                <a:solidFill>
                  <a:schemeClr val="bg1"/>
                </a:solidFill>
              </a:rPr>
            </a:br>
            <a:r>
              <a:rPr lang="en-US" sz="1050">
                <a:solidFill>
                  <a:schemeClr val="bg1"/>
                </a:solidFill>
              </a:rPr>
              <a:t>pull cord, man down detection,</a:t>
            </a:r>
          </a:p>
          <a:p>
            <a:r>
              <a:rPr lang="en-US" sz="1050">
                <a:solidFill>
                  <a:schemeClr val="bg1"/>
                </a:solidFill>
              </a:rPr>
              <a:t>BLE location, IP65, ATEX model</a:t>
            </a:r>
          </a:p>
        </p:txBody>
      </p:sp>
      <p:pic>
        <p:nvPicPr>
          <p:cNvPr id="24" name="Picture 5" descr="A picture containing electronics, black, cellphone&#10;&#10;Description automatically generated">
            <a:extLst>
              <a:ext uri="{FF2B5EF4-FFF2-40B4-BE49-F238E27FC236}">
                <a16:creationId xmlns:a16="http://schemas.microsoft.com/office/drawing/2014/main" id="{BEECDCE0-5565-43B1-A63C-25F8D31D78A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43580" y="2173817"/>
            <a:ext cx="647969" cy="1378255"/>
          </a:xfrm>
          <a:prstGeom prst="rect">
            <a:avLst/>
          </a:prstGeom>
        </p:spPr>
      </p:pic>
      <p:sp>
        <p:nvSpPr>
          <p:cNvPr id="34" name="Rectangle : coins arrondis 41">
            <a:extLst>
              <a:ext uri="{FF2B5EF4-FFF2-40B4-BE49-F238E27FC236}">
                <a16:creationId xmlns:a16="http://schemas.microsoft.com/office/drawing/2014/main" id="{230898D3-39A0-4BCA-AC4C-9FAA1861B341}"/>
              </a:ext>
            </a:extLst>
          </p:cNvPr>
          <p:cNvSpPr/>
          <p:nvPr/>
        </p:nvSpPr>
        <p:spPr>
          <a:xfrm>
            <a:off x="4841017" y="1281216"/>
            <a:ext cx="1788609"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rPr>
              <a:t>Large screen</a:t>
            </a:r>
          </a:p>
          <a:p>
            <a:r>
              <a:rPr lang="en-US" sz="1050">
                <a:solidFill>
                  <a:schemeClr val="bg1"/>
                </a:solidFill>
              </a:rPr>
              <a:t>Wireless headset</a:t>
            </a:r>
            <a:br>
              <a:rPr lang="en-US" sz="1050">
                <a:solidFill>
                  <a:schemeClr val="bg1"/>
                </a:solidFill>
              </a:rPr>
            </a:br>
            <a:r>
              <a:rPr lang="en-US" sz="1050">
                <a:solidFill>
                  <a:schemeClr val="bg1"/>
                </a:solidFill>
              </a:rPr>
              <a:t>Alarms and notifications</a:t>
            </a:r>
            <a:br>
              <a:rPr lang="en-US" sz="1050">
                <a:solidFill>
                  <a:schemeClr val="bg1"/>
                </a:solidFill>
              </a:rPr>
            </a:br>
            <a:r>
              <a:rPr lang="en-US" sz="1050">
                <a:solidFill>
                  <a:schemeClr val="bg1"/>
                </a:solidFill>
              </a:rPr>
              <a:t>BLE location </a:t>
            </a:r>
          </a:p>
        </p:txBody>
      </p:sp>
      <p:sp>
        <p:nvSpPr>
          <p:cNvPr id="35" name="TextBox 12">
            <a:extLst>
              <a:ext uri="{FF2B5EF4-FFF2-40B4-BE49-F238E27FC236}">
                <a16:creationId xmlns:a16="http://schemas.microsoft.com/office/drawing/2014/main" id="{C762439B-C74D-43E8-886B-F4FE89411102}"/>
              </a:ext>
            </a:extLst>
          </p:cNvPr>
          <p:cNvSpPr txBox="1"/>
          <p:nvPr/>
        </p:nvSpPr>
        <p:spPr>
          <a:xfrm>
            <a:off x="5320549" y="3566681"/>
            <a:ext cx="550151" cy="300082"/>
          </a:xfrm>
          <a:prstGeom prst="rect">
            <a:avLst/>
          </a:prstGeom>
          <a:noFill/>
        </p:spPr>
        <p:txBody>
          <a:bodyPr wrap="none" rtlCol="0">
            <a:spAutoFit/>
          </a:bodyPr>
          <a:lstStyle>
            <a:defPPr>
              <a:defRPr lang="it-IT"/>
            </a:defPPr>
            <a:lvl1pPr>
              <a:defRPr>
                <a:solidFill>
                  <a:schemeClr val="accent1"/>
                </a:solidFill>
              </a:defRPr>
            </a:lvl1pPr>
          </a:lstStyle>
          <a:p>
            <a:r>
              <a:rPr lang="en-US">
                <a:solidFill>
                  <a:schemeClr val="bg1"/>
                </a:solidFill>
              </a:rPr>
              <a:t>8244</a:t>
            </a:r>
          </a:p>
        </p:txBody>
      </p:sp>
      <p:pic>
        <p:nvPicPr>
          <p:cNvPr id="36" name="Picture 2" descr="https://upload.wikimedia.org/wikipedia/commons/thumb/d/da/Bluetooth.svg/512px-Bluetooth.svg.png">
            <a:extLst>
              <a:ext uri="{FF2B5EF4-FFF2-40B4-BE49-F238E27FC236}">
                <a16:creationId xmlns:a16="http://schemas.microsoft.com/office/drawing/2014/main" id="{60DF42DC-A9EF-4906-9F8E-D8F8A1EF14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9804" y="1934241"/>
            <a:ext cx="177567" cy="252056"/>
          </a:xfrm>
          <a:prstGeom prst="rect">
            <a:avLst/>
          </a:prstGeom>
          <a:noFill/>
        </p:spPr>
      </p:pic>
      <p:pic>
        <p:nvPicPr>
          <p:cNvPr id="37" name="Picture 18" descr="A picture containing text, electronics, cellphone&#10;&#10;Description automatically generated">
            <a:extLst>
              <a:ext uri="{FF2B5EF4-FFF2-40B4-BE49-F238E27FC236}">
                <a16:creationId xmlns:a16="http://schemas.microsoft.com/office/drawing/2014/main" id="{4A50DE4D-C32B-4239-AA0D-66F96FFCCD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89003" y="1907266"/>
            <a:ext cx="740619" cy="1687923"/>
          </a:xfrm>
          <a:prstGeom prst="rect">
            <a:avLst/>
          </a:prstGeom>
        </p:spPr>
      </p:pic>
      <p:pic>
        <p:nvPicPr>
          <p:cNvPr id="3" name="Image 2" descr="Une image contenant Appareils électroniques, texte, Appareil électronique, Téléphone mobile&#10;&#10;Description générée automatiquement">
            <a:extLst>
              <a:ext uri="{FF2B5EF4-FFF2-40B4-BE49-F238E27FC236}">
                <a16:creationId xmlns:a16="http://schemas.microsoft.com/office/drawing/2014/main" id="{3D60AC9F-E0F5-44C5-E612-884A3ABB27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59567" y="2109630"/>
            <a:ext cx="853219" cy="1442442"/>
          </a:xfrm>
          <a:prstGeom prst="rect">
            <a:avLst/>
          </a:prstGeom>
        </p:spPr>
      </p:pic>
    </p:spTree>
    <p:extLst>
      <p:ext uri="{BB962C8B-B14F-4D97-AF65-F5344CB8AC3E}">
        <p14:creationId xmlns:p14="http://schemas.microsoft.com/office/powerpoint/2010/main" val="6418559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56334BC1CCB4EABF3A37834F83F05" ma:contentTypeVersion="17" ma:contentTypeDescription="Create a new document." ma:contentTypeScope="" ma:versionID="22b431cfe756c90cd3834df7ebd8b227">
  <xsd:schema xmlns:xsd="http://www.w3.org/2001/XMLSchema" xmlns:xs="http://www.w3.org/2001/XMLSchema" xmlns:p="http://schemas.microsoft.com/office/2006/metadata/properties" xmlns:ns2="bc53837e-68db-46f0-86bd-b426c2e17213" xmlns:ns3="16ada1f6-d1eb-4bae-83e4-a8dbab3b56e3" targetNamespace="http://schemas.microsoft.com/office/2006/metadata/properties" ma:root="true" ma:fieldsID="22f3d147aacbcdecfc2c671879fe6563" ns2:_="" ns3:_="">
    <xsd:import namespace="bc53837e-68db-46f0-86bd-b426c2e17213"/>
    <xsd:import namespace="16ada1f6-d1eb-4bae-83e4-a8dbab3b56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335dd9f-911e-477e-b31c-029a789b2247}" ma:internalName="TaxCatchAll" ma:showField="CatchAllData" ma:web="bc53837e-68db-46f0-86bd-b426c2e172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ada1f6-d1eb-4bae-83e4-a8dbab3b56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4e35f-e120-48e4-aa47-94efba9dbd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ada1f6-d1eb-4bae-83e4-a8dbab3b56e3">
      <Terms xmlns="http://schemas.microsoft.com/office/infopath/2007/PartnerControls"/>
    </lcf76f155ced4ddcb4097134ff3c332f>
    <TaxCatchAll xmlns="bc53837e-68db-46f0-86bd-b426c2e17213" xsi:nil="true"/>
  </documentManagement>
</p:properties>
</file>

<file path=customXml/itemProps1.xml><?xml version="1.0" encoding="utf-8"?>
<ds:datastoreItem xmlns:ds="http://schemas.openxmlformats.org/officeDocument/2006/customXml" ds:itemID="{A9BAF278-0A68-43C9-85D7-60C2792F9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16ada1f6-d1eb-4bae-83e4-a8dbab3b5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AE8BFD-1A30-4D22-8BB5-25156B66FCA7}">
  <ds:schemaRefs>
    <ds:schemaRef ds:uri="http://schemas.microsoft.com/sharepoint/v3/contenttype/forms"/>
  </ds:schemaRefs>
</ds:datastoreItem>
</file>

<file path=customXml/itemProps3.xml><?xml version="1.0" encoding="utf-8"?>
<ds:datastoreItem xmlns:ds="http://schemas.openxmlformats.org/officeDocument/2006/customXml" ds:itemID="{7766A8BD-8AC1-4C84-B469-09B19E598E73}">
  <ds:schemaRefs>
    <ds:schemaRef ds:uri="http://purl.org/dc/elements/1.1/"/>
    <ds:schemaRef ds:uri="http://schemas.microsoft.com/office/2006/metadata/properties"/>
    <ds:schemaRef ds:uri="16ada1f6-d1eb-4bae-83e4-a8dbab3b56e3"/>
    <ds:schemaRef ds:uri="bc53837e-68db-46f0-86bd-b426c2e1721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ALE_DEF</Template>
  <TotalTime>0</TotalTime>
  <Words>4822</Words>
  <Application>Microsoft Office PowerPoint</Application>
  <PresentationFormat>Affichage à l'écran (16:9)</PresentationFormat>
  <Paragraphs>640</Paragraphs>
  <Slides>27</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27</vt:i4>
      </vt:variant>
    </vt:vector>
  </HeadingPairs>
  <TitlesOfParts>
    <vt:vector size="36" baseType="lpstr">
      <vt:lpstr>ClanOT-Book</vt:lpstr>
      <vt:lpstr>ClanOT-Medium</vt:lpstr>
      <vt:lpstr>Montserrat Hairline</vt:lpstr>
      <vt:lpstr>Arial</vt:lpstr>
      <vt:lpstr>Calibri</vt:lpstr>
      <vt:lpstr>Times New Roman</vt:lpstr>
      <vt:lpstr>Trebuchet MS</vt:lpstr>
      <vt:lpstr>Wingdings</vt:lpstr>
      <vt:lpstr>ALE-16:9-2019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IMPROVE THE CUSTOMER EXPERIENCE WLAN: CALL CONTINUITY EVERYWHERE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OTEC Customer Presentation</dc:title>
  <dc:subject/>
  <dc:creator>ALE@al-enterprise.com</dc:creator>
  <cp:keywords/>
  <dc:description/>
  <cp:lastModifiedBy>Leclerc Ludovic</cp:lastModifiedBy>
  <cp:revision>489</cp:revision>
  <dcterms:created xsi:type="dcterms:W3CDTF">2019-05-14T10:16:52Z</dcterms:created>
  <dcterms:modified xsi:type="dcterms:W3CDTF">2023-11-08T18:05:17Z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0x01010082356334BC1CCB4EABF3A37834F83F05</vt:lpwstr>
  </property>
  <property fmtid="{D5CDD505-2E9C-101B-9397-08002B2CF9AE}" pid="3" name="MediaServiceImageTags">
    <vt:lpwstr/>
  </property>
</Properties>
</file>