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56" r:id="rId5"/>
  </p:sldMasterIdLst>
  <p:notesMasterIdLst>
    <p:notesMasterId r:id="rId23"/>
  </p:notesMasterIdLst>
  <p:sldIdLst>
    <p:sldId id="2710" r:id="rId6"/>
    <p:sldId id="2614" r:id="rId7"/>
    <p:sldId id="2632" r:id="rId8"/>
    <p:sldId id="2618" r:id="rId9"/>
    <p:sldId id="2617" r:id="rId10"/>
    <p:sldId id="2619" r:id="rId11"/>
    <p:sldId id="2620" r:id="rId12"/>
    <p:sldId id="2621" r:id="rId13"/>
    <p:sldId id="2622" r:id="rId14"/>
    <p:sldId id="2623" r:id="rId15"/>
    <p:sldId id="2631" r:id="rId16"/>
    <p:sldId id="2628" r:id="rId17"/>
    <p:sldId id="2610" r:id="rId18"/>
    <p:sldId id="2625" r:id="rId19"/>
    <p:sldId id="2626" r:id="rId20"/>
    <p:sldId id="2627" r:id="rId21"/>
    <p:sldId id="2657" r:id="rId22"/>
  </p:sldIdLst>
  <p:sldSz cx="6858000" cy="5143500"/>
  <p:notesSz cx="6858000" cy="9144000"/>
  <p:defaultTex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7"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8189" autoAdjust="0"/>
  </p:normalViewPr>
  <p:slideViewPr>
    <p:cSldViewPr snapToGrid="0" snapToObjects="1">
      <p:cViewPr>
        <p:scale>
          <a:sx n="120" d="100"/>
          <a:sy n="120" d="100"/>
        </p:scale>
        <p:origin x="120" y="414"/>
      </p:cViewPr>
      <p:guideLst>
        <p:guide orient="horz" pos="1597"/>
        <p:guide pos="2160"/>
      </p:guideLst>
    </p:cSldViewPr>
  </p:slideViewPr>
  <p:notesTextViewPr>
    <p:cViewPr>
      <p:scale>
        <a:sx n="1" d="1"/>
        <a:sy n="1" d="1"/>
      </p:scale>
      <p:origin x="0" y="0"/>
    </p:cViewPr>
  </p:notesTextViewPr>
  <p:sorterViewPr>
    <p:cViewPr>
      <p:scale>
        <a:sx n="150" d="100"/>
        <a:sy n="150" d="100"/>
      </p:scale>
      <p:origin x="0" y="0"/>
    </p:cViewPr>
  </p:sorterViewPr>
  <p:notesViewPr>
    <p:cSldViewPr snapToGrid="0" snapToObjects="1">
      <p:cViewPr varScale="1">
        <p:scale>
          <a:sx n="66" d="100"/>
          <a:sy n="66" d="100"/>
        </p:scale>
        <p:origin x="0" y="0"/>
      </p:cViewPr>
      <p:guideLst/>
    </p:cSldViewPr>
  </p:notesViewPr>
  <p:gridSpacing cx="1188000" cy="11880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8433C-7807-BB4B-B5B9-488619E768BF}" type="datetimeFigureOut">
              <a:rPr lang="en-GB" smtClean="0"/>
              <a:t>18/05/2022</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Click to change the text styles of the diagram</a:t>
            </a:r>
          </a:p>
          <a:p>
            <a:pPr lvl="1"/>
            <a:r>
              <a:rPr lang="it-IT"/>
              <a:t>Secondo livello</a:t>
            </a:r>
          </a:p>
          <a:p>
            <a:pPr lvl="2"/>
            <a:r>
              <a:rPr lang="it-IT"/>
              <a:t>Terzo livello</a:t>
            </a:r>
          </a:p>
          <a:p>
            <a:pPr lvl="3"/>
            <a:r>
              <a:rPr lang="it-IT"/>
              <a:t>Quarto livello</a:t>
            </a:r>
          </a:p>
          <a:p>
            <a:pPr lvl="4"/>
            <a:r>
              <a:rPr lang="it-IT"/>
              <a:t>Quinto livello </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01354-FB34-E34D-B6E0-B44A29095DE7}" type="slidenum">
              <a:rPr lang="en-GB" smtClean="0"/>
              <a:t>‹N°›</a:t>
            </a:fld>
            <a:endParaRPr lang="en-GB"/>
          </a:p>
        </p:txBody>
      </p:sp>
    </p:spTree>
    <p:extLst>
      <p:ext uri="{BB962C8B-B14F-4D97-AF65-F5344CB8AC3E}">
        <p14:creationId xmlns:p14="http://schemas.microsoft.com/office/powerpoint/2010/main" val="38168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a:xfrm>
            <a:off x="685800" y="4343400"/>
            <a:ext cx="5486400" cy="4114800"/>
          </a:xfrm>
          <a:prstGeom prst="rect">
            <a:avLst/>
          </a:prstGeom>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869B721-3963-D444-8AD8-BE23C9FD93EA}" type="slidenum">
              <a:rPr lang="en-US" smtClean="0"/>
              <a:pPr>
                <a:defRPr/>
              </a:pPr>
              <a:t>17</a:t>
            </a:fld>
            <a:endParaRPr lang="en-US" dirty="0"/>
          </a:p>
        </p:txBody>
      </p:sp>
    </p:spTree>
    <p:extLst>
      <p:ext uri="{BB962C8B-B14F-4D97-AF65-F5344CB8AC3E}">
        <p14:creationId xmlns:p14="http://schemas.microsoft.com/office/powerpoint/2010/main" val="351074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 Target="../slides/slide7.xml"/><Relationship Id="rId7"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2.xml"/><Relationship Id="rId6" Type="http://schemas.openxmlformats.org/officeDocument/2006/relationships/slide" Target="../slides/slide2.xml"/><Relationship Id="rId5" Type="http://schemas.openxmlformats.org/officeDocument/2006/relationships/slide" Target="../slides/slide12.xml"/><Relationship Id="rId4" Type="http://schemas.openxmlformats.org/officeDocument/2006/relationships/slide" Target="../slides/slide9.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 Target="../slides/slide7.xml"/><Relationship Id="rId7"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2.xml"/><Relationship Id="rId6" Type="http://schemas.openxmlformats.org/officeDocument/2006/relationships/slide" Target="../slides/slide2.xml"/><Relationship Id="rId5" Type="http://schemas.openxmlformats.org/officeDocument/2006/relationships/slide" Target="../slides/slide12.xml"/><Relationship Id="rId4" Type="http://schemas.openxmlformats.org/officeDocument/2006/relationships/slide" Target="../slides/slide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 Target="../slides/slide7.xml"/><Relationship Id="rId7"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2.xml"/><Relationship Id="rId6" Type="http://schemas.openxmlformats.org/officeDocument/2006/relationships/slide" Target="../slides/slide2.xml"/><Relationship Id="rId5" Type="http://schemas.openxmlformats.org/officeDocument/2006/relationships/slide" Target="../slides/slide12.xml"/><Relationship Id="rId4" Type="http://schemas.openxmlformats.org/officeDocument/2006/relationships/slide" Target="../slides/slide9.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 Target="../slides/slide7.xml"/><Relationship Id="rId7"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2.xml"/><Relationship Id="rId6" Type="http://schemas.openxmlformats.org/officeDocument/2006/relationships/slide" Target="../slides/slide2.xml"/><Relationship Id="rId5" Type="http://schemas.openxmlformats.org/officeDocument/2006/relationships/slide" Target="../slides/slide12.xml"/><Relationship Id="rId4" Type="http://schemas.openxmlformats.org/officeDocument/2006/relationships/slide" Target="../slides/slide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4"/>
          </p:nvPr>
        </p:nvSpPr>
        <p:spPr>
          <a:xfrm>
            <a:off x="92187" y="4755622"/>
            <a:ext cx="1238980" cy="274637"/>
          </a:xfrm>
          <a:prstGeom prst="rect">
            <a:avLst/>
          </a:prstGeom>
        </p:spPr>
        <p:txBody>
          <a:bodyPr vert="horz" lIns="91440" tIns="45720" rIns="91440" bIns="45720" rtlCol="0" anchor="ctr"/>
          <a:lstStyle>
            <a:lvl1pPr algn="l">
              <a:defRPr sz="700">
                <a:solidFill>
                  <a:schemeClr val="accent1"/>
                </a:solidFill>
              </a:defRPr>
            </a:lvl1pPr>
          </a:lstStyle>
          <a:p>
            <a:r>
              <a:rPr lang="en-US" b="1" dirty="0"/>
              <a:t>OTEC Sales Guide</a:t>
            </a:r>
          </a:p>
          <a:p>
            <a:fld id="{0EAC74D5-6F32-4227-8C34-7A4F48FEC4B7}" type="slidenum">
              <a:rPr lang="en-US" smtClean="0"/>
              <a:pPr/>
              <a:t>‹N°›</a:t>
            </a:fld>
            <a:endParaRPr lang="en-US" dirty="0"/>
          </a:p>
        </p:txBody>
      </p:sp>
    </p:spTree>
    <p:extLst>
      <p:ext uri="{BB962C8B-B14F-4D97-AF65-F5344CB8AC3E}">
        <p14:creationId xmlns:p14="http://schemas.microsoft.com/office/powerpoint/2010/main" val="2850504547"/>
      </p:ext>
    </p:extLst>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ZoneTexte 1">
            <a:hlinkClick r:id="rId2" action="ppaction://hlinksldjump"/>
          </p:cNvPr>
          <p:cNvSpPr txBox="1"/>
          <p:nvPr userDrawn="1"/>
        </p:nvSpPr>
        <p:spPr>
          <a:xfrm>
            <a:off x="1751419" y="4722482"/>
            <a:ext cx="657552" cy="307777"/>
          </a:xfrm>
          <a:prstGeom prst="rect">
            <a:avLst/>
          </a:prstGeom>
          <a:noFill/>
        </p:spPr>
        <p:txBody>
          <a:bodyPr wrap="none" rtlCol="0">
            <a:spAutoFit/>
          </a:bodyPr>
          <a:lstStyle/>
          <a:p>
            <a:r>
              <a:rPr lang="en-US" sz="700" b="1" noProof="0" dirty="0">
                <a:solidFill>
                  <a:schemeClr val="accent1"/>
                </a:solidFill>
              </a:rPr>
              <a:t>Work</a:t>
            </a:r>
            <a:r>
              <a:rPr lang="en-US" sz="700" b="1" baseline="0" noProof="0" dirty="0">
                <a:solidFill>
                  <a:schemeClr val="accent1"/>
                </a:solidFill>
              </a:rPr>
              <a:t> from </a:t>
            </a:r>
            <a:br>
              <a:rPr lang="en-US" sz="700" b="1" baseline="0" noProof="0" dirty="0">
                <a:solidFill>
                  <a:schemeClr val="accent1"/>
                </a:solidFill>
              </a:rPr>
            </a:br>
            <a:r>
              <a:rPr lang="en-US" sz="700" b="1" baseline="0" noProof="0" dirty="0">
                <a:solidFill>
                  <a:schemeClr val="accent1"/>
                </a:solidFill>
              </a:rPr>
              <a:t>anywhere</a:t>
            </a:r>
            <a:endParaRPr lang="en-US" sz="700" b="1" noProof="0" dirty="0">
              <a:solidFill>
                <a:schemeClr val="accent1"/>
              </a:solidFill>
            </a:endParaRPr>
          </a:p>
        </p:txBody>
      </p:sp>
      <p:sp>
        <p:nvSpPr>
          <p:cNvPr id="4" name="ZoneTexte 3">
            <a:hlinkClick r:id="rId3" action="ppaction://hlinksldjump"/>
          </p:cNvPr>
          <p:cNvSpPr txBox="1"/>
          <p:nvPr userDrawn="1"/>
        </p:nvSpPr>
        <p:spPr>
          <a:xfrm>
            <a:off x="2535650" y="4722482"/>
            <a:ext cx="837089" cy="307777"/>
          </a:xfrm>
          <a:prstGeom prst="rect">
            <a:avLst/>
          </a:prstGeom>
          <a:noFill/>
        </p:spPr>
        <p:txBody>
          <a:bodyPr wrap="none" rtlCol="0">
            <a:spAutoFit/>
          </a:bodyPr>
          <a:lstStyle/>
          <a:p>
            <a:r>
              <a:rPr lang="en-US" sz="700" noProof="0" dirty="0">
                <a:solidFill>
                  <a:schemeClr val="bg2">
                    <a:lumMod val="50000"/>
                  </a:schemeClr>
                </a:solidFill>
              </a:rPr>
              <a:t>Simplify</a:t>
            </a:r>
            <a:br>
              <a:rPr lang="en-US" sz="700" noProof="0" dirty="0">
                <a:solidFill>
                  <a:schemeClr val="bg2">
                    <a:lumMod val="50000"/>
                  </a:schemeClr>
                </a:solidFill>
              </a:rPr>
            </a:br>
            <a:r>
              <a:rPr lang="en-US" sz="700" noProof="0" dirty="0">
                <a:solidFill>
                  <a:schemeClr val="bg2">
                    <a:lumMod val="50000"/>
                  </a:schemeClr>
                </a:solidFill>
              </a:rPr>
              <a:t>communications</a:t>
            </a:r>
          </a:p>
        </p:txBody>
      </p:sp>
      <p:sp>
        <p:nvSpPr>
          <p:cNvPr id="5" name="ZoneTexte 4">
            <a:hlinkClick r:id="rId4" action="ppaction://hlinksldjump"/>
          </p:cNvPr>
          <p:cNvSpPr txBox="1"/>
          <p:nvPr userDrawn="1"/>
        </p:nvSpPr>
        <p:spPr>
          <a:xfrm>
            <a:off x="3351097" y="4722482"/>
            <a:ext cx="837089" cy="307777"/>
          </a:xfrm>
          <a:prstGeom prst="rect">
            <a:avLst/>
          </a:prstGeom>
          <a:noFill/>
        </p:spPr>
        <p:txBody>
          <a:bodyPr wrap="none" rtlCol="0">
            <a:spAutoFit/>
          </a:bodyPr>
          <a:lstStyle/>
          <a:p>
            <a:r>
              <a:rPr lang="en-US" sz="700" noProof="0" dirty="0">
                <a:solidFill>
                  <a:schemeClr val="bg2">
                    <a:lumMod val="50000"/>
                  </a:schemeClr>
                </a:solidFill>
              </a:rPr>
              <a:t>Secure</a:t>
            </a:r>
            <a:br>
              <a:rPr lang="en-US" sz="700" noProof="0" dirty="0">
                <a:solidFill>
                  <a:schemeClr val="bg2">
                    <a:lumMod val="50000"/>
                  </a:schemeClr>
                </a:solidFill>
              </a:rPr>
            </a:br>
            <a:r>
              <a:rPr lang="en-US" sz="700" noProof="0" dirty="0">
                <a:solidFill>
                  <a:schemeClr val="bg2">
                    <a:lumMod val="50000"/>
                  </a:schemeClr>
                </a:solidFill>
              </a:rPr>
              <a:t>communications</a:t>
            </a:r>
          </a:p>
        </p:txBody>
      </p:sp>
      <p:sp>
        <p:nvSpPr>
          <p:cNvPr id="8" name="ZoneTexte 7">
            <a:hlinkClick r:id="rId5" action="ppaction://hlinksldjump"/>
          </p:cNvPr>
          <p:cNvSpPr txBox="1"/>
          <p:nvPr userDrawn="1"/>
        </p:nvSpPr>
        <p:spPr>
          <a:xfrm>
            <a:off x="4207532" y="4722482"/>
            <a:ext cx="998991" cy="307777"/>
          </a:xfrm>
          <a:prstGeom prst="rect">
            <a:avLst/>
          </a:prstGeom>
          <a:noFill/>
        </p:spPr>
        <p:txBody>
          <a:bodyPr wrap="none" rtlCol="0">
            <a:spAutoFit/>
          </a:bodyPr>
          <a:lstStyle/>
          <a:p>
            <a:r>
              <a:rPr lang="en-US" sz="700" noProof="0" dirty="0">
                <a:solidFill>
                  <a:schemeClr val="bg2">
                    <a:lumMod val="50000"/>
                  </a:schemeClr>
                </a:solidFill>
              </a:rPr>
              <a:t>Discover OTEC</a:t>
            </a:r>
            <a:br>
              <a:rPr lang="en-US" sz="700" noProof="0" dirty="0">
                <a:solidFill>
                  <a:schemeClr val="bg2">
                    <a:lumMod val="50000"/>
                  </a:schemeClr>
                </a:solidFill>
              </a:rPr>
            </a:br>
            <a:r>
              <a:rPr lang="en-US" sz="700" baseline="0" noProof="0" dirty="0">
                <a:solidFill>
                  <a:schemeClr val="bg2">
                    <a:lumMod val="50000"/>
                  </a:schemeClr>
                </a:solidFill>
              </a:rPr>
              <a:t>licenses and options</a:t>
            </a:r>
            <a:endParaRPr lang="en-US" sz="700" noProof="0" dirty="0">
              <a:solidFill>
                <a:schemeClr val="bg2">
                  <a:lumMod val="50000"/>
                </a:schemeClr>
              </a:solidFill>
            </a:endParaRPr>
          </a:p>
        </p:txBody>
      </p:sp>
      <p:sp>
        <p:nvSpPr>
          <p:cNvPr id="6" name="Espace réservé du numéro de diapositive 1"/>
          <p:cNvSpPr>
            <a:spLocks noGrp="1"/>
          </p:cNvSpPr>
          <p:nvPr>
            <p:ph type="sldNum" sz="quarter" idx="4"/>
          </p:nvPr>
        </p:nvSpPr>
        <p:spPr>
          <a:xfrm>
            <a:off x="92187" y="4755622"/>
            <a:ext cx="1238980" cy="274637"/>
          </a:xfrm>
          <a:prstGeom prst="rect">
            <a:avLst/>
          </a:prstGeom>
        </p:spPr>
        <p:txBody>
          <a:bodyPr vert="horz" lIns="91440" tIns="45720" rIns="91440" bIns="45720" rtlCol="0" anchor="ctr"/>
          <a:lstStyle>
            <a:lvl1pPr algn="l">
              <a:defRPr sz="700">
                <a:solidFill>
                  <a:schemeClr val="accent1"/>
                </a:solidFill>
              </a:defRPr>
            </a:lvl1pPr>
          </a:lstStyle>
          <a:p>
            <a:r>
              <a:rPr lang="en-US" b="1" noProof="0" dirty="0"/>
              <a:t>OTEC Sales Guide</a:t>
            </a:r>
          </a:p>
          <a:p>
            <a:fld id="{0EAC74D5-6F32-4227-8C34-7A4F48FEC4B7}" type="slidenum">
              <a:rPr lang="en-US" noProof="0" smtClean="0"/>
              <a:pPr/>
              <a:t>‹N°›</a:t>
            </a:fld>
            <a:endParaRPr lang="en-US" noProof="0" dirty="0"/>
          </a:p>
        </p:txBody>
      </p:sp>
      <p:cxnSp>
        <p:nvCxnSpPr>
          <p:cNvPr id="9" name="Connecteur droit 8"/>
          <p:cNvCxnSpPr/>
          <p:nvPr userDrawn="1"/>
        </p:nvCxnSpPr>
        <p:spPr>
          <a:xfrm>
            <a:off x="2557290"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3350925"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07532"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a:off x="1643257"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6" name="Graphique 15" descr="Accueil">
            <a:hlinkClick r:id="rId6" action="ppaction://hlinksldjump"/>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30936" y="4785602"/>
            <a:ext cx="176213" cy="176213"/>
          </a:xfrm>
          <a:prstGeom prst="rect">
            <a:avLst/>
          </a:prstGeom>
        </p:spPr>
      </p:pic>
    </p:spTree>
    <p:extLst>
      <p:ext uri="{BB962C8B-B14F-4D97-AF65-F5344CB8AC3E}">
        <p14:creationId xmlns:p14="http://schemas.microsoft.com/office/powerpoint/2010/main" val="958009004"/>
      </p:ext>
    </p:extLst>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13" name="ZoneTexte 12">
            <a:hlinkClick r:id="rId2" action="ppaction://hlinksldjump"/>
          </p:cNvPr>
          <p:cNvSpPr txBox="1"/>
          <p:nvPr userDrawn="1"/>
        </p:nvSpPr>
        <p:spPr>
          <a:xfrm>
            <a:off x="1745830" y="4722482"/>
            <a:ext cx="635110" cy="307777"/>
          </a:xfrm>
          <a:prstGeom prst="rect">
            <a:avLst/>
          </a:prstGeom>
          <a:noFill/>
        </p:spPr>
        <p:txBody>
          <a:bodyPr wrap="none" rtlCol="0">
            <a:spAutoFit/>
          </a:bodyPr>
          <a:lstStyle/>
          <a:p>
            <a:pPr marL="0" algn="l" defTabSz="685783" rtl="0" eaLnBrk="1" latinLnBrk="0" hangingPunct="1"/>
            <a:r>
              <a:rPr lang="en-US" sz="700" kern="1200" noProof="0" dirty="0">
                <a:solidFill>
                  <a:schemeClr val="bg2">
                    <a:lumMod val="50000"/>
                  </a:schemeClr>
                </a:solidFill>
                <a:latin typeface="+mn-lt"/>
                <a:ea typeface="+mn-ea"/>
                <a:cs typeface="+mn-cs"/>
              </a:rPr>
              <a:t>Work from </a:t>
            </a:r>
            <a:br>
              <a:rPr lang="en-US" sz="700" kern="1200" noProof="0" dirty="0">
                <a:solidFill>
                  <a:schemeClr val="bg2">
                    <a:lumMod val="50000"/>
                  </a:schemeClr>
                </a:solidFill>
                <a:latin typeface="+mn-lt"/>
                <a:ea typeface="+mn-ea"/>
                <a:cs typeface="+mn-cs"/>
              </a:rPr>
            </a:br>
            <a:r>
              <a:rPr lang="en-US" sz="700" kern="1200" noProof="0" dirty="0">
                <a:solidFill>
                  <a:schemeClr val="bg2">
                    <a:lumMod val="50000"/>
                  </a:schemeClr>
                </a:solidFill>
                <a:latin typeface="+mn-lt"/>
                <a:ea typeface="+mn-ea"/>
                <a:cs typeface="+mn-cs"/>
              </a:rPr>
              <a:t>anywhere</a:t>
            </a:r>
          </a:p>
        </p:txBody>
      </p:sp>
      <p:sp>
        <p:nvSpPr>
          <p:cNvPr id="15" name="ZoneTexte 14">
            <a:hlinkClick r:id="rId3" action="ppaction://hlinksldjump"/>
          </p:cNvPr>
          <p:cNvSpPr txBox="1"/>
          <p:nvPr userDrawn="1"/>
        </p:nvSpPr>
        <p:spPr>
          <a:xfrm>
            <a:off x="2519620" y="4722482"/>
            <a:ext cx="869149" cy="307777"/>
          </a:xfrm>
          <a:prstGeom prst="rect">
            <a:avLst/>
          </a:prstGeom>
          <a:noFill/>
        </p:spPr>
        <p:txBody>
          <a:bodyPr wrap="none" rtlCol="0">
            <a:spAutoFit/>
          </a:bodyPr>
          <a:lstStyle/>
          <a:p>
            <a:r>
              <a:rPr lang="en-US" sz="700" b="1" noProof="0" dirty="0">
                <a:solidFill>
                  <a:schemeClr val="accent1"/>
                </a:solidFill>
              </a:rPr>
              <a:t>Simplify</a:t>
            </a:r>
            <a:br>
              <a:rPr lang="en-US" sz="700" b="1" noProof="0" dirty="0">
                <a:solidFill>
                  <a:schemeClr val="accent1"/>
                </a:solidFill>
              </a:rPr>
            </a:br>
            <a:r>
              <a:rPr lang="en-US" sz="700" b="1" noProof="0" dirty="0">
                <a:solidFill>
                  <a:schemeClr val="accent1"/>
                </a:solidFill>
              </a:rPr>
              <a:t>communications</a:t>
            </a:r>
          </a:p>
        </p:txBody>
      </p:sp>
      <p:sp>
        <p:nvSpPr>
          <p:cNvPr id="17" name="ZoneTexte 16">
            <a:hlinkClick r:id="rId4" action="ppaction://hlinksldjump"/>
          </p:cNvPr>
          <p:cNvSpPr txBox="1"/>
          <p:nvPr userDrawn="1"/>
        </p:nvSpPr>
        <p:spPr>
          <a:xfrm>
            <a:off x="3351097" y="4722482"/>
            <a:ext cx="837089" cy="307777"/>
          </a:xfrm>
          <a:prstGeom prst="rect">
            <a:avLst/>
          </a:prstGeom>
          <a:noFill/>
        </p:spPr>
        <p:txBody>
          <a:bodyPr wrap="none" rtlCol="0">
            <a:spAutoFit/>
          </a:bodyPr>
          <a:lstStyle/>
          <a:p>
            <a:r>
              <a:rPr lang="en-US" sz="700" noProof="0" dirty="0">
                <a:solidFill>
                  <a:schemeClr val="bg2">
                    <a:lumMod val="50000"/>
                  </a:schemeClr>
                </a:solidFill>
              </a:rPr>
              <a:t>Secure </a:t>
            </a:r>
            <a:br>
              <a:rPr lang="en-US" sz="700" noProof="0" dirty="0">
                <a:solidFill>
                  <a:schemeClr val="bg2">
                    <a:lumMod val="50000"/>
                  </a:schemeClr>
                </a:solidFill>
              </a:rPr>
            </a:br>
            <a:r>
              <a:rPr lang="en-US" sz="700" noProof="0" dirty="0">
                <a:solidFill>
                  <a:schemeClr val="bg2">
                    <a:lumMod val="50000"/>
                  </a:schemeClr>
                </a:solidFill>
              </a:rPr>
              <a:t>communications</a:t>
            </a:r>
          </a:p>
        </p:txBody>
      </p:sp>
      <p:sp>
        <p:nvSpPr>
          <p:cNvPr id="18" name="ZoneTexte 17">
            <a:hlinkClick r:id="rId5" action="ppaction://hlinksldjump"/>
          </p:cNvPr>
          <p:cNvSpPr txBox="1"/>
          <p:nvPr userDrawn="1"/>
        </p:nvSpPr>
        <p:spPr>
          <a:xfrm>
            <a:off x="4207532" y="4722482"/>
            <a:ext cx="998991" cy="307777"/>
          </a:xfrm>
          <a:prstGeom prst="rect">
            <a:avLst/>
          </a:prstGeom>
          <a:noFill/>
        </p:spPr>
        <p:txBody>
          <a:bodyPr wrap="none" rtlCol="0">
            <a:spAutoFit/>
          </a:bodyPr>
          <a:lstStyle/>
          <a:p>
            <a:r>
              <a:rPr lang="en-US" sz="700" noProof="0" dirty="0">
                <a:solidFill>
                  <a:schemeClr val="bg2">
                    <a:lumMod val="50000"/>
                  </a:schemeClr>
                </a:solidFill>
              </a:rPr>
              <a:t>Discover OTEC</a:t>
            </a:r>
            <a:br>
              <a:rPr lang="en-US" sz="700" noProof="0" dirty="0">
                <a:solidFill>
                  <a:schemeClr val="bg2">
                    <a:lumMod val="50000"/>
                  </a:schemeClr>
                </a:solidFill>
              </a:rPr>
            </a:br>
            <a:r>
              <a:rPr lang="en-US" sz="700" baseline="0" noProof="0" dirty="0">
                <a:solidFill>
                  <a:schemeClr val="bg2">
                    <a:lumMod val="50000"/>
                  </a:schemeClr>
                </a:solidFill>
              </a:rPr>
              <a:t>licenses and options</a:t>
            </a:r>
            <a:endParaRPr lang="en-US" sz="700" noProof="0" dirty="0">
              <a:solidFill>
                <a:schemeClr val="bg2">
                  <a:lumMod val="50000"/>
                </a:schemeClr>
              </a:solidFill>
            </a:endParaRPr>
          </a:p>
        </p:txBody>
      </p:sp>
      <p:sp>
        <p:nvSpPr>
          <p:cNvPr id="6" name="Espace réservé du numéro de diapositive 1"/>
          <p:cNvSpPr>
            <a:spLocks noGrp="1"/>
          </p:cNvSpPr>
          <p:nvPr>
            <p:ph type="sldNum" sz="quarter" idx="4"/>
          </p:nvPr>
        </p:nvSpPr>
        <p:spPr>
          <a:xfrm>
            <a:off x="92187" y="4755622"/>
            <a:ext cx="1238980" cy="274637"/>
          </a:xfrm>
          <a:prstGeom prst="rect">
            <a:avLst/>
          </a:prstGeom>
        </p:spPr>
        <p:txBody>
          <a:bodyPr vert="horz" lIns="91440" tIns="45720" rIns="91440" bIns="45720" rtlCol="0" anchor="ctr"/>
          <a:lstStyle>
            <a:lvl1pPr algn="l">
              <a:defRPr sz="700">
                <a:solidFill>
                  <a:schemeClr val="accent1"/>
                </a:solidFill>
              </a:defRPr>
            </a:lvl1pPr>
          </a:lstStyle>
          <a:p>
            <a:r>
              <a:rPr lang="en-US" b="1" noProof="0" dirty="0"/>
              <a:t>OTEC Sales Guide</a:t>
            </a:r>
            <a:br>
              <a:rPr lang="en-US" b="1" noProof="0" dirty="0"/>
            </a:br>
            <a:fld id="{0EAC74D5-6F32-4227-8C34-7A4F48FEC4B7}" type="slidenum">
              <a:rPr lang="en-US" noProof="0" smtClean="0"/>
              <a:pPr/>
              <a:t>‹N°›</a:t>
            </a:fld>
            <a:endParaRPr lang="en-US" noProof="0" dirty="0"/>
          </a:p>
        </p:txBody>
      </p:sp>
      <p:cxnSp>
        <p:nvCxnSpPr>
          <p:cNvPr id="9" name="Connecteur droit 8"/>
          <p:cNvCxnSpPr/>
          <p:nvPr userDrawn="1"/>
        </p:nvCxnSpPr>
        <p:spPr>
          <a:xfrm>
            <a:off x="2557290"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3350925"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07532"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a:off x="1643257"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6" name="Graphique 15" descr="Accueil">
            <a:hlinkClick r:id="rId6" action="ppaction://hlinksldjump"/>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30936" y="4785602"/>
            <a:ext cx="176213" cy="176213"/>
          </a:xfrm>
          <a:prstGeom prst="rect">
            <a:avLst/>
          </a:prstGeom>
        </p:spPr>
      </p:pic>
    </p:spTree>
    <p:extLst>
      <p:ext uri="{BB962C8B-B14F-4D97-AF65-F5344CB8AC3E}">
        <p14:creationId xmlns:p14="http://schemas.microsoft.com/office/powerpoint/2010/main" val="3125237803"/>
      </p:ext>
    </p:extLst>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13" name="ZoneTexte 12">
            <a:hlinkClick r:id="rId2" action="ppaction://hlinksldjump"/>
          </p:cNvPr>
          <p:cNvSpPr txBox="1"/>
          <p:nvPr userDrawn="1"/>
        </p:nvSpPr>
        <p:spPr>
          <a:xfrm>
            <a:off x="1648066" y="4717926"/>
            <a:ext cx="607859" cy="307777"/>
          </a:xfrm>
          <a:prstGeom prst="rect">
            <a:avLst/>
          </a:prstGeom>
          <a:noFill/>
        </p:spPr>
        <p:txBody>
          <a:bodyPr wrap="none" rtlCol="0">
            <a:spAutoFit/>
          </a:bodyPr>
          <a:lstStyle/>
          <a:p>
            <a:pPr marL="0" algn="l" defTabSz="685783" rtl="0" eaLnBrk="1" latinLnBrk="0" hangingPunct="1"/>
            <a:r>
              <a:rPr lang="en-US" sz="700" kern="1200" noProof="0" dirty="0">
                <a:solidFill>
                  <a:schemeClr val="bg2">
                    <a:lumMod val="50000"/>
                  </a:schemeClr>
                </a:solidFill>
                <a:latin typeface="+mn-lt"/>
                <a:ea typeface="+mn-ea"/>
                <a:cs typeface="+mn-cs"/>
              </a:rPr>
              <a:t>Work from</a:t>
            </a:r>
            <a:br>
              <a:rPr lang="en-US" sz="700" kern="1200" noProof="0" dirty="0">
                <a:solidFill>
                  <a:schemeClr val="bg2">
                    <a:lumMod val="50000"/>
                  </a:schemeClr>
                </a:solidFill>
                <a:latin typeface="+mn-lt"/>
                <a:ea typeface="+mn-ea"/>
                <a:cs typeface="+mn-cs"/>
              </a:rPr>
            </a:br>
            <a:r>
              <a:rPr lang="en-US" sz="700" kern="1200" noProof="0" dirty="0">
                <a:solidFill>
                  <a:schemeClr val="bg2">
                    <a:lumMod val="50000"/>
                  </a:schemeClr>
                </a:solidFill>
                <a:latin typeface="+mn-lt"/>
                <a:ea typeface="+mn-ea"/>
                <a:cs typeface="+mn-cs"/>
              </a:rPr>
              <a:t>anywhere</a:t>
            </a:r>
          </a:p>
        </p:txBody>
      </p:sp>
      <p:sp>
        <p:nvSpPr>
          <p:cNvPr id="15" name="ZoneTexte 14">
            <a:hlinkClick r:id="rId3" action="ppaction://hlinksldjump"/>
          </p:cNvPr>
          <p:cNvSpPr txBox="1"/>
          <p:nvPr userDrawn="1"/>
        </p:nvSpPr>
        <p:spPr>
          <a:xfrm>
            <a:off x="2557290" y="4722482"/>
            <a:ext cx="837089" cy="307777"/>
          </a:xfrm>
          <a:prstGeom prst="rect">
            <a:avLst/>
          </a:prstGeom>
          <a:noFill/>
        </p:spPr>
        <p:txBody>
          <a:bodyPr wrap="none" rtlCol="0">
            <a:spAutoFit/>
          </a:bodyPr>
          <a:lstStyle/>
          <a:p>
            <a:r>
              <a:rPr lang="en-US" sz="700" noProof="0" dirty="0">
                <a:solidFill>
                  <a:schemeClr val="bg2">
                    <a:lumMod val="50000"/>
                  </a:schemeClr>
                </a:solidFill>
              </a:rPr>
              <a:t>Simplify</a:t>
            </a:r>
            <a:br>
              <a:rPr lang="en-US" sz="700" noProof="0" dirty="0">
                <a:solidFill>
                  <a:schemeClr val="bg2">
                    <a:lumMod val="50000"/>
                  </a:schemeClr>
                </a:solidFill>
              </a:rPr>
            </a:br>
            <a:r>
              <a:rPr lang="en-US" sz="700" noProof="0" dirty="0">
                <a:solidFill>
                  <a:schemeClr val="bg2">
                    <a:lumMod val="50000"/>
                  </a:schemeClr>
                </a:solidFill>
              </a:rPr>
              <a:t>communications</a:t>
            </a:r>
          </a:p>
        </p:txBody>
      </p:sp>
      <p:sp>
        <p:nvSpPr>
          <p:cNvPr id="17" name="ZoneTexte 16">
            <a:hlinkClick r:id="rId4" action="ppaction://hlinksldjump"/>
          </p:cNvPr>
          <p:cNvSpPr txBox="1"/>
          <p:nvPr userDrawn="1"/>
        </p:nvSpPr>
        <p:spPr>
          <a:xfrm>
            <a:off x="3351097" y="4722482"/>
            <a:ext cx="869149" cy="307777"/>
          </a:xfrm>
          <a:prstGeom prst="rect">
            <a:avLst/>
          </a:prstGeom>
          <a:noFill/>
        </p:spPr>
        <p:txBody>
          <a:bodyPr wrap="none" rtlCol="0">
            <a:spAutoFit/>
          </a:bodyPr>
          <a:lstStyle/>
          <a:p>
            <a:r>
              <a:rPr lang="en-US" sz="700" b="1" noProof="0" dirty="0">
                <a:solidFill>
                  <a:schemeClr val="accent1"/>
                </a:solidFill>
              </a:rPr>
              <a:t>Secure</a:t>
            </a:r>
            <a:br>
              <a:rPr lang="en-US" sz="700" b="1" noProof="0" dirty="0">
                <a:solidFill>
                  <a:schemeClr val="accent1"/>
                </a:solidFill>
              </a:rPr>
            </a:br>
            <a:r>
              <a:rPr lang="en-US" sz="700" b="1" noProof="0" dirty="0">
                <a:solidFill>
                  <a:schemeClr val="accent1"/>
                </a:solidFill>
              </a:rPr>
              <a:t>communications</a:t>
            </a:r>
          </a:p>
        </p:txBody>
      </p:sp>
      <p:sp>
        <p:nvSpPr>
          <p:cNvPr id="18" name="ZoneTexte 17">
            <a:hlinkClick r:id="rId5" action="ppaction://hlinksldjump"/>
          </p:cNvPr>
          <p:cNvSpPr txBox="1"/>
          <p:nvPr userDrawn="1"/>
        </p:nvSpPr>
        <p:spPr>
          <a:xfrm>
            <a:off x="4207532" y="4722482"/>
            <a:ext cx="998991" cy="307777"/>
          </a:xfrm>
          <a:prstGeom prst="rect">
            <a:avLst/>
          </a:prstGeom>
          <a:noFill/>
        </p:spPr>
        <p:txBody>
          <a:bodyPr wrap="none" rtlCol="0">
            <a:spAutoFit/>
          </a:bodyPr>
          <a:lstStyle/>
          <a:p>
            <a:r>
              <a:rPr lang="en-US" sz="700" noProof="0" dirty="0">
                <a:solidFill>
                  <a:schemeClr val="bg2">
                    <a:lumMod val="50000"/>
                  </a:schemeClr>
                </a:solidFill>
              </a:rPr>
              <a:t>Discover OTEC</a:t>
            </a:r>
            <a:br>
              <a:rPr lang="en-US" sz="700" noProof="0" dirty="0">
                <a:solidFill>
                  <a:schemeClr val="bg2">
                    <a:lumMod val="50000"/>
                  </a:schemeClr>
                </a:solidFill>
              </a:rPr>
            </a:br>
            <a:r>
              <a:rPr lang="en-US" sz="700" baseline="0" noProof="0" dirty="0">
                <a:solidFill>
                  <a:schemeClr val="bg2">
                    <a:lumMod val="50000"/>
                  </a:schemeClr>
                </a:solidFill>
              </a:rPr>
              <a:t>licenses and options</a:t>
            </a:r>
            <a:endParaRPr lang="en-US" sz="700" noProof="0" dirty="0">
              <a:solidFill>
                <a:schemeClr val="bg2">
                  <a:lumMod val="50000"/>
                </a:schemeClr>
              </a:solidFill>
            </a:endParaRPr>
          </a:p>
        </p:txBody>
      </p:sp>
      <p:sp>
        <p:nvSpPr>
          <p:cNvPr id="6" name="Espace réservé du numéro de diapositive 1"/>
          <p:cNvSpPr>
            <a:spLocks noGrp="1"/>
          </p:cNvSpPr>
          <p:nvPr>
            <p:ph type="sldNum" sz="quarter" idx="4"/>
          </p:nvPr>
        </p:nvSpPr>
        <p:spPr>
          <a:xfrm>
            <a:off x="92187" y="4755622"/>
            <a:ext cx="1238980" cy="274637"/>
          </a:xfrm>
          <a:prstGeom prst="rect">
            <a:avLst/>
          </a:prstGeom>
        </p:spPr>
        <p:txBody>
          <a:bodyPr vert="horz" lIns="91440" tIns="45720" rIns="91440" bIns="45720" rtlCol="0" anchor="ctr"/>
          <a:lstStyle>
            <a:lvl1pPr algn="l">
              <a:defRPr sz="700">
                <a:solidFill>
                  <a:schemeClr val="accent1"/>
                </a:solidFill>
              </a:defRPr>
            </a:lvl1pPr>
          </a:lstStyle>
          <a:p>
            <a:r>
              <a:rPr lang="en-US" b="1" noProof="0" dirty="0"/>
              <a:t>OTEC Sales Guide</a:t>
            </a:r>
            <a:br>
              <a:rPr lang="en-US" b="1" noProof="0" dirty="0"/>
            </a:br>
            <a:fld id="{0EAC74D5-6F32-4227-8C34-7A4F48FEC4B7}" type="slidenum">
              <a:rPr lang="en-US" noProof="0" smtClean="0"/>
              <a:pPr/>
              <a:t>‹N°›</a:t>
            </a:fld>
            <a:endParaRPr lang="en-US" noProof="0" dirty="0"/>
          </a:p>
        </p:txBody>
      </p:sp>
      <p:cxnSp>
        <p:nvCxnSpPr>
          <p:cNvPr id="9" name="Connecteur droit 8"/>
          <p:cNvCxnSpPr/>
          <p:nvPr userDrawn="1"/>
        </p:nvCxnSpPr>
        <p:spPr>
          <a:xfrm>
            <a:off x="2557290"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3350925"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07532"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a:off x="1643257"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6" name="Graphique 15" descr="Accueil">
            <a:hlinkClick r:id="rId6" action="ppaction://hlinksldjump"/>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30936" y="4785602"/>
            <a:ext cx="176213" cy="176213"/>
          </a:xfrm>
          <a:prstGeom prst="rect">
            <a:avLst/>
          </a:prstGeom>
        </p:spPr>
      </p:pic>
    </p:spTree>
    <p:extLst>
      <p:ext uri="{BB962C8B-B14F-4D97-AF65-F5344CB8AC3E}">
        <p14:creationId xmlns:p14="http://schemas.microsoft.com/office/powerpoint/2010/main" val="2028061755"/>
      </p:ext>
    </p:extLst>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13" name="ZoneTexte 12">
            <a:hlinkClick r:id="rId2" action="ppaction://hlinksldjump"/>
          </p:cNvPr>
          <p:cNvSpPr txBox="1"/>
          <p:nvPr userDrawn="1"/>
        </p:nvSpPr>
        <p:spPr>
          <a:xfrm>
            <a:off x="1643257" y="4722482"/>
            <a:ext cx="607859" cy="307777"/>
          </a:xfrm>
          <a:prstGeom prst="rect">
            <a:avLst/>
          </a:prstGeom>
          <a:noFill/>
        </p:spPr>
        <p:txBody>
          <a:bodyPr wrap="none" rtlCol="0">
            <a:spAutoFit/>
          </a:bodyPr>
          <a:lstStyle/>
          <a:p>
            <a:pPr marL="0" algn="l" defTabSz="685783" rtl="0" eaLnBrk="1" latinLnBrk="0" hangingPunct="1"/>
            <a:r>
              <a:rPr lang="en-US" sz="700" kern="1200" noProof="0" dirty="0">
                <a:solidFill>
                  <a:schemeClr val="bg2">
                    <a:lumMod val="50000"/>
                  </a:schemeClr>
                </a:solidFill>
                <a:latin typeface="+mn-lt"/>
                <a:ea typeface="+mn-ea"/>
                <a:cs typeface="+mn-cs"/>
              </a:rPr>
              <a:t>Work</a:t>
            </a:r>
            <a:r>
              <a:rPr lang="en-US" sz="700" kern="1200" baseline="0" noProof="0" dirty="0">
                <a:solidFill>
                  <a:schemeClr val="bg2">
                    <a:lumMod val="50000"/>
                  </a:schemeClr>
                </a:solidFill>
                <a:latin typeface="+mn-lt"/>
                <a:ea typeface="+mn-ea"/>
                <a:cs typeface="+mn-cs"/>
              </a:rPr>
              <a:t> </a:t>
            </a:r>
            <a:r>
              <a:rPr lang="en-US" sz="700" kern="1200" noProof="0" dirty="0">
                <a:solidFill>
                  <a:schemeClr val="bg2">
                    <a:lumMod val="50000"/>
                  </a:schemeClr>
                </a:solidFill>
                <a:latin typeface="+mn-lt"/>
                <a:ea typeface="+mn-ea"/>
                <a:cs typeface="+mn-cs"/>
              </a:rPr>
              <a:t>from</a:t>
            </a:r>
          </a:p>
          <a:p>
            <a:pPr marL="0" algn="l" defTabSz="685783" rtl="0" eaLnBrk="1" latinLnBrk="0" hangingPunct="1"/>
            <a:r>
              <a:rPr lang="en-US" sz="700" kern="1200" noProof="0" dirty="0">
                <a:solidFill>
                  <a:schemeClr val="bg2">
                    <a:lumMod val="50000"/>
                  </a:schemeClr>
                </a:solidFill>
                <a:latin typeface="+mn-lt"/>
                <a:ea typeface="+mn-ea"/>
                <a:cs typeface="+mn-cs"/>
              </a:rPr>
              <a:t>anywhere</a:t>
            </a:r>
          </a:p>
        </p:txBody>
      </p:sp>
      <p:sp>
        <p:nvSpPr>
          <p:cNvPr id="15" name="ZoneTexte 14">
            <a:hlinkClick r:id="rId3" action="ppaction://hlinksldjump"/>
          </p:cNvPr>
          <p:cNvSpPr txBox="1"/>
          <p:nvPr userDrawn="1"/>
        </p:nvSpPr>
        <p:spPr>
          <a:xfrm>
            <a:off x="2557290" y="4722482"/>
            <a:ext cx="837089" cy="307777"/>
          </a:xfrm>
          <a:prstGeom prst="rect">
            <a:avLst/>
          </a:prstGeom>
          <a:noFill/>
        </p:spPr>
        <p:txBody>
          <a:bodyPr wrap="none" rtlCol="0">
            <a:spAutoFit/>
          </a:bodyPr>
          <a:lstStyle/>
          <a:p>
            <a:r>
              <a:rPr lang="en-US" sz="700" noProof="0" dirty="0">
                <a:solidFill>
                  <a:schemeClr val="bg2">
                    <a:lumMod val="50000"/>
                  </a:schemeClr>
                </a:solidFill>
              </a:rPr>
              <a:t>Simplify</a:t>
            </a:r>
            <a:br>
              <a:rPr lang="en-US" sz="700" noProof="0" dirty="0">
                <a:solidFill>
                  <a:schemeClr val="bg2">
                    <a:lumMod val="50000"/>
                  </a:schemeClr>
                </a:solidFill>
              </a:rPr>
            </a:br>
            <a:r>
              <a:rPr lang="en-US" sz="700" noProof="0" dirty="0">
                <a:solidFill>
                  <a:schemeClr val="bg2">
                    <a:lumMod val="50000"/>
                  </a:schemeClr>
                </a:solidFill>
              </a:rPr>
              <a:t>communications</a:t>
            </a:r>
          </a:p>
        </p:txBody>
      </p:sp>
      <p:sp>
        <p:nvSpPr>
          <p:cNvPr id="17" name="ZoneTexte 16">
            <a:hlinkClick r:id="rId4" action="ppaction://hlinksldjump"/>
          </p:cNvPr>
          <p:cNvSpPr txBox="1"/>
          <p:nvPr userDrawn="1"/>
        </p:nvSpPr>
        <p:spPr>
          <a:xfrm>
            <a:off x="3351097" y="4722482"/>
            <a:ext cx="837089" cy="307777"/>
          </a:xfrm>
          <a:prstGeom prst="rect">
            <a:avLst/>
          </a:prstGeom>
          <a:noFill/>
        </p:spPr>
        <p:txBody>
          <a:bodyPr wrap="none" rtlCol="0">
            <a:spAutoFit/>
          </a:bodyPr>
          <a:lstStyle/>
          <a:p>
            <a:r>
              <a:rPr lang="en-US" sz="700" kern="1200" baseline="0" noProof="0" dirty="0">
                <a:solidFill>
                  <a:schemeClr val="bg2">
                    <a:lumMod val="50000"/>
                  </a:schemeClr>
                </a:solidFill>
                <a:latin typeface="+mn-lt"/>
                <a:ea typeface="+mn-ea"/>
                <a:cs typeface="+mn-cs"/>
              </a:rPr>
              <a:t>Secure</a:t>
            </a:r>
            <a:br>
              <a:rPr lang="en-US" sz="700" kern="1200" baseline="0" noProof="0" dirty="0">
                <a:solidFill>
                  <a:schemeClr val="bg2">
                    <a:lumMod val="50000"/>
                  </a:schemeClr>
                </a:solidFill>
                <a:latin typeface="+mn-lt"/>
                <a:ea typeface="+mn-ea"/>
                <a:cs typeface="+mn-cs"/>
              </a:rPr>
            </a:br>
            <a:r>
              <a:rPr lang="en-US" sz="700" kern="1200" baseline="0" noProof="0" dirty="0">
                <a:solidFill>
                  <a:schemeClr val="bg2">
                    <a:lumMod val="50000"/>
                  </a:schemeClr>
                </a:solidFill>
                <a:latin typeface="+mn-lt"/>
                <a:ea typeface="+mn-ea"/>
                <a:cs typeface="+mn-cs"/>
              </a:rPr>
              <a:t>communications</a:t>
            </a:r>
          </a:p>
        </p:txBody>
      </p:sp>
      <p:sp>
        <p:nvSpPr>
          <p:cNvPr id="18" name="ZoneTexte 17">
            <a:hlinkClick r:id="rId5" action="ppaction://hlinksldjump"/>
          </p:cNvPr>
          <p:cNvSpPr txBox="1"/>
          <p:nvPr userDrawn="1"/>
        </p:nvSpPr>
        <p:spPr>
          <a:xfrm>
            <a:off x="4207532" y="4722482"/>
            <a:ext cx="1035861" cy="307777"/>
          </a:xfrm>
          <a:prstGeom prst="rect">
            <a:avLst/>
          </a:prstGeom>
          <a:noFill/>
        </p:spPr>
        <p:txBody>
          <a:bodyPr wrap="none" rtlCol="0">
            <a:spAutoFit/>
          </a:bodyPr>
          <a:lstStyle/>
          <a:p>
            <a:r>
              <a:rPr lang="en-US" sz="700" b="1" noProof="0" dirty="0">
                <a:solidFill>
                  <a:schemeClr val="accent1"/>
                </a:solidFill>
              </a:rPr>
              <a:t>Discover</a:t>
            </a:r>
            <a:r>
              <a:rPr lang="en-US" sz="700" b="1" baseline="0" noProof="0" dirty="0">
                <a:solidFill>
                  <a:schemeClr val="accent1"/>
                </a:solidFill>
              </a:rPr>
              <a:t> OTEC</a:t>
            </a:r>
            <a:br>
              <a:rPr lang="en-US" sz="700" b="1" noProof="0" dirty="0">
                <a:solidFill>
                  <a:schemeClr val="accent1"/>
                </a:solidFill>
              </a:rPr>
            </a:br>
            <a:r>
              <a:rPr lang="en-US" sz="700" b="1" baseline="0" noProof="0" dirty="0">
                <a:solidFill>
                  <a:schemeClr val="accent1"/>
                </a:solidFill>
              </a:rPr>
              <a:t>licenses and options</a:t>
            </a:r>
            <a:endParaRPr lang="en-US" sz="700" b="1" noProof="0" dirty="0">
              <a:solidFill>
                <a:schemeClr val="accent1"/>
              </a:solidFill>
            </a:endParaRPr>
          </a:p>
        </p:txBody>
      </p:sp>
      <p:sp>
        <p:nvSpPr>
          <p:cNvPr id="6" name="Espace réservé du numéro de diapositive 1"/>
          <p:cNvSpPr>
            <a:spLocks noGrp="1"/>
          </p:cNvSpPr>
          <p:nvPr>
            <p:ph type="sldNum" sz="quarter" idx="4"/>
          </p:nvPr>
        </p:nvSpPr>
        <p:spPr>
          <a:xfrm>
            <a:off x="92187" y="4755622"/>
            <a:ext cx="1238980" cy="274637"/>
          </a:xfrm>
          <a:prstGeom prst="rect">
            <a:avLst/>
          </a:prstGeom>
        </p:spPr>
        <p:txBody>
          <a:bodyPr vert="horz" lIns="91440" tIns="45720" rIns="91440" bIns="45720" rtlCol="0" anchor="ctr"/>
          <a:lstStyle>
            <a:lvl1pPr algn="l">
              <a:defRPr sz="700">
                <a:solidFill>
                  <a:schemeClr val="accent1"/>
                </a:solidFill>
              </a:defRPr>
            </a:lvl1pPr>
          </a:lstStyle>
          <a:p>
            <a:r>
              <a:rPr lang="en-US" b="1" noProof="0" dirty="0"/>
              <a:t>OTEC Sales Guide</a:t>
            </a:r>
            <a:br>
              <a:rPr lang="en-US" b="1" noProof="0" dirty="0"/>
            </a:br>
            <a:fld id="{0EAC74D5-6F32-4227-8C34-7A4F48FEC4B7}" type="slidenum">
              <a:rPr lang="en-US" noProof="0" smtClean="0"/>
              <a:pPr/>
              <a:t>‹N°›</a:t>
            </a:fld>
            <a:endParaRPr lang="en-US" noProof="0" dirty="0"/>
          </a:p>
        </p:txBody>
      </p:sp>
      <p:cxnSp>
        <p:nvCxnSpPr>
          <p:cNvPr id="9" name="Connecteur droit 8"/>
          <p:cNvCxnSpPr/>
          <p:nvPr userDrawn="1"/>
        </p:nvCxnSpPr>
        <p:spPr>
          <a:xfrm>
            <a:off x="2557290"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3350925"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07532"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a:off x="1643257" y="4781815"/>
            <a:ext cx="0" cy="180000"/>
          </a:xfrm>
          <a:prstGeom prst="line">
            <a:avLst/>
          </a:prstGeom>
          <a:ln w="127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6" name="Graphique 15" descr="Accueil">
            <a:hlinkClick r:id="rId6" action="ppaction://hlinksldjump"/>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30936" y="4785602"/>
            <a:ext cx="176213" cy="176213"/>
          </a:xfrm>
          <a:prstGeom prst="rect">
            <a:avLst/>
          </a:prstGeom>
        </p:spPr>
      </p:pic>
    </p:spTree>
    <p:extLst>
      <p:ext uri="{BB962C8B-B14F-4D97-AF65-F5344CB8AC3E}">
        <p14:creationId xmlns:p14="http://schemas.microsoft.com/office/powerpoint/2010/main" val="3364067890"/>
      </p:ext>
    </p:extLst>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4307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E1AA43B-D98B-CD40-9147-B613B4B6FC7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292970" cy="5143500"/>
          </a:xfrm>
          <a:prstGeom prst="rect">
            <a:avLst/>
          </a:prstGeom>
        </p:spPr>
      </p:pic>
      <p:sp>
        <p:nvSpPr>
          <p:cNvPr id="12" name="Rectangle 11">
            <a:extLst>
              <a:ext uri="{FF2B5EF4-FFF2-40B4-BE49-F238E27FC236}">
                <a16:creationId xmlns:a16="http://schemas.microsoft.com/office/drawing/2014/main" id="{80C4818E-CAB1-B64D-918B-E854B7A10CD9}"/>
              </a:ext>
            </a:extLst>
          </p:cNvPr>
          <p:cNvSpPr>
            <a:spLocks noChangeArrowheads="1"/>
          </p:cNvSpPr>
          <p:nvPr/>
        </p:nvSpPr>
        <p:spPr bwMode="auto">
          <a:xfrm rot="16200000">
            <a:off x="-411984" y="4412052"/>
            <a:ext cx="1095296" cy="19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p>
            <a:pPr eaLnBrk="1" hangingPunct="1">
              <a:lnSpc>
                <a:spcPts val="1022"/>
              </a:lnSpc>
            </a:pPr>
            <a:fld id="{F692BF02-090E-7843-8599-7E12879DD6E4}" type="datetime6">
              <a:rPr lang="en-GB" altLang="it-IT" sz="800" b="0" i="0" noProof="0" smtClean="0">
                <a:solidFill>
                  <a:schemeClr val="bg1"/>
                </a:solidFill>
                <a:latin typeface="+mn-lt"/>
                <a:ea typeface="Open Sans"/>
                <a:cs typeface="Open Sans"/>
              </a:rPr>
              <a:pPr eaLnBrk="1" hangingPunct="1">
                <a:lnSpc>
                  <a:spcPts val="1022"/>
                </a:lnSpc>
              </a:pPr>
              <a:t>May 22</a:t>
            </a:fld>
            <a:endParaRPr lang="en-GB" altLang="it-IT" sz="800" b="0" i="0" noProof="0" dirty="0">
              <a:solidFill>
                <a:schemeClr val="bg1"/>
              </a:solidFill>
              <a:latin typeface="+mn-lt"/>
              <a:ea typeface="Open Sans"/>
              <a:cs typeface="Open Sans"/>
            </a:endParaRPr>
          </a:p>
        </p:txBody>
      </p:sp>
      <p:sp>
        <p:nvSpPr>
          <p:cNvPr id="14" name="TextBox 7">
            <a:extLst>
              <a:ext uri="{FF2B5EF4-FFF2-40B4-BE49-F238E27FC236}">
                <a16:creationId xmlns:a16="http://schemas.microsoft.com/office/drawing/2014/main" id="{E250BCD7-11EF-F94B-BA95-C117E0695993}"/>
              </a:ext>
            </a:extLst>
          </p:cNvPr>
          <p:cNvSpPr txBox="1">
            <a:spLocks noChangeArrowheads="1"/>
          </p:cNvSpPr>
          <p:nvPr/>
        </p:nvSpPr>
        <p:spPr bwMode="auto">
          <a:xfrm>
            <a:off x="-30617" y="2375893"/>
            <a:ext cx="399761" cy="37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6" tIns="34283" rIns="68566" bIns="34283">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eaLnBrk="1" hangingPunct="1">
              <a:defRPr/>
            </a:pPr>
            <a:fld id="{37FCE6F6-7639-1C4C-B8BB-AFCC00C085BA}" type="slidenum">
              <a:t>‹N°›</a:t>
            </a:fld>
            <a:endParaRPr/>
          </a:p>
          <a:p>
            <a:pPr algn="ctr" eaLnBrk="1" hangingPunct="1">
              <a:defRPr/>
            </a:pPr>
            <a:r>
              <a:rPr lang="id-ID" altLang="en-US" sz="1000" b="0" i="0" dirty="0">
                <a:solidFill>
                  <a:schemeClr val="bg1"/>
                </a:solidFill>
                <a:latin typeface="Trebuchet MS" panose="020B0703020202090204" pitchFamily="34" charset="0"/>
                <a:ea typeface="Open Sans Semibold" charset="0"/>
                <a:cs typeface="Open Sans Semibold" charset="0"/>
              </a:rPr>
              <a:t> </a:t>
            </a:r>
          </a:p>
        </p:txBody>
      </p:sp>
      <p:pic>
        <p:nvPicPr>
          <p:cNvPr id="4" name="Immagine 3">
            <a:extLst>
              <a:ext uri="{FF2B5EF4-FFF2-40B4-BE49-F238E27FC236}">
                <a16:creationId xmlns:a16="http://schemas.microsoft.com/office/drawing/2014/main" id="{51F4E8C7-A3A0-494A-8445-33C2654B31F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21683" y="4704591"/>
            <a:ext cx="952681" cy="376701"/>
          </a:xfrm>
          <a:prstGeom prst="rect">
            <a:avLst/>
          </a:prstGeom>
        </p:spPr>
      </p:pic>
    </p:spTree>
    <p:extLst>
      <p:ext uri="{BB962C8B-B14F-4D97-AF65-F5344CB8AC3E}">
        <p14:creationId xmlns:p14="http://schemas.microsoft.com/office/powerpoint/2010/main" val="305069653"/>
      </p:ext>
    </p:extLst>
  </p:cSld>
  <p:clrMap bg1="lt1" tx1="dk1" bg2="lt2" tx2="dk2" accent1="accent1" accent2="accent2" accent3="accent3" accent4="accent4" accent5="accent5" accent6="accent6" hlink="hlink" folHlink="folHlink"/>
  <p:transition/>
  <p:hf sldNum="0" hdr="0" ftr="0"/>
  <p:txStyles>
    <p:titleStyle>
      <a:lvl1pPr algn="l" defTabSz="685181" rtl="0" eaLnBrk="1" fontAlgn="base" hangingPunct="1">
        <a:lnSpc>
          <a:spcPct val="90000"/>
        </a:lnSpc>
        <a:spcBef>
          <a:spcPct val="0"/>
        </a:spcBef>
        <a:spcAft>
          <a:spcPct val="0"/>
        </a:spcAft>
        <a:defRPr lang="en-US" sz="1650" kern="1200">
          <a:solidFill>
            <a:schemeClr val="tx1"/>
          </a:solidFill>
          <a:latin typeface="Montserrat Hairline" charset="0"/>
          <a:ea typeface="Montserrat Hairline" charset="0"/>
          <a:cs typeface="Montserrat Hairline" charset="0"/>
        </a:defRPr>
      </a:lvl1pPr>
      <a:lvl2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2pPr>
      <a:lvl3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3pPr>
      <a:lvl4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4pPr>
      <a:lvl5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5pPr>
      <a:lvl6pPr marL="171444"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6pPr>
      <a:lvl7pPr marL="342887"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7pPr>
      <a:lvl8pPr marL="514332"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8pPr>
      <a:lvl9pPr marL="685776"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9pPr>
    </p:titleStyle>
    <p:body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39" rtl="0" eaLnBrk="1" latinLnBrk="0" hangingPunct="1">
        <a:defRPr sz="1350" kern="1200">
          <a:solidFill>
            <a:schemeClr val="tx1"/>
          </a:solidFill>
          <a:latin typeface="+mn-lt"/>
          <a:ea typeface="+mn-ea"/>
          <a:cs typeface="+mn-cs"/>
        </a:defRPr>
      </a:lvl1pPr>
      <a:lvl2pPr marL="342820" algn="l" defTabSz="685639" rtl="0" eaLnBrk="1" latinLnBrk="0" hangingPunct="1">
        <a:defRPr sz="1350" kern="1200">
          <a:solidFill>
            <a:schemeClr val="tx1"/>
          </a:solidFill>
          <a:latin typeface="+mn-lt"/>
          <a:ea typeface="+mn-ea"/>
          <a:cs typeface="+mn-cs"/>
        </a:defRPr>
      </a:lvl2pPr>
      <a:lvl3pPr marL="685639" algn="l" defTabSz="685639" rtl="0" eaLnBrk="1" latinLnBrk="0" hangingPunct="1">
        <a:defRPr sz="1350" kern="1200">
          <a:solidFill>
            <a:schemeClr val="tx1"/>
          </a:solidFill>
          <a:latin typeface="+mn-lt"/>
          <a:ea typeface="+mn-ea"/>
          <a:cs typeface="+mn-cs"/>
        </a:defRPr>
      </a:lvl3pPr>
      <a:lvl4pPr marL="1028459" algn="l" defTabSz="685639" rtl="0" eaLnBrk="1" latinLnBrk="0" hangingPunct="1">
        <a:defRPr sz="1350" kern="1200">
          <a:solidFill>
            <a:schemeClr val="tx1"/>
          </a:solidFill>
          <a:latin typeface="+mn-lt"/>
          <a:ea typeface="+mn-ea"/>
          <a:cs typeface="+mn-cs"/>
        </a:defRPr>
      </a:lvl4pPr>
      <a:lvl5pPr marL="1371278" algn="l" defTabSz="685639" rtl="0" eaLnBrk="1" latinLnBrk="0" hangingPunct="1">
        <a:defRPr sz="1350" kern="1200">
          <a:solidFill>
            <a:schemeClr val="tx1"/>
          </a:solidFill>
          <a:latin typeface="+mn-lt"/>
          <a:ea typeface="+mn-ea"/>
          <a:cs typeface="+mn-cs"/>
        </a:defRPr>
      </a:lvl5pPr>
      <a:lvl6pPr marL="1714097" algn="l" defTabSz="685639" rtl="0" eaLnBrk="1" latinLnBrk="0" hangingPunct="1">
        <a:defRPr sz="1350" kern="1200">
          <a:solidFill>
            <a:schemeClr val="tx1"/>
          </a:solidFill>
          <a:latin typeface="+mn-lt"/>
          <a:ea typeface="+mn-ea"/>
          <a:cs typeface="+mn-cs"/>
        </a:defRPr>
      </a:lvl6pPr>
      <a:lvl7pPr marL="2056916" algn="l" defTabSz="685639" rtl="0" eaLnBrk="1" latinLnBrk="0" hangingPunct="1">
        <a:defRPr sz="1350" kern="1200">
          <a:solidFill>
            <a:schemeClr val="tx1"/>
          </a:solidFill>
          <a:latin typeface="+mn-lt"/>
          <a:ea typeface="+mn-ea"/>
          <a:cs typeface="+mn-cs"/>
        </a:defRPr>
      </a:lvl7pPr>
      <a:lvl8pPr marL="2399736" algn="l" defTabSz="685639" rtl="0" eaLnBrk="1" latinLnBrk="0" hangingPunct="1">
        <a:defRPr sz="1350" kern="1200">
          <a:solidFill>
            <a:schemeClr val="tx1"/>
          </a:solidFill>
          <a:latin typeface="+mn-lt"/>
          <a:ea typeface="+mn-ea"/>
          <a:cs typeface="+mn-cs"/>
        </a:defRPr>
      </a:lvl8pPr>
      <a:lvl9pPr marL="2742556" algn="l" defTabSz="68563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1F4E8C7-A3A0-494A-8445-33C2654B31F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524500" y="4704591"/>
            <a:ext cx="1249865" cy="376701"/>
          </a:xfrm>
          <a:prstGeom prst="rect">
            <a:avLst/>
          </a:prstGeom>
        </p:spPr>
      </p:pic>
      <p:sp>
        <p:nvSpPr>
          <p:cNvPr id="2" name="Espace réservé du numéro de diapositive 1"/>
          <p:cNvSpPr>
            <a:spLocks noGrp="1"/>
          </p:cNvSpPr>
          <p:nvPr>
            <p:ph type="sldNum" sz="quarter" idx="4"/>
          </p:nvPr>
        </p:nvSpPr>
        <p:spPr>
          <a:xfrm>
            <a:off x="92187" y="4755622"/>
            <a:ext cx="1238980" cy="274637"/>
          </a:xfrm>
          <a:prstGeom prst="rect">
            <a:avLst/>
          </a:prstGeom>
        </p:spPr>
        <p:txBody>
          <a:bodyPr vert="horz" lIns="91440" tIns="45720" rIns="91440" bIns="45720" rtlCol="0" anchor="ctr"/>
          <a:lstStyle>
            <a:lvl1pPr algn="r">
              <a:defRPr sz="700">
                <a:solidFill>
                  <a:schemeClr val="accent1"/>
                </a:solidFill>
              </a:defRPr>
            </a:lvl1pPr>
          </a:lstStyle>
          <a:p>
            <a:pPr algn="l"/>
            <a:r>
              <a:rPr lang="en-US" b="1" dirty="0"/>
              <a:t>OTEC Sales Guide</a:t>
            </a:r>
          </a:p>
          <a:p>
            <a:pPr algn="l"/>
            <a:fld id="{0EAC74D5-6F32-4227-8C34-7A4F48FEC4B7}" type="slidenum">
              <a:rPr lang="en-US" smtClean="0"/>
              <a:pPr algn="l"/>
              <a:t>‹N°›</a:t>
            </a:fld>
            <a:endParaRPr lang="en-US" dirty="0"/>
          </a:p>
        </p:txBody>
      </p:sp>
    </p:spTree>
    <p:extLst>
      <p:ext uri="{BB962C8B-B14F-4D97-AF65-F5344CB8AC3E}">
        <p14:creationId xmlns:p14="http://schemas.microsoft.com/office/powerpoint/2010/main" val="3454132656"/>
      </p:ext>
    </p:extLst>
  </p:cSld>
  <p:clrMap bg1="lt1" tx1="dk1" bg2="lt2" tx2="dk2" accent1="accent1" accent2="accent2" accent3="accent3" accent4="accent4" accent5="accent5" accent6="accent6" hlink="hlink" folHlink="folHlink"/>
  <p:sldLayoutIdLst>
    <p:sldLayoutId id="2147483757" r:id="rId1"/>
    <p:sldLayoutId id="2147483759" r:id="rId2"/>
    <p:sldLayoutId id="2147483764" r:id="rId3"/>
    <p:sldLayoutId id="2147483765" r:id="rId4"/>
    <p:sldLayoutId id="2147483766" r:id="rId5"/>
    <p:sldLayoutId id="2147483767" r:id="rId6"/>
  </p:sldLayoutIdLst>
  <p:transition/>
  <p:hf hdr="0" ftr="0" dt="0"/>
  <p:txStyles>
    <p:titleStyle>
      <a:lvl1pPr algn="l" defTabSz="685181" rtl="0" eaLnBrk="1" fontAlgn="base" hangingPunct="1">
        <a:lnSpc>
          <a:spcPct val="90000"/>
        </a:lnSpc>
        <a:spcBef>
          <a:spcPct val="0"/>
        </a:spcBef>
        <a:spcAft>
          <a:spcPct val="0"/>
        </a:spcAft>
        <a:defRPr lang="en-US" sz="1650" kern="1200">
          <a:solidFill>
            <a:schemeClr val="tx1"/>
          </a:solidFill>
          <a:latin typeface="Montserrat Hairline" charset="0"/>
          <a:ea typeface="Montserrat Hairline" charset="0"/>
          <a:cs typeface="Montserrat Hairline" charset="0"/>
        </a:defRPr>
      </a:lvl1pPr>
      <a:lvl2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2pPr>
      <a:lvl3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3pPr>
      <a:lvl4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4pPr>
      <a:lvl5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5pPr>
      <a:lvl6pPr marL="171444"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6pPr>
      <a:lvl7pPr marL="342887"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7pPr>
      <a:lvl8pPr marL="514332"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8pPr>
      <a:lvl9pPr marL="685776"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9pPr>
    </p:titleStyle>
    <p:body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39" rtl="0" eaLnBrk="1" latinLnBrk="0" hangingPunct="1">
        <a:defRPr sz="1350" kern="1200">
          <a:solidFill>
            <a:schemeClr val="tx1"/>
          </a:solidFill>
          <a:latin typeface="+mn-lt"/>
          <a:ea typeface="+mn-ea"/>
          <a:cs typeface="+mn-cs"/>
        </a:defRPr>
      </a:lvl1pPr>
      <a:lvl2pPr marL="342820" algn="l" defTabSz="685639" rtl="0" eaLnBrk="1" latinLnBrk="0" hangingPunct="1">
        <a:defRPr sz="1350" kern="1200">
          <a:solidFill>
            <a:schemeClr val="tx1"/>
          </a:solidFill>
          <a:latin typeface="+mn-lt"/>
          <a:ea typeface="+mn-ea"/>
          <a:cs typeface="+mn-cs"/>
        </a:defRPr>
      </a:lvl2pPr>
      <a:lvl3pPr marL="685639" algn="l" defTabSz="685639" rtl="0" eaLnBrk="1" latinLnBrk="0" hangingPunct="1">
        <a:defRPr sz="1350" kern="1200">
          <a:solidFill>
            <a:schemeClr val="tx1"/>
          </a:solidFill>
          <a:latin typeface="+mn-lt"/>
          <a:ea typeface="+mn-ea"/>
          <a:cs typeface="+mn-cs"/>
        </a:defRPr>
      </a:lvl3pPr>
      <a:lvl4pPr marL="1028459" algn="l" defTabSz="685639" rtl="0" eaLnBrk="1" latinLnBrk="0" hangingPunct="1">
        <a:defRPr sz="1350" kern="1200">
          <a:solidFill>
            <a:schemeClr val="tx1"/>
          </a:solidFill>
          <a:latin typeface="+mn-lt"/>
          <a:ea typeface="+mn-ea"/>
          <a:cs typeface="+mn-cs"/>
        </a:defRPr>
      </a:lvl4pPr>
      <a:lvl5pPr marL="1371278" algn="l" defTabSz="685639" rtl="0" eaLnBrk="1" latinLnBrk="0" hangingPunct="1">
        <a:defRPr sz="1350" kern="1200">
          <a:solidFill>
            <a:schemeClr val="tx1"/>
          </a:solidFill>
          <a:latin typeface="+mn-lt"/>
          <a:ea typeface="+mn-ea"/>
          <a:cs typeface="+mn-cs"/>
        </a:defRPr>
      </a:lvl5pPr>
      <a:lvl6pPr marL="1714097" algn="l" defTabSz="685639" rtl="0" eaLnBrk="1" latinLnBrk="0" hangingPunct="1">
        <a:defRPr sz="1350" kern="1200">
          <a:solidFill>
            <a:schemeClr val="tx1"/>
          </a:solidFill>
          <a:latin typeface="+mn-lt"/>
          <a:ea typeface="+mn-ea"/>
          <a:cs typeface="+mn-cs"/>
        </a:defRPr>
      </a:lvl6pPr>
      <a:lvl7pPr marL="2056916" algn="l" defTabSz="685639" rtl="0" eaLnBrk="1" latinLnBrk="0" hangingPunct="1">
        <a:defRPr sz="1350" kern="1200">
          <a:solidFill>
            <a:schemeClr val="tx1"/>
          </a:solidFill>
          <a:latin typeface="+mn-lt"/>
          <a:ea typeface="+mn-ea"/>
          <a:cs typeface="+mn-cs"/>
        </a:defRPr>
      </a:lvl7pPr>
      <a:lvl8pPr marL="2399736" algn="l" defTabSz="685639" rtl="0" eaLnBrk="1" latinLnBrk="0" hangingPunct="1">
        <a:defRPr sz="1350" kern="1200">
          <a:solidFill>
            <a:schemeClr val="tx1"/>
          </a:solidFill>
          <a:latin typeface="+mn-lt"/>
          <a:ea typeface="+mn-ea"/>
          <a:cs typeface="+mn-cs"/>
        </a:defRPr>
      </a:lvl8pPr>
      <a:lvl9pPr marL="2742556" algn="l" defTabSz="68563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slide" Target="slide7.xml"/><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slide" Target="slide4.xml"/><Relationship Id="rId2" Type="http://schemas.openxmlformats.org/officeDocument/2006/relationships/image" Target="../media/image52.jpeg"/><Relationship Id="rId1" Type="http://schemas.openxmlformats.org/officeDocument/2006/relationships/slideLayout" Target="../slideLayouts/slideLayout4.xml"/><Relationship Id="rId6" Type="http://schemas.openxmlformats.org/officeDocument/2006/relationships/image" Target="../media/image56.svg"/><Relationship Id="rId11" Type="http://schemas.openxmlformats.org/officeDocument/2006/relationships/slide" Target="slide3.xml"/><Relationship Id="rId5" Type="http://schemas.openxmlformats.org/officeDocument/2006/relationships/image" Target="../media/image55.png"/><Relationship Id="rId15" Type="http://schemas.openxmlformats.org/officeDocument/2006/relationships/slide" Target="slide11.xml"/><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7.png"/><Relationship Id="rId7" Type="http://schemas.openxmlformats.org/officeDocument/2006/relationships/slide" Target="slide14.xml"/><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2.xml"/><Relationship Id="rId10" Type="http://schemas.openxmlformats.org/officeDocument/2006/relationships/image" Target="../media/image11.png"/><Relationship Id="rId4" Type="http://schemas.openxmlformats.org/officeDocument/2006/relationships/image" Target="../media/image18.svg"/><Relationship Id="rId9" Type="http://schemas.openxmlformats.org/officeDocument/2006/relationships/slide" Target="slide16.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slide" Target="slide3.xml"/><Relationship Id="rId12" Type="http://schemas.openxmlformats.org/officeDocument/2006/relationships/image" Target="../media/image10.png"/><Relationship Id="rId17" Type="http://schemas.openxmlformats.org/officeDocument/2006/relationships/image" Target="../media/image67.png"/><Relationship Id="rId2" Type="http://schemas.openxmlformats.org/officeDocument/2006/relationships/image" Target="../media/image62.jpeg"/><Relationship Id="rId16" Type="http://schemas.openxmlformats.org/officeDocument/2006/relationships/hyperlink" Target="https://www.al-enterprise.com/-/media/assets/internet/documents/mobility-ecatalog-ebook-en.pdf" TargetMode="External"/><Relationship Id="rId1" Type="http://schemas.openxmlformats.org/officeDocument/2006/relationships/slideLayout" Target="../slideLayouts/slideLayout5.xml"/><Relationship Id="rId6" Type="http://schemas.openxmlformats.org/officeDocument/2006/relationships/image" Target="../media/image65.jpeg"/><Relationship Id="rId11" Type="http://schemas.openxmlformats.org/officeDocument/2006/relationships/slide" Target="slide11.xml"/><Relationship Id="rId5" Type="http://schemas.openxmlformats.org/officeDocument/2006/relationships/image" Target="../media/image64.svg"/><Relationship Id="rId15" Type="http://schemas.openxmlformats.org/officeDocument/2006/relationships/image" Target="../media/image66.png"/><Relationship Id="rId10" Type="http://schemas.openxmlformats.org/officeDocument/2006/relationships/slide" Target="slide9.xml"/><Relationship Id="rId4" Type="http://schemas.openxmlformats.org/officeDocument/2006/relationships/image" Target="../media/image63.png"/><Relationship Id="rId9" Type="http://schemas.openxmlformats.org/officeDocument/2006/relationships/slide" Target="slide7.xml"/><Relationship Id="rId14" Type="http://schemas.openxmlformats.org/officeDocument/2006/relationships/hyperlink" Target="https://www.al-enterprise.com/-/media/assets/internet/documents/ale-deskphones-ecatalog-brochure-en.pdf"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image" Target="../media/image68.jpe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image" Target="../media/image69.jpe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image" Target="../media/image70.jpe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image" Target="../media/image71.jpe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8" Type="http://schemas.openxmlformats.org/officeDocument/2006/relationships/hyperlink" Target="http://linkedin.com/company/alcatellucententerprise" TargetMode="External"/><Relationship Id="rId3" Type="http://schemas.openxmlformats.org/officeDocument/2006/relationships/hyperlink" Target="https://www.al-enterprise.com/" TargetMode="External"/><Relationship Id="rId7" Type="http://schemas.openxmlformats.org/officeDocument/2006/relationships/image" Target="../media/image7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facebook.com/ALUEnterprise" TargetMode="External"/><Relationship Id="rId11" Type="http://schemas.openxmlformats.org/officeDocument/2006/relationships/image" Target="../media/image75.png"/><Relationship Id="rId5" Type="http://schemas.openxmlformats.org/officeDocument/2006/relationships/image" Target="../media/image72.png"/><Relationship Id="rId10" Type="http://schemas.openxmlformats.org/officeDocument/2006/relationships/hyperlink" Target="http://youtube.com/user/enterpriseALU" TargetMode="External"/><Relationship Id="rId4" Type="http://schemas.openxmlformats.org/officeDocument/2006/relationships/hyperlink" Target="http://twitter.com/ALUEnterprise" TargetMode="External"/><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3.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5.png"/><Relationship Id="rId7" Type="http://schemas.openxmlformats.org/officeDocument/2006/relationships/slide" Target="slide7.xml"/><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27.png"/><Relationship Id="rId5" Type="http://schemas.openxmlformats.org/officeDocument/2006/relationships/slide" Target="slide3.xml"/><Relationship Id="rId10" Type="http://schemas.openxmlformats.org/officeDocument/2006/relationships/image" Target="../media/image10.png"/><Relationship Id="rId4" Type="http://schemas.openxmlformats.org/officeDocument/2006/relationships/image" Target="../media/image29.png"/><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1.png"/><Relationship Id="rId7" Type="http://schemas.openxmlformats.org/officeDocument/2006/relationships/slide" Target="slide7.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33.jpg"/><Relationship Id="rId4" Type="http://schemas.openxmlformats.org/officeDocument/2006/relationships/image" Target="../media/image32.png"/><Relationship Id="rId9"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10.png"/><Relationship Id="rId5" Type="http://schemas.openxmlformats.org/officeDocument/2006/relationships/slide" Target="slide7.xml"/><Relationship Id="rId10" Type="http://schemas.openxmlformats.org/officeDocument/2006/relationships/image" Target="../media/image37.png"/><Relationship Id="rId4" Type="http://schemas.openxmlformats.org/officeDocument/2006/relationships/slide" Target="slide4.xml"/><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9.jpeg"/><Relationship Id="rId7" Type="http://schemas.openxmlformats.org/officeDocument/2006/relationships/slide" Target="slide7.xm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16.xml"/><Relationship Id="rId9"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41.png"/><Relationship Id="rId7" Type="http://schemas.openxmlformats.org/officeDocument/2006/relationships/slide" Target="slide7.xml"/><Relationship Id="rId2"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image" Target="../media/image44.png"/><Relationship Id="rId5" Type="http://schemas.openxmlformats.org/officeDocument/2006/relationships/slide" Target="slide3.xml"/><Relationship Id="rId10" Type="http://schemas.openxmlformats.org/officeDocument/2006/relationships/image" Target="../media/image43.png"/><Relationship Id="rId4" Type="http://schemas.openxmlformats.org/officeDocument/2006/relationships/image" Target="../media/image42.svg"/><Relationship Id="rId9" Type="http://schemas.openxmlformats.org/officeDocument/2006/relationships/slide" Target="slide11.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slide" Target="slide4.xml"/><Relationship Id="rId12" Type="http://schemas.openxmlformats.org/officeDocument/2006/relationships/image" Target="../media/image49.png"/><Relationship Id="rId2" Type="http://schemas.openxmlformats.org/officeDocument/2006/relationships/image" Target="../media/image45.jpeg"/><Relationship Id="rId1" Type="http://schemas.openxmlformats.org/officeDocument/2006/relationships/slideLayout" Target="../slideLayouts/slideLayout4.xml"/><Relationship Id="rId6" Type="http://schemas.openxmlformats.org/officeDocument/2006/relationships/slide" Target="slide3.xml"/><Relationship Id="rId11" Type="http://schemas.openxmlformats.org/officeDocument/2006/relationships/image" Target="../media/image48.jpeg"/><Relationship Id="rId5" Type="http://schemas.openxmlformats.org/officeDocument/2006/relationships/hyperlink" Target="https://www.ssi.gouv.fr/entreprise/produits-certifies/cc/les-evaluations/" TargetMode="External"/><Relationship Id="rId10" Type="http://schemas.openxmlformats.org/officeDocument/2006/relationships/slide" Target="slide11.xml"/><Relationship Id="rId4" Type="http://schemas.openxmlformats.org/officeDocument/2006/relationships/image" Target="../media/image47.svg"/><Relationship Id="rId9" Type="http://schemas.openxmlformats.org/officeDocument/2006/relationships/slide" Target="slide9.xml"/><Relationship Id="rId14" Type="http://schemas.openxmlformats.org/officeDocument/2006/relationships/image" Target="../media/image5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DE0EBD-C88C-4FD5-B6FE-C604CED34402}"/>
              </a:ext>
            </a:extLst>
          </p:cNvPr>
          <p:cNvSpPr/>
          <p:nvPr/>
        </p:nvSpPr>
        <p:spPr>
          <a:xfrm>
            <a:off x="151968" y="2429063"/>
            <a:ext cx="2624960" cy="646331"/>
          </a:xfrm>
          <a:prstGeom prst="rect">
            <a:avLst/>
          </a:prstGeom>
        </p:spPr>
        <p:txBody>
          <a:bodyPr wrap="square">
            <a:spAutoFit/>
          </a:bodyPr>
          <a:lstStyle/>
          <a:p>
            <a:r>
              <a:rPr lang="fr-FR" sz="1800" dirty="0">
                <a:solidFill>
                  <a:schemeClr val="bg1"/>
                </a:solidFill>
                <a:latin typeface="ClanOT-Book" panose="02000503030000020004" pitchFamily="50" charset="0"/>
              </a:rPr>
              <a:t>Accélérez votre Business </a:t>
            </a:r>
          </a:p>
          <a:p>
            <a:r>
              <a:rPr lang="fr-FR" sz="1800" dirty="0">
                <a:solidFill>
                  <a:schemeClr val="bg1"/>
                </a:solidFill>
                <a:latin typeface="ClanOT-Book" panose="02000503030000020004" pitchFamily="50" charset="0"/>
              </a:rPr>
              <a:t>Avec le cloud</a:t>
            </a:r>
            <a:endParaRPr lang="fr-FR" sz="1800" dirty="0">
              <a:solidFill>
                <a:schemeClr val="bg1"/>
              </a:solidFill>
              <a:latin typeface="ClanOT-Medium" panose="02000503030000020004" pitchFamily="50" charset="0"/>
            </a:endParaRPr>
          </a:p>
        </p:txBody>
      </p:sp>
      <p:pic>
        <p:nvPicPr>
          <p:cNvPr id="12" name="Image 11" descr="Une image contenant personne, intérieur&#10;&#10;Description générée automatiquement">
            <a:extLst>
              <a:ext uri="{FF2B5EF4-FFF2-40B4-BE49-F238E27FC236}">
                <a16:creationId xmlns:a16="http://schemas.microsoft.com/office/drawing/2014/main" id="{8E2B6DF7-DD8D-4F3A-934C-9836556B5F1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642938"/>
            <a:ext cx="6858000" cy="2910426"/>
          </a:xfrm>
          <a:prstGeom prst="rect">
            <a:avLst/>
          </a:prstGeom>
        </p:spPr>
      </p:pic>
      <p:sp>
        <p:nvSpPr>
          <p:cNvPr id="13" name="ZoneTexte 12">
            <a:extLst>
              <a:ext uri="{FF2B5EF4-FFF2-40B4-BE49-F238E27FC236}">
                <a16:creationId xmlns:a16="http://schemas.microsoft.com/office/drawing/2014/main" id="{6644139A-76E8-4093-897C-2AC6EA9A9A8D}"/>
              </a:ext>
            </a:extLst>
          </p:cNvPr>
          <p:cNvSpPr txBox="1"/>
          <p:nvPr/>
        </p:nvSpPr>
        <p:spPr>
          <a:xfrm flipH="1">
            <a:off x="1" y="642938"/>
            <a:ext cx="6857999" cy="2910426"/>
          </a:xfrm>
          <a:prstGeom prst="rect">
            <a:avLst/>
          </a:prstGeom>
          <a:gradFill flip="none" rotWithShape="1">
            <a:gsLst>
              <a:gs pos="0">
                <a:schemeClr val="accent1"/>
              </a:gs>
              <a:gs pos="13000">
                <a:srgbClr val="5A4492">
                  <a:alpha val="98000"/>
                </a:srgbClr>
              </a:gs>
              <a:gs pos="29000">
                <a:schemeClr val="accent1">
                  <a:alpha val="94000"/>
                </a:schemeClr>
              </a:gs>
              <a:gs pos="45000">
                <a:schemeClr val="accent1">
                  <a:alpha val="72000"/>
                </a:schemeClr>
              </a:gs>
              <a:gs pos="100000">
                <a:schemeClr val="bg1">
                  <a:alpha val="0"/>
                </a:schemeClr>
              </a:gs>
            </a:gsLst>
            <a:lin ang="0" scaled="1"/>
            <a:tileRect/>
          </a:gradFill>
        </p:spPr>
        <p:txBody>
          <a:bodyPr wrap="square" rtlCol="0">
            <a:noAutofit/>
          </a:bodyPr>
          <a:lstStyle/>
          <a:p>
            <a:endParaRPr lang="fr-FR" sz="1013" dirty="0">
              <a:solidFill>
                <a:schemeClr val="bg1"/>
              </a:solidFill>
            </a:endParaRPr>
          </a:p>
        </p:txBody>
      </p:sp>
      <p:pic>
        <p:nvPicPr>
          <p:cNvPr id="14" name="Image 13" descr="Une image contenant texte, équipement électronique, téléphone mobile&#10;&#10;Description générée automatiquement">
            <a:extLst>
              <a:ext uri="{FF2B5EF4-FFF2-40B4-BE49-F238E27FC236}">
                <a16:creationId xmlns:a16="http://schemas.microsoft.com/office/drawing/2014/main" id="{49925EA7-75E3-4286-95ED-9E9693344DF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64579" y="2223938"/>
            <a:ext cx="1213226" cy="1851107"/>
          </a:xfrm>
          <a:prstGeom prst="rect">
            <a:avLst/>
          </a:prstGeom>
        </p:spPr>
      </p:pic>
      <p:pic>
        <p:nvPicPr>
          <p:cNvPr id="15" name="Image 14">
            <a:extLst>
              <a:ext uri="{FF2B5EF4-FFF2-40B4-BE49-F238E27FC236}">
                <a16:creationId xmlns:a16="http://schemas.microsoft.com/office/drawing/2014/main" id="{1D300A33-40AB-43CE-B6C0-47E8C128A7C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380622" y="996063"/>
            <a:ext cx="2170940" cy="1221154"/>
          </a:xfrm>
          <a:prstGeom prst="rect">
            <a:avLst/>
          </a:prstGeom>
        </p:spPr>
      </p:pic>
      <p:pic>
        <p:nvPicPr>
          <p:cNvPr id="16" name="Image 15">
            <a:extLst>
              <a:ext uri="{FF2B5EF4-FFF2-40B4-BE49-F238E27FC236}">
                <a16:creationId xmlns:a16="http://schemas.microsoft.com/office/drawing/2014/main" id="{384DF21C-524F-4B2F-8B90-07E6FF9E6E9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620459" y="1255186"/>
            <a:ext cx="1489127" cy="1671099"/>
          </a:xfrm>
          <a:prstGeom prst="rect">
            <a:avLst/>
          </a:prstGeom>
        </p:spPr>
      </p:pic>
      <p:pic>
        <p:nvPicPr>
          <p:cNvPr id="17" name="Image 16" descr="Une image contenant équipement électronique&#10;&#10;Description générée automatiquement">
            <a:extLst>
              <a:ext uri="{FF2B5EF4-FFF2-40B4-BE49-F238E27FC236}">
                <a16:creationId xmlns:a16="http://schemas.microsoft.com/office/drawing/2014/main" id="{61DB9520-1D0C-494F-BA31-7B810E0B2A9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893987" y="1974116"/>
            <a:ext cx="1692774" cy="2340539"/>
          </a:xfrm>
          <a:prstGeom prst="rect">
            <a:avLst/>
          </a:prstGeom>
        </p:spPr>
      </p:pic>
      <p:sp>
        <p:nvSpPr>
          <p:cNvPr id="18" name="ZoneTexte 17">
            <a:extLst>
              <a:ext uri="{FF2B5EF4-FFF2-40B4-BE49-F238E27FC236}">
                <a16:creationId xmlns:a16="http://schemas.microsoft.com/office/drawing/2014/main" id="{F8900D0A-7766-44BD-A739-1BFFB1E1FD38}"/>
              </a:ext>
            </a:extLst>
          </p:cNvPr>
          <p:cNvSpPr txBox="1"/>
          <p:nvPr/>
        </p:nvSpPr>
        <p:spPr>
          <a:xfrm>
            <a:off x="323850" y="3647929"/>
            <a:ext cx="6400800" cy="1095172"/>
          </a:xfrm>
          <a:prstGeom prst="rect">
            <a:avLst/>
          </a:prstGeom>
          <a:noFill/>
        </p:spPr>
        <p:txBody>
          <a:bodyPr wrap="square" rtlCol="0">
            <a:spAutoFit/>
          </a:bodyPr>
          <a:lstStyle/>
          <a:p>
            <a:r>
              <a:rPr lang="en-US" sz="1000" dirty="0">
                <a:solidFill>
                  <a:schemeClr val="accent1"/>
                </a:solidFill>
              </a:rPr>
              <a:t>Solution Guide</a:t>
            </a:r>
            <a:br>
              <a:rPr lang="en-US" sz="1000" dirty="0">
                <a:solidFill>
                  <a:schemeClr val="accent1"/>
                </a:solidFill>
              </a:rPr>
            </a:br>
            <a:endParaRPr lang="en-US" sz="1050" dirty="0">
              <a:solidFill>
                <a:schemeClr val="accent1"/>
              </a:solidFill>
            </a:endParaRPr>
          </a:p>
          <a:p>
            <a:pPr defTabSz="685639">
              <a:lnSpc>
                <a:spcPts val="1600"/>
              </a:lnSpc>
              <a:defRPr/>
            </a:pPr>
            <a:r>
              <a:rPr lang="en-US" sz="1800" b="1" dirty="0">
                <a:solidFill>
                  <a:schemeClr val="accent1"/>
                </a:solidFill>
              </a:rPr>
              <a:t>OpenTouch Enterprise Cloud (OTEC) </a:t>
            </a:r>
          </a:p>
          <a:p>
            <a:pPr defTabSz="685639">
              <a:lnSpc>
                <a:spcPts val="1600"/>
              </a:lnSpc>
              <a:defRPr/>
            </a:pPr>
            <a:r>
              <a:rPr lang="en-US" sz="1200" b="1" dirty="0">
                <a:solidFill>
                  <a:schemeClr val="accent1"/>
                </a:solidFill>
                <a:latin typeface="Trebuchet MS" panose="020B0603020202020204" pitchFamily="34" charset="0"/>
              </a:rPr>
              <a:t>Cloud communications and collaboration for sustainable growth.</a:t>
            </a:r>
            <a:endParaRPr lang="en-US" sz="1200" b="1" dirty="0">
              <a:solidFill>
                <a:srgbClr val="6B489D"/>
              </a:solidFill>
              <a:latin typeface="Trebuchet MS" panose="020B0603020202020204" pitchFamily="34" charset="0"/>
            </a:endParaRPr>
          </a:p>
          <a:p>
            <a:endParaRPr lang="en-US" sz="1800" b="1" dirty="0">
              <a:solidFill>
                <a:schemeClr val="accent1"/>
              </a:solidFill>
            </a:endParaRPr>
          </a:p>
        </p:txBody>
      </p:sp>
      <p:sp>
        <p:nvSpPr>
          <p:cNvPr id="19" name="ZoneTexte 18">
            <a:extLst>
              <a:ext uri="{FF2B5EF4-FFF2-40B4-BE49-F238E27FC236}">
                <a16:creationId xmlns:a16="http://schemas.microsoft.com/office/drawing/2014/main" id="{29F69237-1598-4A7F-A014-304DF9527F8D}"/>
              </a:ext>
            </a:extLst>
          </p:cNvPr>
          <p:cNvSpPr txBox="1"/>
          <p:nvPr/>
        </p:nvSpPr>
        <p:spPr>
          <a:xfrm>
            <a:off x="323850" y="4619990"/>
            <a:ext cx="1210588" cy="215444"/>
          </a:xfrm>
          <a:prstGeom prst="rect">
            <a:avLst/>
          </a:prstGeom>
          <a:noFill/>
        </p:spPr>
        <p:txBody>
          <a:bodyPr wrap="none" rtlCol="0">
            <a:spAutoFit/>
          </a:bodyPr>
          <a:lstStyle/>
          <a:p>
            <a:r>
              <a:rPr lang="en-US" sz="800" dirty="0"/>
              <a:t>June 2022 - Edition 04</a:t>
            </a:r>
          </a:p>
        </p:txBody>
      </p:sp>
      <p:pic>
        <p:nvPicPr>
          <p:cNvPr id="20" name="Image 19">
            <a:extLst>
              <a:ext uri="{FF2B5EF4-FFF2-40B4-BE49-F238E27FC236}">
                <a16:creationId xmlns:a16="http://schemas.microsoft.com/office/drawing/2014/main" id="{2FF2A867-993B-4813-8E69-DCFE450750D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043725" y="1819559"/>
            <a:ext cx="1336896" cy="1219008"/>
          </a:xfrm>
          <a:prstGeom prst="rect">
            <a:avLst/>
          </a:prstGeom>
        </p:spPr>
      </p:pic>
      <p:sp>
        <p:nvSpPr>
          <p:cNvPr id="21" name="Rectangle 20">
            <a:extLst>
              <a:ext uri="{FF2B5EF4-FFF2-40B4-BE49-F238E27FC236}">
                <a16:creationId xmlns:a16="http://schemas.microsoft.com/office/drawing/2014/main" id="{D5328F30-983B-4E30-B275-48D9652A8FA2}"/>
              </a:ext>
            </a:extLst>
          </p:cNvPr>
          <p:cNvSpPr/>
          <p:nvPr/>
        </p:nvSpPr>
        <p:spPr>
          <a:xfrm>
            <a:off x="2851620" y="2957873"/>
            <a:ext cx="2162755" cy="523220"/>
          </a:xfrm>
          <a:prstGeom prst="rect">
            <a:avLst/>
          </a:prstGeom>
        </p:spPr>
        <p:txBody>
          <a:bodyPr wrap="square">
            <a:spAutoFit/>
          </a:bodyPr>
          <a:lstStyle/>
          <a:p>
            <a:r>
              <a:rPr lang="en-US" sz="1400" dirty="0">
                <a:solidFill>
                  <a:schemeClr val="bg1"/>
                </a:solidFill>
                <a:latin typeface="ClanOT-Book" panose="02000503030000020004" pitchFamily="50" charset="0"/>
              </a:rPr>
              <a:t>Elevate your Business</a:t>
            </a:r>
            <a:br>
              <a:rPr lang="en-US" sz="1400" dirty="0">
                <a:solidFill>
                  <a:schemeClr val="bg1"/>
                </a:solidFill>
                <a:latin typeface="ClanOT-Book" panose="02000503030000020004" pitchFamily="50" charset="0"/>
              </a:rPr>
            </a:br>
            <a:r>
              <a:rPr lang="en-US" sz="1400" dirty="0">
                <a:solidFill>
                  <a:schemeClr val="bg1"/>
                </a:solidFill>
                <a:latin typeface="ClanOT-Book" panose="02000503030000020004" pitchFamily="50" charset="0"/>
              </a:rPr>
              <a:t>To the Cloud</a:t>
            </a:r>
            <a:endParaRPr lang="en-US" sz="1400" dirty="0">
              <a:solidFill>
                <a:schemeClr val="bg1"/>
              </a:solidFill>
              <a:latin typeface="ClanOT-Medium" panose="02000503030000020004" pitchFamily="50" charset="0"/>
            </a:endParaRPr>
          </a:p>
        </p:txBody>
      </p:sp>
    </p:spTree>
    <p:extLst>
      <p:ext uri="{BB962C8B-B14F-4D97-AF65-F5344CB8AC3E}">
        <p14:creationId xmlns:p14="http://schemas.microsoft.com/office/powerpoint/2010/main" val="35096509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47738"/>
            <a:ext cx="2247900" cy="2595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numéro de diapositive 1"/>
          <p:cNvSpPr>
            <a:spLocks noGrp="1"/>
          </p:cNvSpPr>
          <p:nvPr>
            <p:ph type="sldNum" sz="quarter" idx="4"/>
          </p:nvPr>
        </p:nvSpPr>
        <p:spPr/>
        <p:txBody>
          <a:bodyPr/>
          <a:lstStyle/>
          <a:p>
            <a:r>
              <a:rPr lang="en-US" b="1" dirty="0"/>
              <a:t>OTEC Solution Guide</a:t>
            </a:r>
            <a:br>
              <a:rPr lang="en-US" b="1" dirty="0"/>
            </a:br>
            <a:fld id="{0EAC74D5-6F32-4227-8C34-7A4F48FEC4B7}" type="slidenum">
              <a:rPr lang="en-US" smtClean="0"/>
              <a:pPr/>
              <a:t>10</a:t>
            </a:fld>
            <a:endParaRPr lang="en-US" dirty="0"/>
          </a:p>
        </p:txBody>
      </p:sp>
      <p:sp>
        <p:nvSpPr>
          <p:cNvPr id="3" name="Rectangle 2"/>
          <p:cNvSpPr/>
          <p:nvPr/>
        </p:nvSpPr>
        <p:spPr>
          <a:xfrm>
            <a:off x="41925" y="2778245"/>
            <a:ext cx="2143723" cy="861774"/>
          </a:xfrm>
          <a:prstGeom prst="rect">
            <a:avLst/>
          </a:prstGeom>
        </p:spPr>
        <p:txBody>
          <a:bodyPr wrap="square">
            <a:spAutoFit/>
          </a:bodyPr>
          <a:lstStyle/>
          <a:p>
            <a:pPr defTabSz="685639">
              <a:lnSpc>
                <a:spcPts val="1200"/>
              </a:lnSpc>
              <a:defRPr/>
            </a:pPr>
            <a:r>
              <a:rPr lang="en-US" sz="900" dirty="0">
                <a:solidFill>
                  <a:schemeClr val="bg1"/>
                </a:solidFill>
              </a:rPr>
              <a:t>Our high availability options minimize the risk of downtime: stay in touch with your customers at any time. </a:t>
            </a:r>
            <a:endParaRPr lang="en-US" sz="1400" dirty="0">
              <a:solidFill>
                <a:schemeClr val="bg1"/>
              </a:solidFill>
              <a:cs typeface="Times New Roman" panose="02020603050405020304" pitchFamily="18" charset="0"/>
            </a:endParaRPr>
          </a:p>
          <a:p>
            <a:pPr defTabSz="685639">
              <a:lnSpc>
                <a:spcPts val="1200"/>
              </a:lnSpc>
              <a:defRPr/>
            </a:pPr>
            <a:endParaRPr lang="en-US" sz="1400" dirty="0">
              <a:solidFill>
                <a:schemeClr val="bg1"/>
              </a:solidFill>
              <a:cs typeface="Times New Roman" panose="02020603050405020304" pitchFamily="18" charset="0"/>
            </a:endParaRPr>
          </a:p>
          <a:p>
            <a:pPr defTabSz="685639">
              <a:lnSpc>
                <a:spcPts val="1200"/>
              </a:lnSpc>
              <a:defRPr/>
            </a:pPr>
            <a:endParaRPr lang="en-US" sz="900" dirty="0">
              <a:solidFill>
                <a:schemeClr val="bg1"/>
              </a:solidFill>
            </a:endParaRPr>
          </a:p>
        </p:txBody>
      </p:sp>
      <p:sp>
        <p:nvSpPr>
          <p:cNvPr id="6" name="Rectangle 5"/>
          <p:cNvSpPr/>
          <p:nvPr/>
        </p:nvSpPr>
        <p:spPr>
          <a:xfrm>
            <a:off x="37821" y="2032987"/>
            <a:ext cx="2227518" cy="661720"/>
          </a:xfrm>
          <a:prstGeom prst="rect">
            <a:avLst/>
          </a:prstGeom>
        </p:spPr>
        <p:txBody>
          <a:bodyPr wrap="square">
            <a:spAutoFit/>
          </a:bodyPr>
          <a:lstStyle/>
          <a:p>
            <a:r>
              <a:rPr lang="en-US" sz="900" b="1" dirty="0">
                <a:solidFill>
                  <a:schemeClr val="bg1"/>
                </a:solidFill>
              </a:rPr>
              <a:t>Select a highly available cloud service</a:t>
            </a:r>
          </a:p>
          <a:p>
            <a:r>
              <a:rPr lang="en-US" sz="1400" b="1" dirty="0">
                <a:solidFill>
                  <a:schemeClr val="bg1"/>
                </a:solidFill>
              </a:rPr>
              <a:t>Be there when customers need you.</a:t>
            </a:r>
            <a:endParaRPr lang="en-US" b="1" dirty="0">
              <a:solidFill>
                <a:schemeClr val="bg1"/>
              </a:solidFill>
            </a:endParaRPr>
          </a:p>
        </p:txBody>
      </p:sp>
      <p:sp>
        <p:nvSpPr>
          <p:cNvPr id="9" name="Rectangle 8"/>
          <p:cNvSpPr/>
          <p:nvPr/>
        </p:nvSpPr>
        <p:spPr>
          <a:xfrm>
            <a:off x="3640347" y="530864"/>
            <a:ext cx="3217653" cy="1169551"/>
          </a:xfrm>
          <a:prstGeom prst="rect">
            <a:avLst/>
          </a:prstGeom>
        </p:spPr>
        <p:txBody>
          <a:bodyPr wrap="square">
            <a:spAutoFit/>
          </a:bodyPr>
          <a:lstStyle/>
          <a:p>
            <a:pPr defTabSz="685639">
              <a:lnSpc>
                <a:spcPts val="1200"/>
              </a:lnSpc>
              <a:defRPr/>
            </a:pPr>
            <a:r>
              <a:rPr lang="en-US" sz="900" b="1" dirty="0">
                <a:solidFill>
                  <a:schemeClr val="accent1"/>
                </a:solidFill>
              </a:rPr>
              <a:t>+ Minimize the risks with high availability</a:t>
            </a:r>
          </a:p>
          <a:p>
            <a:pPr defTabSz="685639">
              <a:lnSpc>
                <a:spcPts val="1200"/>
              </a:lnSpc>
              <a:defRPr/>
            </a:pPr>
            <a:r>
              <a:rPr lang="en-US" sz="900" dirty="0">
                <a:solidFill>
                  <a:schemeClr val="bg1">
                    <a:lumMod val="50000"/>
                  </a:schemeClr>
                </a:solidFill>
              </a:rPr>
              <a:t>Our hot-switching high availability option provides uninterrupted access to the service in the event of a software defect or server failure. The “PCS” local backup option provides basic communications in your premises  in the event of a network failure. </a:t>
            </a:r>
          </a:p>
          <a:p>
            <a:pPr marL="171450" indent="-171450">
              <a:lnSpc>
                <a:spcPts val="1200"/>
              </a:lnSpc>
              <a:buFont typeface="Arial" panose="020B0604020202020204" pitchFamily="34" charset="0"/>
              <a:buChar char="•"/>
            </a:pP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pic>
        <p:nvPicPr>
          <p:cNvPr id="8" name="Imag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94713"/>
            <a:ext cx="2241764" cy="1494509"/>
          </a:xfrm>
          <a:prstGeom prst="rect">
            <a:avLst/>
          </a:prstGeom>
        </p:spPr>
      </p:pic>
      <p:sp>
        <p:nvSpPr>
          <p:cNvPr id="16" name="Rectangle 15"/>
          <p:cNvSpPr/>
          <p:nvPr/>
        </p:nvSpPr>
        <p:spPr>
          <a:xfrm>
            <a:off x="3413760" y="3204723"/>
            <a:ext cx="3444240" cy="13387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en-US" sz="1400" b="1" dirty="0">
                <a:solidFill>
                  <a:schemeClr val="bg1"/>
                </a:solidFill>
              </a:rPr>
              <a:t>20+ Million users daily rely </a:t>
            </a:r>
            <a:br>
              <a:rPr lang="en-US" sz="1400" b="1" dirty="0">
                <a:solidFill>
                  <a:schemeClr val="bg1"/>
                </a:solidFill>
              </a:rPr>
            </a:br>
            <a:r>
              <a:rPr lang="en-US" sz="1400" b="1" dirty="0">
                <a:solidFill>
                  <a:schemeClr val="bg1"/>
                </a:solidFill>
              </a:rPr>
              <a:t>on ALE Communications</a:t>
            </a:r>
            <a:endParaRPr lang="en-US" sz="1400" dirty="0"/>
          </a:p>
          <a:p>
            <a:pPr>
              <a:lnSpc>
                <a:spcPts val="1200"/>
              </a:lnSpc>
            </a:pPr>
            <a:endParaRPr lang="en-US" sz="900" dirty="0">
              <a:solidFill>
                <a:schemeClr val="bg1"/>
              </a:solidFill>
            </a:endParaRPr>
          </a:p>
          <a:p>
            <a:pPr>
              <a:lnSpc>
                <a:spcPts val="1200"/>
              </a:lnSpc>
            </a:pPr>
            <a:r>
              <a:rPr lang="en-US" sz="900" dirty="0">
                <a:solidFill>
                  <a:schemeClr val="bg1"/>
                </a:solidFill>
              </a:rPr>
              <a:t>20 Million users daily rely on ALE for their business communications in many sectors including hospitals, public services, insurance, transportation, industry, small businesses.</a:t>
            </a:r>
          </a:p>
        </p:txBody>
      </p:sp>
      <p:pic>
        <p:nvPicPr>
          <p:cNvPr id="18" name="Graphique 17" descr="Transfert"/>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0354" y="794736"/>
            <a:ext cx="460959" cy="460959"/>
          </a:xfrm>
          <a:prstGeom prst="rect">
            <a:avLst/>
          </a:prstGeom>
        </p:spPr>
      </p:pic>
      <p:sp>
        <p:nvSpPr>
          <p:cNvPr id="20" name="Rectangle 19"/>
          <p:cNvSpPr/>
          <p:nvPr/>
        </p:nvSpPr>
        <p:spPr>
          <a:xfrm>
            <a:off x="2328095" y="1625103"/>
            <a:ext cx="2821446" cy="1477328"/>
          </a:xfrm>
          <a:prstGeom prst="rect">
            <a:avLst/>
          </a:prstGeom>
        </p:spPr>
        <p:txBody>
          <a:bodyPr wrap="square">
            <a:spAutoFit/>
          </a:bodyPr>
          <a:lstStyle/>
          <a:p>
            <a:pPr defTabSz="685639">
              <a:lnSpc>
                <a:spcPts val="1200"/>
              </a:lnSpc>
              <a:defRPr/>
            </a:pPr>
            <a:r>
              <a:rPr lang="en-US" sz="900" b="1" dirty="0">
                <a:solidFill>
                  <a:schemeClr val="accent1"/>
                </a:solidFill>
              </a:rPr>
              <a:t>+ Keep your communications on site </a:t>
            </a:r>
            <a:br>
              <a:rPr lang="en-US" sz="900" b="1" dirty="0">
                <a:solidFill>
                  <a:schemeClr val="accent1"/>
                </a:solidFill>
              </a:rPr>
            </a:br>
            <a:r>
              <a:rPr lang="en-US" sz="900" b="1" dirty="0">
                <a:solidFill>
                  <a:schemeClr val="accent1"/>
                </a:solidFill>
              </a:rPr>
              <a:t>if required</a:t>
            </a:r>
            <a:endParaRPr lang="en-US" sz="900" dirty="0">
              <a:solidFill>
                <a:schemeClr val="bg1">
                  <a:lumMod val="50000"/>
                </a:schemeClr>
              </a:solidFill>
            </a:endParaRPr>
          </a:p>
          <a:p>
            <a:pPr>
              <a:lnSpc>
                <a:spcPts val="1200"/>
              </a:lnSpc>
            </a:pPr>
            <a:r>
              <a:rPr lang="en-US" sz="900" dirty="0">
                <a:solidFill>
                  <a:schemeClr val="bg1">
                    <a:lumMod val="50000"/>
                  </a:schemeClr>
                </a:solidFill>
              </a:rPr>
              <a:t>OTEC can be deployed in your data center if your business requires on-site communications. Your business communications can be hosted in a partner cloud while keeping some of the servers onsite to make the transformation easer:  it’s hybrid cloud at work!</a:t>
            </a:r>
          </a:p>
          <a:p>
            <a:pPr>
              <a:lnSpc>
                <a:spcPts val="1200"/>
              </a:lnSpc>
            </a:pPr>
            <a:r>
              <a:rPr lang="en-US" sz="900" dirty="0">
                <a:solidFill>
                  <a:schemeClr val="bg1">
                    <a:lumMod val="50000"/>
                  </a:schemeClr>
                </a:solidFill>
              </a:rPr>
              <a:t> </a:t>
            </a:r>
          </a:p>
        </p:txBody>
      </p:sp>
      <p:pic>
        <p:nvPicPr>
          <p:cNvPr id="21" name="Graphique 20" descr="Nuag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4501" y="1965926"/>
            <a:ext cx="713820" cy="713820"/>
          </a:xfrm>
          <a:prstGeom prst="rect">
            <a:avLst/>
          </a:prstGeom>
        </p:spPr>
      </p:pic>
      <p:pic>
        <p:nvPicPr>
          <p:cNvPr id="22" name="Graphique 21" descr="Vill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73242" y="1899729"/>
            <a:ext cx="713820" cy="713820"/>
          </a:xfrm>
          <a:prstGeom prst="rect">
            <a:avLst/>
          </a:prstGeom>
        </p:spPr>
      </p:pic>
      <p:sp>
        <p:nvSpPr>
          <p:cNvPr id="23" name="Flèche : droite 22"/>
          <p:cNvSpPr/>
          <p:nvPr/>
        </p:nvSpPr>
        <p:spPr>
          <a:xfrm>
            <a:off x="5802709" y="2490225"/>
            <a:ext cx="267274" cy="246648"/>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èche : droite 23"/>
          <p:cNvSpPr/>
          <p:nvPr/>
        </p:nvSpPr>
        <p:spPr>
          <a:xfrm rot="10800000">
            <a:off x="5650283" y="2642625"/>
            <a:ext cx="267274" cy="246648"/>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247900" y="3204723"/>
            <a:ext cx="1165860" cy="13387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que 12" descr="Couronne"/>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63593" y="3467674"/>
            <a:ext cx="807720" cy="807720"/>
          </a:xfrm>
          <a:prstGeom prst="rect">
            <a:avLst/>
          </a:prstGeom>
        </p:spPr>
      </p:pic>
      <p:sp>
        <p:nvSpPr>
          <p:cNvPr id="19" name="Rectangle 18">
            <a:hlinkClick r:id="rId11"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hlinkClick r:id="rId12" action="ppaction://hlinksldjump"/>
          </p:cNvPr>
          <p:cNvSpPr/>
          <p:nvPr/>
        </p:nvSpPr>
        <p:spPr>
          <a:xfrm>
            <a:off x="1680320" y="4755621"/>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hlinkClick r:id="rId13" action="ppaction://hlinksldjump"/>
          </p:cNvPr>
          <p:cNvSpPr/>
          <p:nvPr/>
        </p:nvSpPr>
        <p:spPr>
          <a:xfrm>
            <a:off x="2588370" y="4748742"/>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14"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15"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63377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8860"/>
            <a:ext cx="6858000" cy="4225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numéro de diapositive 1"/>
          <p:cNvSpPr>
            <a:spLocks noGrp="1"/>
          </p:cNvSpPr>
          <p:nvPr>
            <p:ph type="sldNum" sz="quarter" idx="4"/>
          </p:nvPr>
        </p:nvSpPr>
        <p:spPr/>
        <p:txBody>
          <a:bodyPr/>
          <a:lstStyle/>
          <a:p>
            <a:r>
              <a:rPr lang="en-US" b="1" dirty="0"/>
              <a:t>OTEC Solution Guide</a:t>
            </a:r>
            <a:br>
              <a:rPr lang="en-US" b="1" dirty="0"/>
            </a:br>
            <a:fld id="{0EAC74D5-6F32-4227-8C34-7A4F48FEC4B7}" type="slidenum">
              <a:rPr lang="en-US" smtClean="0"/>
              <a:pPr/>
              <a:t>11</a:t>
            </a:fld>
            <a:endParaRPr lang="en-US" dirty="0"/>
          </a:p>
        </p:txBody>
      </p:sp>
      <p:sp>
        <p:nvSpPr>
          <p:cNvPr id="4" name="Rectangle 3"/>
          <p:cNvSpPr/>
          <p:nvPr/>
        </p:nvSpPr>
        <p:spPr>
          <a:xfrm>
            <a:off x="383478" y="2501823"/>
            <a:ext cx="6263454" cy="446276"/>
          </a:xfrm>
          <a:prstGeom prst="rect">
            <a:avLst/>
          </a:prstGeom>
          <a:noFill/>
        </p:spPr>
        <p:txBody>
          <a:bodyPr wrap="square">
            <a:spAutoFit/>
          </a:bodyPr>
          <a:lstStyle/>
          <a:p>
            <a:endParaRPr lang="en-US" sz="900" b="1" dirty="0">
              <a:solidFill>
                <a:schemeClr val="bg1"/>
              </a:solidFill>
            </a:endParaRPr>
          </a:p>
          <a:p>
            <a:r>
              <a:rPr lang="en-US" sz="1400" b="1" dirty="0">
                <a:solidFill>
                  <a:schemeClr val="bg1"/>
                </a:solidFill>
              </a:rPr>
              <a:t>The OTEC License Catalog</a:t>
            </a:r>
            <a:endParaRPr lang="en-US" b="1" dirty="0">
              <a:solidFill>
                <a:schemeClr val="bg1"/>
              </a:solidFill>
            </a:endParaRPr>
          </a:p>
        </p:txBody>
      </p:sp>
      <p:sp>
        <p:nvSpPr>
          <p:cNvPr id="50" name="ZoneTexte 49"/>
          <p:cNvSpPr txBox="1"/>
          <p:nvPr/>
        </p:nvSpPr>
        <p:spPr>
          <a:xfrm>
            <a:off x="3986773" y="2263583"/>
            <a:ext cx="2198038" cy="246221"/>
          </a:xfrm>
          <a:prstGeom prst="rect">
            <a:avLst/>
          </a:prstGeom>
          <a:noFill/>
        </p:spPr>
        <p:txBody>
          <a:bodyPr wrap="none" rtlCol="0">
            <a:spAutoFit/>
          </a:bodyPr>
          <a:lstStyle/>
          <a:p>
            <a:r>
              <a:rPr lang="en-US" sz="1000" dirty="0">
                <a:solidFill>
                  <a:schemeClr val="bg1"/>
                </a:solidFill>
              </a:rPr>
              <a:t>Maximize the customer experience</a:t>
            </a:r>
          </a:p>
        </p:txBody>
      </p:sp>
      <p:pic>
        <p:nvPicPr>
          <p:cNvPr id="52" name="Image 5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14021" y="2183383"/>
            <a:ext cx="264086" cy="406622"/>
          </a:xfrm>
          <a:prstGeom prst="roundRect">
            <a:avLst>
              <a:gd name="adj" fmla="val 50000"/>
            </a:avLst>
          </a:prstGeom>
        </p:spPr>
      </p:pic>
      <p:sp>
        <p:nvSpPr>
          <p:cNvPr id="53" name="Rectangle 52"/>
          <p:cNvSpPr/>
          <p:nvPr/>
        </p:nvSpPr>
        <p:spPr>
          <a:xfrm>
            <a:off x="3843695" y="2142695"/>
            <a:ext cx="105562" cy="4508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ZoneTexte 55"/>
          <p:cNvSpPr txBox="1"/>
          <p:nvPr/>
        </p:nvSpPr>
        <p:spPr>
          <a:xfrm>
            <a:off x="3973389" y="3337687"/>
            <a:ext cx="1120820" cy="246221"/>
          </a:xfrm>
          <a:prstGeom prst="rect">
            <a:avLst/>
          </a:prstGeom>
          <a:noFill/>
        </p:spPr>
        <p:txBody>
          <a:bodyPr wrap="none" rtlCol="0">
            <a:spAutoFit/>
          </a:bodyPr>
          <a:lstStyle/>
          <a:p>
            <a:r>
              <a:rPr lang="en-US" sz="1000" dirty="0">
                <a:solidFill>
                  <a:schemeClr val="bg1"/>
                </a:solidFill>
              </a:rPr>
              <a:t>The user license</a:t>
            </a:r>
          </a:p>
        </p:txBody>
      </p:sp>
      <p:sp>
        <p:nvSpPr>
          <p:cNvPr id="61" name="Rectangle 60"/>
          <p:cNvSpPr/>
          <p:nvPr/>
        </p:nvSpPr>
        <p:spPr>
          <a:xfrm>
            <a:off x="3847938" y="3231034"/>
            <a:ext cx="105562" cy="45083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ZoneTexte 66"/>
          <p:cNvSpPr txBox="1"/>
          <p:nvPr/>
        </p:nvSpPr>
        <p:spPr>
          <a:xfrm>
            <a:off x="3975084" y="2808319"/>
            <a:ext cx="1569660" cy="246221"/>
          </a:xfrm>
          <a:prstGeom prst="rect">
            <a:avLst/>
          </a:prstGeom>
          <a:noFill/>
        </p:spPr>
        <p:txBody>
          <a:bodyPr wrap="none" rtlCol="0">
            <a:spAutoFit/>
          </a:bodyPr>
          <a:lstStyle/>
          <a:p>
            <a:r>
              <a:rPr lang="en-US" sz="1000" dirty="0">
                <a:solidFill>
                  <a:schemeClr val="bg1"/>
                </a:solidFill>
              </a:rPr>
              <a:t>Communicate anywhere</a:t>
            </a:r>
          </a:p>
        </p:txBody>
      </p:sp>
      <p:pic>
        <p:nvPicPr>
          <p:cNvPr id="68" name="Image 6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09602" y="2728119"/>
            <a:ext cx="264086" cy="406622"/>
          </a:xfrm>
          <a:prstGeom prst="roundRect">
            <a:avLst>
              <a:gd name="adj" fmla="val 50000"/>
            </a:avLst>
          </a:prstGeom>
        </p:spPr>
      </p:pic>
      <p:sp>
        <p:nvSpPr>
          <p:cNvPr id="69" name="Rectangle 68"/>
          <p:cNvSpPr/>
          <p:nvPr/>
        </p:nvSpPr>
        <p:spPr>
          <a:xfrm>
            <a:off x="3843695" y="2687431"/>
            <a:ext cx="105562" cy="4508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ZoneTexte 74"/>
          <p:cNvSpPr txBox="1"/>
          <p:nvPr/>
        </p:nvSpPr>
        <p:spPr>
          <a:xfrm>
            <a:off x="3990834" y="1707446"/>
            <a:ext cx="1856598" cy="246221"/>
          </a:xfrm>
          <a:prstGeom prst="rect">
            <a:avLst/>
          </a:prstGeom>
          <a:noFill/>
        </p:spPr>
        <p:txBody>
          <a:bodyPr wrap="none" rtlCol="0">
            <a:spAutoFit/>
          </a:bodyPr>
          <a:lstStyle/>
          <a:p>
            <a:r>
              <a:rPr lang="en-US" sz="1000" dirty="0">
                <a:solidFill>
                  <a:schemeClr val="bg1"/>
                </a:solidFill>
              </a:rPr>
              <a:t>Security and high availability</a:t>
            </a:r>
          </a:p>
        </p:txBody>
      </p:sp>
      <p:pic>
        <p:nvPicPr>
          <p:cNvPr id="76" name="Image 7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16962" y="1635766"/>
            <a:ext cx="264086" cy="406622"/>
          </a:xfrm>
          <a:prstGeom prst="roundRect">
            <a:avLst>
              <a:gd name="adj" fmla="val 50000"/>
            </a:avLst>
          </a:prstGeom>
        </p:spPr>
      </p:pic>
      <p:sp>
        <p:nvSpPr>
          <p:cNvPr id="77" name="Rectangle 76"/>
          <p:cNvSpPr/>
          <p:nvPr/>
        </p:nvSpPr>
        <p:spPr>
          <a:xfrm>
            <a:off x="3839276" y="1594683"/>
            <a:ext cx="105562" cy="4508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Graphique 53" descr="Main ouverte"/>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77532" y="3324985"/>
            <a:ext cx="351090" cy="351090"/>
          </a:xfrm>
          <a:prstGeom prst="rect">
            <a:avLst/>
          </a:prstGeom>
        </p:spPr>
      </p:pic>
      <p:sp>
        <p:nvSpPr>
          <p:cNvPr id="10" name="Rectangle : coins arrondis 9"/>
          <p:cNvSpPr/>
          <p:nvPr/>
        </p:nvSpPr>
        <p:spPr>
          <a:xfrm>
            <a:off x="3921514" y="3576795"/>
            <a:ext cx="1674424" cy="12164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Click here for more information</a:t>
            </a:r>
          </a:p>
        </p:txBody>
      </p:sp>
      <p:sp>
        <p:nvSpPr>
          <p:cNvPr id="8" name="Rectangle 7">
            <a:hlinkClick r:id="rId5" action="ppaction://hlinksldjump"/>
          </p:cNvPr>
          <p:cNvSpPr/>
          <p:nvPr/>
        </p:nvSpPr>
        <p:spPr>
          <a:xfrm>
            <a:off x="-1" y="2913744"/>
            <a:ext cx="3383301" cy="52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 coins arrondis 79"/>
          <p:cNvSpPr/>
          <p:nvPr/>
        </p:nvSpPr>
        <p:spPr>
          <a:xfrm>
            <a:off x="3921514" y="3028328"/>
            <a:ext cx="1674424" cy="12164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Click here for more information</a:t>
            </a:r>
          </a:p>
        </p:txBody>
      </p:sp>
      <p:sp>
        <p:nvSpPr>
          <p:cNvPr id="81" name="Rectangle : coins arrondis 80"/>
          <p:cNvSpPr/>
          <p:nvPr/>
        </p:nvSpPr>
        <p:spPr>
          <a:xfrm>
            <a:off x="3921514" y="2479861"/>
            <a:ext cx="1674424" cy="12164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Click here for more information</a:t>
            </a:r>
          </a:p>
        </p:txBody>
      </p:sp>
      <p:sp>
        <p:nvSpPr>
          <p:cNvPr id="83" name="Rectangle : coins arrondis 82"/>
          <p:cNvSpPr/>
          <p:nvPr/>
        </p:nvSpPr>
        <p:spPr>
          <a:xfrm>
            <a:off x="3921514" y="1933987"/>
            <a:ext cx="1674424" cy="12164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Click here for more information</a:t>
            </a:r>
          </a:p>
        </p:txBody>
      </p:sp>
      <p:sp>
        <p:nvSpPr>
          <p:cNvPr id="84" name="Rectangle 83">
            <a:hlinkClick r:id="rId6" action="ppaction://hlinksldjump"/>
          </p:cNvPr>
          <p:cNvSpPr/>
          <p:nvPr/>
        </p:nvSpPr>
        <p:spPr>
          <a:xfrm>
            <a:off x="-4449" y="2360790"/>
            <a:ext cx="3383301" cy="52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hlinkClick r:id="rId7" action="ppaction://hlinksldjump"/>
          </p:cNvPr>
          <p:cNvSpPr/>
          <p:nvPr/>
        </p:nvSpPr>
        <p:spPr>
          <a:xfrm>
            <a:off x="-7264" y="1807341"/>
            <a:ext cx="3383301" cy="52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hlinkClick r:id="rId8" action="ppaction://hlinksldjump"/>
          </p:cNvPr>
          <p:cNvSpPr/>
          <p:nvPr/>
        </p:nvSpPr>
        <p:spPr>
          <a:xfrm>
            <a:off x="-4449" y="1286118"/>
            <a:ext cx="3383301" cy="52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ZoneTexte 87"/>
          <p:cNvSpPr txBox="1"/>
          <p:nvPr/>
        </p:nvSpPr>
        <p:spPr>
          <a:xfrm>
            <a:off x="3986773" y="1163007"/>
            <a:ext cx="2435282" cy="246221"/>
          </a:xfrm>
          <a:prstGeom prst="rect">
            <a:avLst/>
          </a:prstGeom>
          <a:noFill/>
        </p:spPr>
        <p:txBody>
          <a:bodyPr wrap="none" rtlCol="0">
            <a:spAutoFit/>
          </a:bodyPr>
          <a:lstStyle/>
          <a:p>
            <a:r>
              <a:rPr lang="en-US" sz="1000" dirty="0">
                <a:solidFill>
                  <a:schemeClr val="bg1"/>
                </a:solidFill>
              </a:rPr>
              <a:t>Connectivity and business integrations </a:t>
            </a:r>
          </a:p>
        </p:txBody>
      </p:sp>
      <p:pic>
        <p:nvPicPr>
          <p:cNvPr id="89" name="Image 8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14021" y="1082807"/>
            <a:ext cx="264086" cy="406622"/>
          </a:xfrm>
          <a:prstGeom prst="roundRect">
            <a:avLst>
              <a:gd name="adj" fmla="val 50000"/>
            </a:avLst>
          </a:prstGeom>
        </p:spPr>
      </p:pic>
      <p:sp>
        <p:nvSpPr>
          <p:cNvPr id="91" name="Rectangle 90"/>
          <p:cNvSpPr/>
          <p:nvPr/>
        </p:nvSpPr>
        <p:spPr>
          <a:xfrm>
            <a:off x="3843695" y="1042119"/>
            <a:ext cx="105562" cy="4508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 coins arrondis 91"/>
          <p:cNvSpPr/>
          <p:nvPr/>
        </p:nvSpPr>
        <p:spPr>
          <a:xfrm>
            <a:off x="3921514" y="1383113"/>
            <a:ext cx="1674424" cy="12164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Click here for more information</a:t>
            </a:r>
          </a:p>
        </p:txBody>
      </p:sp>
      <p:sp>
        <p:nvSpPr>
          <p:cNvPr id="93" name="Rectangle 92">
            <a:hlinkClick r:id="rId9" action="ppaction://hlinksldjump"/>
          </p:cNvPr>
          <p:cNvSpPr/>
          <p:nvPr/>
        </p:nvSpPr>
        <p:spPr>
          <a:xfrm>
            <a:off x="-7265" y="715349"/>
            <a:ext cx="3383301" cy="52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Image 44"/>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074092" y="1277904"/>
            <a:ext cx="1336896" cy="1219008"/>
          </a:xfrm>
          <a:prstGeom prst="rect">
            <a:avLst/>
          </a:prstGeom>
        </p:spPr>
      </p:pic>
    </p:spTree>
    <p:extLst>
      <p:ext uri="{BB962C8B-B14F-4D97-AF65-F5344CB8AC3E}">
        <p14:creationId xmlns:p14="http://schemas.microsoft.com/office/powerpoint/2010/main" val="24609270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35909" y="3204723"/>
            <a:ext cx="4622091" cy="13387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endParaRPr lang="en-US" sz="900" dirty="0">
              <a:solidFill>
                <a:schemeClr val="bg1"/>
              </a:solidFill>
            </a:endParaRPr>
          </a:p>
        </p:txBody>
      </p:sp>
      <p:sp>
        <p:nvSpPr>
          <p:cNvPr id="2" name="Espace réservé du numéro de diapositive 1"/>
          <p:cNvSpPr>
            <a:spLocks noGrp="1"/>
          </p:cNvSpPr>
          <p:nvPr>
            <p:ph type="sldNum" sz="quarter" idx="4"/>
          </p:nvPr>
        </p:nvSpPr>
        <p:spPr/>
        <p:txBody>
          <a:bodyPr/>
          <a:lstStyle/>
          <a:p>
            <a:r>
              <a:rPr lang="en-US" b="1" dirty="0"/>
              <a:t>OTEC Solution Guide</a:t>
            </a:r>
          </a:p>
          <a:p>
            <a:fld id="{0EAC74D5-6F32-4227-8C34-7A4F48FEC4B7}" type="slidenum">
              <a:rPr lang="en-US" smtClean="0"/>
              <a:pPr/>
              <a:t>12</a:t>
            </a:fld>
            <a:endParaRPr lang="en-US" dirty="0"/>
          </a:p>
        </p:txBody>
      </p:sp>
      <p:sp>
        <p:nvSpPr>
          <p:cNvPr id="3" name="Rectangle 2"/>
          <p:cNvSpPr/>
          <p:nvPr/>
        </p:nvSpPr>
        <p:spPr>
          <a:xfrm>
            <a:off x="0" y="1947738"/>
            <a:ext cx="2247900" cy="2595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92186" y="2557978"/>
            <a:ext cx="2143723" cy="710644"/>
          </a:xfrm>
          <a:prstGeom prst="rect">
            <a:avLst/>
          </a:prstGeom>
        </p:spPr>
        <p:txBody>
          <a:bodyPr wrap="square">
            <a:spAutoFit/>
          </a:bodyPr>
          <a:lstStyle/>
          <a:p>
            <a:pPr defTabSz="685639">
              <a:lnSpc>
                <a:spcPts val="1200"/>
              </a:lnSpc>
              <a:defRPr/>
            </a:pPr>
            <a:r>
              <a:rPr lang="en-US" sz="900" dirty="0">
                <a:solidFill>
                  <a:schemeClr val="bg1"/>
                </a:solidFill>
              </a:rPr>
              <a:t>All your professional communications</a:t>
            </a:r>
            <a:br>
              <a:rPr lang="en-US" sz="900" dirty="0">
                <a:solidFill>
                  <a:schemeClr val="bg1"/>
                </a:solidFill>
              </a:rPr>
            </a:br>
            <a:r>
              <a:rPr lang="en-US" sz="900" dirty="0">
                <a:solidFill>
                  <a:schemeClr val="bg1"/>
                </a:solidFill>
              </a:rPr>
              <a:t>with </a:t>
            </a:r>
            <a:r>
              <a:rPr lang="en-US" sz="900" u="sng" dirty="0">
                <a:solidFill>
                  <a:schemeClr val="bg1"/>
                </a:solidFill>
              </a:rPr>
              <a:t>one </a:t>
            </a:r>
            <a:r>
              <a:rPr lang="en-US" sz="900" dirty="0">
                <a:solidFill>
                  <a:schemeClr val="bg1"/>
                </a:solidFill>
              </a:rPr>
              <a:t>license per user </a:t>
            </a:r>
            <a:br>
              <a:rPr lang="en-US" sz="900" dirty="0">
                <a:solidFill>
                  <a:schemeClr val="bg1"/>
                </a:solidFill>
              </a:rPr>
            </a:br>
            <a:r>
              <a:rPr lang="en-US" sz="900" dirty="0">
                <a:solidFill>
                  <a:schemeClr val="bg1"/>
                </a:solidFill>
              </a:rPr>
              <a:t>per month</a:t>
            </a:r>
          </a:p>
          <a:p>
            <a:pPr marL="171450" indent="-171450">
              <a:lnSpc>
                <a:spcPts val="1200"/>
              </a:lnSpc>
              <a:buFont typeface="Arial" panose="020B0604020202020204" pitchFamily="34" charset="0"/>
              <a:buChar char="•"/>
            </a:pPr>
            <a:endParaRPr lang="en-US" sz="1400" dirty="0">
              <a:solidFill>
                <a:schemeClr val="bg1"/>
              </a:solidFill>
              <a:ea typeface="Calibri" panose="020F0502020204030204" pitchFamily="34" charset="0"/>
              <a:cs typeface="Times New Roman" panose="02020603050405020304" pitchFamily="18" charset="0"/>
            </a:endParaRPr>
          </a:p>
        </p:txBody>
      </p:sp>
      <p:sp>
        <p:nvSpPr>
          <p:cNvPr id="6" name="Rectangle 5"/>
          <p:cNvSpPr/>
          <p:nvPr/>
        </p:nvSpPr>
        <p:spPr>
          <a:xfrm>
            <a:off x="37821" y="2032987"/>
            <a:ext cx="2268570" cy="523220"/>
          </a:xfrm>
          <a:prstGeom prst="rect">
            <a:avLst/>
          </a:prstGeom>
        </p:spPr>
        <p:txBody>
          <a:bodyPr wrap="none">
            <a:spAutoFit/>
          </a:bodyPr>
          <a:lstStyle/>
          <a:p>
            <a:r>
              <a:rPr lang="en-US" sz="1400" b="1" dirty="0">
                <a:solidFill>
                  <a:schemeClr val="bg1"/>
                </a:solidFill>
              </a:rPr>
              <a:t>Simplify communications</a:t>
            </a:r>
          </a:p>
          <a:p>
            <a:r>
              <a:rPr lang="en-US" sz="1400" b="1" dirty="0">
                <a:solidFill>
                  <a:schemeClr val="bg1"/>
                </a:solidFill>
              </a:rPr>
              <a:t>using a single license.</a:t>
            </a:r>
            <a:endParaRPr lang="en-US" b="1" dirty="0">
              <a:solidFill>
                <a:schemeClr val="bg1"/>
              </a:solidFill>
            </a:endParaRPr>
          </a:p>
        </p:txBody>
      </p:sp>
      <p:sp>
        <p:nvSpPr>
          <p:cNvPr id="8" name="ZoneTexte 7"/>
          <p:cNvSpPr txBox="1"/>
          <p:nvPr/>
        </p:nvSpPr>
        <p:spPr>
          <a:xfrm>
            <a:off x="3663950" y="4178300"/>
            <a:ext cx="917239" cy="215444"/>
          </a:xfrm>
          <a:prstGeom prst="rect">
            <a:avLst/>
          </a:prstGeom>
          <a:noFill/>
        </p:spPr>
        <p:txBody>
          <a:bodyPr wrap="none" rtlCol="0">
            <a:spAutoFit/>
          </a:bodyPr>
          <a:lstStyle/>
          <a:p>
            <a:r>
              <a:rPr lang="en-US" sz="800" dirty="0">
                <a:solidFill>
                  <a:schemeClr val="accent1"/>
                </a:solidFill>
              </a:rPr>
              <a:t>Business Phones</a:t>
            </a:r>
          </a:p>
        </p:txBody>
      </p:sp>
      <p:sp>
        <p:nvSpPr>
          <p:cNvPr id="9" name="ZoneTexte 8"/>
          <p:cNvSpPr txBox="1"/>
          <p:nvPr/>
        </p:nvSpPr>
        <p:spPr>
          <a:xfrm>
            <a:off x="5381130" y="4171950"/>
            <a:ext cx="1282723" cy="338554"/>
          </a:xfrm>
          <a:prstGeom prst="rect">
            <a:avLst/>
          </a:prstGeom>
          <a:noFill/>
        </p:spPr>
        <p:txBody>
          <a:bodyPr wrap="none" rtlCol="0">
            <a:spAutoFit/>
          </a:bodyPr>
          <a:lstStyle/>
          <a:p>
            <a:r>
              <a:rPr lang="en-US" sz="800" dirty="0">
                <a:solidFill>
                  <a:schemeClr val="accent1"/>
                </a:solidFill>
              </a:rPr>
              <a:t>Rainbow </a:t>
            </a:r>
            <a:br>
              <a:rPr lang="en-US" sz="800" dirty="0">
                <a:solidFill>
                  <a:schemeClr val="accent1"/>
                </a:solidFill>
              </a:rPr>
            </a:br>
            <a:r>
              <a:rPr lang="en-US" sz="800" dirty="0">
                <a:solidFill>
                  <a:schemeClr val="accent1"/>
                </a:solidFill>
              </a:rPr>
              <a:t>and mobile applications</a:t>
            </a:r>
          </a:p>
        </p:txBody>
      </p:sp>
      <p:pic>
        <p:nvPicPr>
          <p:cNvPr id="11" name="Imag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81668"/>
            <a:ext cx="2247900" cy="1498600"/>
          </a:xfrm>
          <a:prstGeom prst="rect">
            <a:avLst/>
          </a:prstGeom>
        </p:spPr>
      </p:pic>
      <p:pic>
        <p:nvPicPr>
          <p:cNvPr id="12" name="Imag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4474" y="3060664"/>
            <a:ext cx="1336896" cy="1219008"/>
          </a:xfrm>
          <a:prstGeom prst="rect">
            <a:avLst/>
          </a:prstGeom>
        </p:spPr>
      </p:pic>
      <p:sp>
        <p:nvSpPr>
          <p:cNvPr id="13" name="Rectangle 12"/>
          <p:cNvSpPr/>
          <p:nvPr/>
        </p:nvSpPr>
        <p:spPr>
          <a:xfrm>
            <a:off x="2285721" y="3552300"/>
            <a:ext cx="1263930" cy="707886"/>
          </a:xfrm>
          <a:prstGeom prst="rect">
            <a:avLst/>
          </a:prstGeom>
        </p:spPr>
        <p:txBody>
          <a:bodyPr wrap="square">
            <a:spAutoFit/>
          </a:bodyPr>
          <a:lstStyle/>
          <a:p>
            <a:pPr defTabSz="685639">
              <a:lnSpc>
                <a:spcPts val="1200"/>
              </a:lnSpc>
              <a:defRPr/>
            </a:pPr>
            <a:r>
              <a:rPr lang="en-US" sz="1100" dirty="0">
                <a:solidFill>
                  <a:schemeClr val="accent1"/>
                </a:solidFill>
              </a:rPr>
              <a:t>Discover our phones and handsets :</a:t>
            </a:r>
          </a:p>
          <a:p>
            <a:pPr marL="171450" indent="-171450">
              <a:lnSpc>
                <a:spcPts val="1200"/>
              </a:lnSpc>
              <a:buFont typeface="Arial" panose="020B0604020202020204" pitchFamily="34" charset="0"/>
              <a:buChar char="•"/>
            </a:pPr>
            <a:endParaRPr lang="en-US" sz="1400" dirty="0">
              <a:solidFill>
                <a:schemeClr val="accent1"/>
              </a:solidFill>
              <a:ea typeface="Calibri" panose="020F0502020204030204" pitchFamily="34" charset="0"/>
              <a:cs typeface="Times New Roman" panose="02020603050405020304" pitchFamily="18" charset="0"/>
            </a:endParaRPr>
          </a:p>
        </p:txBody>
      </p:sp>
      <p:sp>
        <p:nvSpPr>
          <p:cNvPr id="17" name="Rectangle 16"/>
          <p:cNvSpPr/>
          <p:nvPr/>
        </p:nvSpPr>
        <p:spPr>
          <a:xfrm>
            <a:off x="2363033" y="530864"/>
            <a:ext cx="3254889" cy="707886"/>
          </a:xfrm>
          <a:prstGeom prst="rect">
            <a:avLst/>
          </a:prstGeom>
        </p:spPr>
        <p:txBody>
          <a:bodyPr wrap="square">
            <a:spAutoFit/>
          </a:bodyPr>
          <a:lstStyle/>
          <a:p>
            <a:pPr defTabSz="685639">
              <a:lnSpc>
                <a:spcPts val="1200"/>
              </a:lnSpc>
              <a:defRPr/>
            </a:pPr>
            <a:r>
              <a:rPr lang="en-US" sz="900" dirty="0">
                <a:solidFill>
                  <a:schemeClr val="accent1"/>
                </a:solidFill>
              </a:rPr>
              <a:t>+ </a:t>
            </a:r>
            <a:r>
              <a:rPr lang="en-US" sz="900" b="1" dirty="0">
                <a:solidFill>
                  <a:schemeClr val="accent1"/>
                </a:solidFill>
              </a:rPr>
              <a:t>Begin at full speed: you only need one license per user</a:t>
            </a:r>
          </a:p>
          <a:p>
            <a:pPr defTabSz="685639">
              <a:lnSpc>
                <a:spcPts val="1200"/>
              </a:lnSpc>
              <a:defRPr/>
            </a:pPr>
            <a:r>
              <a:rPr lang="en-US" sz="900" dirty="0">
                <a:solidFill>
                  <a:schemeClr val="bg1">
                    <a:lumMod val="50000"/>
                  </a:schemeClr>
                </a:solidFill>
              </a:rPr>
              <a:t>Our business communication services are available via a single, per user per month license. </a:t>
            </a:r>
          </a:p>
          <a:p>
            <a:pPr marL="171450" indent="-171450">
              <a:lnSpc>
                <a:spcPts val="1200"/>
              </a:lnSpc>
              <a:buFont typeface="Arial" panose="020B0604020202020204" pitchFamily="34" charset="0"/>
              <a:buChar char="•"/>
            </a:pP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18" name="Rectangle 17"/>
          <p:cNvSpPr/>
          <p:nvPr/>
        </p:nvSpPr>
        <p:spPr>
          <a:xfrm>
            <a:off x="2363034" y="2520168"/>
            <a:ext cx="3018096" cy="707886"/>
          </a:xfrm>
          <a:prstGeom prst="rect">
            <a:avLst/>
          </a:prstGeom>
        </p:spPr>
        <p:txBody>
          <a:bodyPr wrap="square">
            <a:spAutoFit/>
          </a:bodyPr>
          <a:lstStyle/>
          <a:p>
            <a:pPr defTabSz="685639">
              <a:lnSpc>
                <a:spcPts val="1200"/>
              </a:lnSpc>
              <a:defRPr/>
            </a:pPr>
            <a:r>
              <a:rPr lang="en-US" sz="900" dirty="0">
                <a:solidFill>
                  <a:schemeClr val="accent1"/>
                </a:solidFill>
              </a:rPr>
              <a:t>+ C</a:t>
            </a:r>
            <a:r>
              <a:rPr lang="en-US" sz="900" b="1" dirty="0">
                <a:solidFill>
                  <a:schemeClr val="accent1"/>
                </a:solidFill>
              </a:rPr>
              <a:t>onnect ALE latest phones and wireless handsets </a:t>
            </a:r>
          </a:p>
          <a:p>
            <a:pPr defTabSz="685639">
              <a:lnSpc>
                <a:spcPts val="1200"/>
              </a:lnSpc>
              <a:defRPr/>
            </a:pPr>
            <a:r>
              <a:rPr lang="en-US" sz="900" dirty="0">
                <a:solidFill>
                  <a:schemeClr val="bg1">
                    <a:lumMod val="50000"/>
                  </a:schemeClr>
                </a:solidFill>
              </a:rPr>
              <a:t>This license can be completed with options that are described in the following pages</a:t>
            </a:r>
          </a:p>
          <a:p>
            <a:pPr marL="171450" indent="-171450">
              <a:lnSpc>
                <a:spcPts val="1200"/>
              </a:lnSpc>
              <a:buFont typeface="Arial" panose="020B0604020202020204" pitchFamily="34" charset="0"/>
              <a:buChar char="•"/>
            </a:pP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19" name="Rectangle 18"/>
          <p:cNvSpPr/>
          <p:nvPr/>
        </p:nvSpPr>
        <p:spPr>
          <a:xfrm>
            <a:off x="3839904" y="1299835"/>
            <a:ext cx="3018096" cy="1015663"/>
          </a:xfrm>
          <a:prstGeom prst="rect">
            <a:avLst/>
          </a:prstGeom>
          <a:solidFill>
            <a:schemeClr val="bg1"/>
          </a:solidFill>
        </p:spPr>
        <p:txBody>
          <a:bodyPr wrap="square">
            <a:spAutoFit/>
          </a:bodyPr>
          <a:lstStyle/>
          <a:p>
            <a:pPr defTabSz="685639">
              <a:lnSpc>
                <a:spcPts val="1200"/>
              </a:lnSpc>
              <a:defRPr/>
            </a:pPr>
            <a:r>
              <a:rPr lang="en-US" sz="900" dirty="0">
                <a:solidFill>
                  <a:schemeClr val="accent1"/>
                </a:solidFill>
              </a:rPr>
              <a:t>+ </a:t>
            </a:r>
            <a:r>
              <a:rPr lang="en-US" sz="900" b="1" dirty="0">
                <a:solidFill>
                  <a:schemeClr val="accent1"/>
                </a:solidFill>
              </a:rPr>
              <a:t>Delight your customers with excellent call management.</a:t>
            </a:r>
          </a:p>
          <a:p>
            <a:pPr defTabSz="685639">
              <a:lnSpc>
                <a:spcPts val="1200"/>
              </a:lnSpc>
              <a:defRPr/>
            </a:pPr>
            <a:r>
              <a:rPr lang="en-US" sz="900" dirty="0">
                <a:solidFill>
                  <a:schemeClr val="bg1">
                    <a:lumMod val="50000"/>
                  </a:schemeClr>
                </a:solidFill>
              </a:rPr>
              <a:t>Features such as multiple lines, call filtering, line supervision, call grouping, configurable call forwarding, speed dialing are included in the user license. </a:t>
            </a: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pic>
        <p:nvPicPr>
          <p:cNvPr id="21" name="Graphique 20" descr="Centre d’appels"/>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07774" y="368673"/>
            <a:ext cx="720000" cy="720000"/>
          </a:xfrm>
          <a:prstGeom prst="rect">
            <a:avLst/>
          </a:prstGeom>
        </p:spPr>
      </p:pic>
      <p:sp>
        <p:nvSpPr>
          <p:cNvPr id="23" name="Rectangle 22"/>
          <p:cNvSpPr/>
          <p:nvPr/>
        </p:nvSpPr>
        <p:spPr>
          <a:xfrm>
            <a:off x="5898356" y="993231"/>
            <a:ext cx="342900" cy="165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ZoneTexte 21"/>
          <p:cNvSpPr txBox="1"/>
          <p:nvPr/>
        </p:nvSpPr>
        <p:spPr>
          <a:xfrm>
            <a:off x="5869848" y="700141"/>
            <a:ext cx="394660" cy="523220"/>
          </a:xfrm>
          <a:prstGeom prst="rect">
            <a:avLst/>
          </a:prstGeom>
          <a:noFill/>
        </p:spPr>
        <p:txBody>
          <a:bodyPr wrap="none" rtlCol="0">
            <a:spAutoFit/>
          </a:bodyPr>
          <a:lstStyle/>
          <a:p>
            <a:r>
              <a:rPr lang="en-US" sz="2800" b="1" dirty="0">
                <a:solidFill>
                  <a:schemeClr val="bg1"/>
                </a:solidFill>
              </a:rPr>
              <a:t>1</a:t>
            </a:r>
            <a:endParaRPr lang="en-US" sz="1000" b="1" dirty="0">
              <a:solidFill>
                <a:schemeClr val="bg1"/>
              </a:solidFill>
            </a:endParaRPr>
          </a:p>
        </p:txBody>
      </p:sp>
      <p:pic>
        <p:nvPicPr>
          <p:cNvPr id="25" name="Image 2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87242" y="1522251"/>
            <a:ext cx="1137528" cy="758352"/>
          </a:xfrm>
          <a:prstGeom prst="rect">
            <a:avLst/>
          </a:prstGeom>
        </p:spPr>
      </p:pic>
      <p:sp>
        <p:nvSpPr>
          <p:cNvPr id="28" name="Rectangle 27">
            <a:hlinkClick r:id="rId7"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8" action="ppaction://hlinksldjump"/>
          </p:cNvPr>
          <p:cNvSpPr/>
          <p:nvPr/>
        </p:nvSpPr>
        <p:spPr>
          <a:xfrm>
            <a:off x="1680320" y="4755621"/>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hlinkClick r:id="rId9" action="ppaction://hlinksldjump"/>
          </p:cNvPr>
          <p:cNvSpPr/>
          <p:nvPr/>
        </p:nvSpPr>
        <p:spPr>
          <a:xfrm>
            <a:off x="2588370" y="4748742"/>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hlinkClick r:id="rId10"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hlinkClick r:id="rId11"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Image 34" descr="Une image contenant équipement électronique&#10;&#10;Description générée automatiquement">
            <a:extLst>
              <a:ext uri="{FF2B5EF4-FFF2-40B4-BE49-F238E27FC236}">
                <a16:creationId xmlns:a16="http://schemas.microsoft.com/office/drawing/2014/main" id="{00384AB0-4D69-45B1-9F24-6983C6D7CE62}"/>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5346681" y="2213560"/>
            <a:ext cx="666750" cy="921891"/>
          </a:xfrm>
          <a:prstGeom prst="rect">
            <a:avLst/>
          </a:prstGeom>
        </p:spPr>
      </p:pic>
      <p:pic>
        <p:nvPicPr>
          <p:cNvPr id="36" name="Image 35">
            <a:extLst>
              <a:ext uri="{FF2B5EF4-FFF2-40B4-BE49-F238E27FC236}">
                <a16:creationId xmlns:a16="http://schemas.microsoft.com/office/drawing/2014/main" id="{1E404FAC-AE49-4342-913A-DE820A31E87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109759" y="2394288"/>
            <a:ext cx="331515" cy="629208"/>
          </a:xfrm>
          <a:prstGeom prst="rect">
            <a:avLst/>
          </a:prstGeom>
        </p:spPr>
      </p:pic>
      <p:pic>
        <p:nvPicPr>
          <p:cNvPr id="38" name="Picture 10">
            <a:hlinkClick r:id="rId14"/>
            <a:extLst>
              <a:ext uri="{FF2B5EF4-FFF2-40B4-BE49-F238E27FC236}">
                <a16:creationId xmlns:a16="http://schemas.microsoft.com/office/drawing/2014/main" id="{1B15C0FF-AEA1-4EB2-9B7D-A131F48DEBD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540666" y="3245581"/>
            <a:ext cx="1322426" cy="936947"/>
          </a:xfrm>
          <a:prstGeom prst="rect">
            <a:avLst/>
          </a:prstGeom>
          <a:effectLst>
            <a:outerShdw blurRad="63500" sx="102000" sy="102000" algn="ctr" rotWithShape="0">
              <a:prstClr val="black">
                <a:alpha val="40000"/>
              </a:prstClr>
            </a:outerShdw>
          </a:effectLst>
        </p:spPr>
      </p:pic>
      <p:sp>
        <p:nvSpPr>
          <p:cNvPr id="14" name="Rectangle 13"/>
          <p:cNvSpPr/>
          <p:nvPr/>
        </p:nvSpPr>
        <p:spPr>
          <a:xfrm>
            <a:off x="4546954" y="3946069"/>
            <a:ext cx="624980" cy="165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Click here</a:t>
            </a:r>
          </a:p>
        </p:txBody>
      </p:sp>
      <p:pic>
        <p:nvPicPr>
          <p:cNvPr id="40" name="Picture 42">
            <a:hlinkClick r:id="rId16"/>
            <a:extLst>
              <a:ext uri="{FF2B5EF4-FFF2-40B4-BE49-F238E27FC236}">
                <a16:creationId xmlns:a16="http://schemas.microsoft.com/office/drawing/2014/main" id="{E350D4D9-59A3-4ECB-83F0-118A84A57742}"/>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274170" y="3252443"/>
            <a:ext cx="1327160" cy="936947"/>
          </a:xfrm>
          <a:prstGeom prst="rect">
            <a:avLst/>
          </a:prstGeom>
          <a:effectLst>
            <a:outerShdw blurRad="63500" sx="102000" sy="102000" algn="ctr" rotWithShape="0">
              <a:prstClr val="black">
                <a:alpha val="40000"/>
              </a:prstClr>
            </a:outerShdw>
          </a:effectLst>
        </p:spPr>
      </p:pic>
      <p:sp>
        <p:nvSpPr>
          <p:cNvPr id="15" name="Rectangle 14"/>
          <p:cNvSpPr/>
          <p:nvPr/>
        </p:nvSpPr>
        <p:spPr>
          <a:xfrm>
            <a:off x="6185247" y="3946069"/>
            <a:ext cx="624980" cy="165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Click here</a:t>
            </a:r>
          </a:p>
        </p:txBody>
      </p:sp>
    </p:spTree>
    <p:extLst>
      <p:ext uri="{BB962C8B-B14F-4D97-AF65-F5344CB8AC3E}">
        <p14:creationId xmlns:p14="http://schemas.microsoft.com/office/powerpoint/2010/main" val="31442043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r>
              <a:rPr lang="en-US" b="1" dirty="0"/>
              <a:t>OTEC Solution Guide</a:t>
            </a:r>
          </a:p>
          <a:p>
            <a:fld id="{0EAC74D5-6F32-4227-8C34-7A4F48FEC4B7}" type="slidenum">
              <a:rPr lang="en-US" smtClean="0"/>
              <a:pPr/>
              <a:t>13</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val="1108812502"/>
              </p:ext>
            </p:extLst>
          </p:nvPr>
        </p:nvGraphicFramePr>
        <p:xfrm>
          <a:off x="0" y="1303868"/>
          <a:ext cx="6858000" cy="3078480"/>
        </p:xfrm>
        <a:graphic>
          <a:graphicData uri="http://schemas.openxmlformats.org/drawingml/2006/table">
            <a:tbl>
              <a:tblPr firstRow="1" bandRow="1">
                <a:tableStyleId>{5C22544A-7EE6-4342-B048-85BDC9FD1C3A}</a:tableStyleId>
              </a:tblPr>
              <a:tblGrid>
                <a:gridCol w="1333173">
                  <a:extLst>
                    <a:ext uri="{9D8B030D-6E8A-4147-A177-3AD203B41FA5}">
                      <a16:colId xmlns:a16="http://schemas.microsoft.com/office/drawing/2014/main" val="4092023569"/>
                    </a:ext>
                  </a:extLst>
                </a:gridCol>
                <a:gridCol w="1198754">
                  <a:extLst>
                    <a:ext uri="{9D8B030D-6E8A-4147-A177-3AD203B41FA5}">
                      <a16:colId xmlns:a16="http://schemas.microsoft.com/office/drawing/2014/main" val="3110751546"/>
                    </a:ext>
                  </a:extLst>
                </a:gridCol>
                <a:gridCol w="4326073">
                  <a:extLst>
                    <a:ext uri="{9D8B030D-6E8A-4147-A177-3AD203B41FA5}">
                      <a16:colId xmlns:a16="http://schemas.microsoft.com/office/drawing/2014/main" val="561453025"/>
                    </a:ext>
                  </a:extLst>
                </a:gridCol>
              </a:tblGrid>
              <a:tr h="328082">
                <a:tc>
                  <a:txBody>
                    <a:bodyPr/>
                    <a:lstStyle/>
                    <a:p>
                      <a:pPr marL="0" algn="l" defTabSz="685639" rtl="0" eaLnBrk="1" latinLnBrk="0" hangingPunct="1"/>
                      <a:r>
                        <a:rPr lang="en-US" sz="800" b="1" kern="1200" noProof="0" dirty="0">
                          <a:solidFill>
                            <a:schemeClr val="lt1"/>
                          </a:solidFill>
                          <a:latin typeface="+mn-lt"/>
                          <a:ea typeface="+mn-ea"/>
                          <a:cs typeface="+mn-cs"/>
                        </a:rPr>
                        <a:t>Use</a:t>
                      </a:r>
                      <a:r>
                        <a:rPr lang="en-US" sz="800" b="1" kern="1200" baseline="0" noProof="0" dirty="0">
                          <a:solidFill>
                            <a:schemeClr val="lt1"/>
                          </a:solidFill>
                          <a:latin typeface="+mn-lt"/>
                          <a:ea typeface="+mn-ea"/>
                          <a:cs typeface="+mn-cs"/>
                        </a:rPr>
                        <a:t> case</a:t>
                      </a:r>
                      <a:endParaRPr lang="en-US" sz="800" b="1" kern="1200" noProof="0" dirty="0">
                        <a:solidFill>
                          <a:schemeClr val="lt1"/>
                        </a:solidFill>
                        <a:latin typeface="+mn-lt"/>
                        <a:ea typeface="+mn-ea"/>
                        <a:cs typeface="+mn-cs"/>
                      </a:endParaRPr>
                    </a:p>
                  </a:txBody>
                  <a:tcPr/>
                </a:tc>
                <a:tc>
                  <a:txBody>
                    <a:bodyPr/>
                    <a:lstStyle/>
                    <a:p>
                      <a:pPr marL="0" algn="l" defTabSz="685639" rtl="0" eaLnBrk="1" latinLnBrk="0" hangingPunct="1"/>
                      <a:r>
                        <a:rPr lang="en-US" sz="800" b="1" kern="1200" noProof="0" dirty="0">
                          <a:solidFill>
                            <a:schemeClr val="lt1"/>
                          </a:solidFill>
                          <a:latin typeface="+mn-lt"/>
                          <a:ea typeface="+mn-ea"/>
                          <a:cs typeface="+mn-cs"/>
                        </a:rPr>
                        <a:t>Availability </a:t>
                      </a:r>
                      <a:br>
                        <a:rPr lang="en-US" sz="800" b="1" kern="1200" noProof="0" dirty="0">
                          <a:solidFill>
                            <a:schemeClr val="lt1"/>
                          </a:solidFill>
                          <a:latin typeface="+mn-lt"/>
                          <a:ea typeface="+mn-ea"/>
                          <a:cs typeface="+mn-cs"/>
                        </a:rPr>
                      </a:br>
                      <a:r>
                        <a:rPr lang="en-US" sz="800" b="1" kern="1200" noProof="0" dirty="0">
                          <a:solidFill>
                            <a:schemeClr val="lt1"/>
                          </a:solidFill>
                          <a:latin typeface="+mn-lt"/>
                          <a:ea typeface="+mn-ea"/>
                          <a:cs typeface="+mn-cs"/>
                        </a:rPr>
                        <a:t>per month</a:t>
                      </a:r>
                    </a:p>
                  </a:txBody>
                  <a:tcPr/>
                </a:tc>
                <a:tc>
                  <a:txBody>
                    <a:bodyPr/>
                    <a:lstStyle/>
                    <a:p>
                      <a:pPr marL="0" algn="l" defTabSz="685639" rtl="0" eaLnBrk="1" latinLnBrk="0" hangingPunct="1"/>
                      <a:r>
                        <a:rPr lang="en-US" sz="800" b="1" kern="1200" noProof="0" dirty="0">
                          <a:solidFill>
                            <a:schemeClr val="lt1"/>
                          </a:solidFill>
                          <a:latin typeface="+mn-lt"/>
                          <a:ea typeface="+mn-ea"/>
                          <a:cs typeface="+mn-cs"/>
                        </a:rPr>
                        <a:t>Advantage</a:t>
                      </a:r>
                    </a:p>
                  </a:txBody>
                  <a:tcPr/>
                </a:tc>
                <a:extLst>
                  <a:ext uri="{0D108BD9-81ED-4DB2-BD59-A6C34878D82A}">
                    <a16:rowId xmlns:a16="http://schemas.microsoft.com/office/drawing/2014/main" val="3218576797"/>
                  </a:ext>
                </a:extLst>
              </a:tr>
              <a:tr h="457200">
                <a:tc>
                  <a:txBody>
                    <a:bodyPr/>
                    <a:lstStyle/>
                    <a:p>
                      <a:r>
                        <a:rPr lang="en-US" sz="800" noProof="0" dirty="0"/>
                        <a:t>Softphone for work-from-home</a:t>
                      </a:r>
                      <a:r>
                        <a:rPr lang="en-US" sz="800" baseline="0" noProof="0" dirty="0"/>
                        <a:t> staff</a:t>
                      </a:r>
                      <a:r>
                        <a:rPr lang="en-US" sz="800" noProof="0" dirty="0"/>
                        <a:t> </a:t>
                      </a:r>
                    </a:p>
                  </a:txBody>
                  <a:tcPr anchor="ctr"/>
                </a:tc>
                <a:tc>
                  <a:txBody>
                    <a:bodyPr/>
                    <a:lstStyle/>
                    <a:p>
                      <a:r>
                        <a:rPr lang="en-US" sz="800" baseline="0" noProof="0" dirty="0"/>
                        <a:t>Per user </a:t>
                      </a:r>
                      <a:endParaRPr lang="en-US" sz="800" noProof="0" dirty="0"/>
                    </a:p>
                  </a:txBody>
                  <a:tcPr anchor="ctr"/>
                </a:tc>
                <a:tc>
                  <a:txBody>
                    <a:bodyPr/>
                    <a:lstStyle/>
                    <a:p>
                      <a:r>
                        <a:rPr lang="en-US" sz="800" kern="1200" noProof="0" dirty="0">
                          <a:solidFill>
                            <a:schemeClr val="dk1"/>
                          </a:solidFill>
                          <a:latin typeface="+mn-lt"/>
                          <a:ea typeface="+mn-ea"/>
                          <a:cs typeface="+mn-cs"/>
                        </a:rPr>
                        <a:t>Communicate anywhere from your computer </a:t>
                      </a:r>
                      <a:r>
                        <a:rPr lang="en-US" sz="800" kern="1200" baseline="0" noProof="0" dirty="0">
                          <a:solidFill>
                            <a:schemeClr val="dk1"/>
                          </a:solidFill>
                          <a:latin typeface="+mn-lt"/>
                          <a:ea typeface="+mn-ea"/>
                          <a:cs typeface="+mn-cs"/>
                        </a:rPr>
                        <a:t>or Android smart</a:t>
                      </a:r>
                      <a:r>
                        <a:rPr lang="en-US" sz="800" kern="1200" noProof="0" dirty="0">
                          <a:solidFill>
                            <a:schemeClr val="dk1"/>
                          </a:solidFill>
                          <a:latin typeface="+mn-lt"/>
                          <a:ea typeface="+mn-ea"/>
                          <a:cs typeface="+mn-cs"/>
                        </a:rPr>
                        <a:t>phone as if you were using an ALE business phone, with </a:t>
                      </a:r>
                      <a:r>
                        <a:rPr lang="en-US" sz="800" kern="1200" baseline="0" noProof="0" dirty="0">
                          <a:solidFill>
                            <a:schemeClr val="dk1"/>
                          </a:solidFill>
                          <a:latin typeface="+mn-lt"/>
                          <a:ea typeface="+mn-ea"/>
                          <a:cs typeface="+mn-cs"/>
                        </a:rPr>
                        <a:t>line </a:t>
                      </a:r>
                      <a:r>
                        <a:rPr lang="en-US" sz="800" kern="1200" noProof="0" dirty="0">
                          <a:solidFill>
                            <a:schemeClr val="dk1"/>
                          </a:solidFill>
                          <a:latin typeface="+mn-lt"/>
                          <a:ea typeface="+mn-ea"/>
                          <a:cs typeface="+mn-cs"/>
                        </a:rPr>
                        <a:t>supervision, </a:t>
                      </a:r>
                      <a:r>
                        <a:rPr lang="en-US" sz="800" kern="1200" baseline="0" noProof="0" dirty="0">
                          <a:solidFill>
                            <a:schemeClr val="dk1"/>
                          </a:solidFill>
                          <a:latin typeface="+mn-lt"/>
                          <a:ea typeface="+mn-ea"/>
                          <a:cs typeface="+mn-cs"/>
                        </a:rPr>
                        <a:t>group calls, etc.</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307708253"/>
                  </a:ext>
                </a:extLst>
              </a:tr>
              <a:tr h="457200">
                <a:tc>
                  <a:txBody>
                    <a:bodyPr/>
                    <a:lstStyle/>
                    <a:p>
                      <a:r>
                        <a:rPr lang="en-US" sz="800" kern="1200" baseline="0" noProof="0" dirty="0">
                          <a:solidFill>
                            <a:schemeClr val="dk1"/>
                          </a:solidFill>
                          <a:latin typeface="+mn-lt"/>
                          <a:ea typeface="+mn-ea"/>
                          <a:cs typeface="+mn-cs"/>
                        </a:rPr>
                        <a:t>Communications on any device</a:t>
                      </a:r>
                      <a:endParaRPr lang="en-US" sz="800" kern="1200" noProof="0" dirty="0">
                        <a:solidFill>
                          <a:schemeClr val="dk1"/>
                        </a:solidFill>
                        <a:latin typeface="+mn-lt"/>
                        <a:ea typeface="+mn-ea"/>
                        <a:cs typeface="+mn-cs"/>
                      </a:endParaRPr>
                    </a:p>
                  </a:txBody>
                  <a:tcPr anchor="ctr"/>
                </a:tc>
                <a:tc>
                  <a:txBody>
                    <a:bodyPr/>
                    <a:lstStyle/>
                    <a:p>
                      <a:r>
                        <a:rPr lang="en-US" sz="800" kern="1200" noProof="0" dirty="0">
                          <a:solidFill>
                            <a:schemeClr val="dk1"/>
                          </a:solidFill>
                          <a:latin typeface="+mn-lt"/>
                          <a:ea typeface="+mn-ea"/>
                          <a:cs typeface="+mn-cs"/>
                        </a:rPr>
                        <a:t>Per user</a:t>
                      </a:r>
                    </a:p>
                  </a:txBody>
                  <a:tcPr anchor="ctr"/>
                </a:tc>
                <a:tc>
                  <a:txBody>
                    <a:bodyPr/>
                    <a:lstStyle/>
                    <a:p>
                      <a:r>
                        <a:rPr lang="en-US" sz="800" kern="1200" noProof="0" dirty="0">
                          <a:solidFill>
                            <a:schemeClr val="dk1"/>
                          </a:solidFill>
                          <a:latin typeface="+mn-lt"/>
                          <a:ea typeface="+mn-ea"/>
                          <a:cs typeface="+mn-cs"/>
                        </a:rPr>
                        <a:t>Communicate from the</a:t>
                      </a:r>
                      <a:r>
                        <a:rPr lang="en-US" sz="800" kern="1200" baseline="0" noProof="0" dirty="0">
                          <a:solidFill>
                            <a:schemeClr val="dk1"/>
                          </a:solidFill>
                          <a:latin typeface="+mn-lt"/>
                          <a:ea typeface="+mn-ea"/>
                          <a:cs typeface="+mn-cs"/>
                        </a:rPr>
                        <a:t> Rainbow</a:t>
                      </a:r>
                      <a:r>
                        <a:rPr lang="en-US" sz="800" kern="1200" noProof="0" dirty="0">
                          <a:solidFill>
                            <a:schemeClr val="dk1"/>
                          </a:solidFill>
                          <a:latin typeface="+mn-lt"/>
                          <a:ea typeface="+mn-ea"/>
                          <a:cs typeface="+mn-cs"/>
                        </a:rPr>
                        <a:t> </a:t>
                      </a:r>
                      <a:r>
                        <a:rPr lang="en-US" sz="800" kern="1200" baseline="0" noProof="0" dirty="0">
                          <a:solidFill>
                            <a:schemeClr val="dk1"/>
                          </a:solidFill>
                          <a:latin typeface="+mn-lt"/>
                          <a:ea typeface="+mn-ea"/>
                          <a:cs typeface="+mn-cs"/>
                        </a:rPr>
                        <a:t>mobile application or any web browser, keeping your business number thru dual ringing with your desktop phone. </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414983926"/>
                  </a:ext>
                </a:extLst>
              </a:tr>
              <a:tr h="457200">
                <a:tc>
                  <a:txBody>
                    <a:bodyPr/>
                    <a:lstStyle/>
                    <a:p>
                      <a:r>
                        <a:rPr lang="en-US" sz="800" kern="1200" baseline="0" noProof="0" dirty="0">
                          <a:solidFill>
                            <a:schemeClr val="dk1"/>
                          </a:solidFill>
                          <a:latin typeface="+mn-lt"/>
                          <a:ea typeface="+mn-ea"/>
                          <a:cs typeface="+mn-cs"/>
                        </a:rPr>
                        <a:t>Secure </a:t>
                      </a:r>
                      <a:r>
                        <a:rPr lang="en-US" sz="800" kern="1200" noProof="0" dirty="0">
                          <a:solidFill>
                            <a:schemeClr val="dk1"/>
                          </a:solidFill>
                          <a:latin typeface="+mn-lt"/>
                          <a:ea typeface="+mn-ea"/>
                          <a:cs typeface="+mn-cs"/>
                        </a:rPr>
                        <a:t>messaging</a:t>
                      </a:r>
                      <a:r>
                        <a:rPr lang="en-US" sz="800" kern="1200" baseline="0" noProof="0" dirty="0">
                          <a:solidFill>
                            <a:schemeClr val="dk1"/>
                          </a:solidFill>
                          <a:latin typeface="+mn-lt"/>
                          <a:ea typeface="+mn-ea"/>
                          <a:cs typeface="+mn-cs"/>
                        </a:rPr>
                        <a:t>, video collaboration</a:t>
                      </a:r>
                      <a:endParaRPr lang="en-US" sz="800" kern="1200" noProof="0" dirty="0">
                        <a:solidFill>
                          <a:schemeClr val="dk1"/>
                        </a:solidFill>
                        <a:latin typeface="+mn-lt"/>
                        <a:ea typeface="+mn-ea"/>
                        <a:cs typeface="+mn-cs"/>
                      </a:endParaRPr>
                    </a:p>
                  </a:txBody>
                  <a:tcPr anchor="ctr"/>
                </a:tc>
                <a:tc>
                  <a:txBody>
                    <a:bodyPr/>
                    <a:lstStyle/>
                    <a:p>
                      <a:pPr marL="0" marR="0" lvl="0" indent="0" algn="l" defTabSz="685639" rtl="0" eaLnBrk="1" fontAlgn="auto" latinLnBrk="0" hangingPunct="1">
                        <a:lnSpc>
                          <a:spcPct val="100000"/>
                        </a:lnSpc>
                        <a:spcBef>
                          <a:spcPts val="0"/>
                        </a:spcBef>
                        <a:spcAft>
                          <a:spcPts val="0"/>
                        </a:spcAft>
                        <a:buClrTx/>
                        <a:buSzTx/>
                        <a:buFontTx/>
                        <a:buNone/>
                        <a:tabLst/>
                        <a:defRPr/>
                      </a:pPr>
                      <a:r>
                        <a:rPr lang="en-US" sz="800" kern="1200" noProof="0" dirty="0">
                          <a:solidFill>
                            <a:schemeClr val="dk1"/>
                          </a:solidFill>
                          <a:latin typeface="+mn-lt"/>
                          <a:ea typeface="+mn-ea"/>
                          <a:cs typeface="+mn-cs"/>
                        </a:rPr>
                        <a:t>Per user</a:t>
                      </a:r>
                    </a:p>
                  </a:txBody>
                  <a:tcPr anchor="ctr"/>
                </a:tc>
                <a:tc>
                  <a:txBody>
                    <a:bodyPr/>
                    <a:lstStyle/>
                    <a:p>
                      <a:r>
                        <a:rPr lang="en-US" sz="800" kern="1200" noProof="0" dirty="0">
                          <a:solidFill>
                            <a:schemeClr val="dk1"/>
                          </a:solidFill>
                          <a:latin typeface="+mn-lt"/>
                          <a:ea typeface="+mn-ea"/>
                          <a:cs typeface="+mn-cs"/>
                        </a:rPr>
                        <a:t>Work together wherever you are with Rainbow</a:t>
                      </a:r>
                      <a:r>
                        <a:rPr lang="en-US" sz="800" kern="1200" baseline="0" noProof="0" dirty="0">
                          <a:solidFill>
                            <a:schemeClr val="dk1"/>
                          </a:solidFill>
                          <a:latin typeface="+mn-lt"/>
                          <a:ea typeface="+mn-ea"/>
                          <a:cs typeface="+mn-cs"/>
                        </a:rPr>
                        <a:t>: exchange files, chat or share screen with just a few clicks. Set up project groups to share and meet on video. Invite external contacts. </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3276141980"/>
                  </a:ext>
                </a:extLst>
              </a:tr>
              <a:tr h="457200">
                <a:tc>
                  <a:txBody>
                    <a:bodyPr/>
                    <a:lstStyle/>
                    <a:p>
                      <a:r>
                        <a:rPr lang="en-US" sz="800" kern="1200" noProof="0" dirty="0">
                          <a:solidFill>
                            <a:schemeClr val="dk1"/>
                          </a:solidFill>
                          <a:latin typeface="+mn-lt"/>
                          <a:ea typeface="+mn-ea"/>
                          <a:cs typeface="+mn-cs"/>
                        </a:rPr>
                        <a:t>Management Portal</a:t>
                      </a:r>
                    </a:p>
                  </a:txBody>
                  <a:tcPr anchor="ctr"/>
                </a:tc>
                <a:tc>
                  <a:txBody>
                    <a:bodyPr/>
                    <a:lstStyle/>
                    <a:p>
                      <a:r>
                        <a:rPr lang="en-US" sz="800" kern="1200" noProof="0" dirty="0">
                          <a:solidFill>
                            <a:schemeClr val="dk1"/>
                          </a:solidFill>
                          <a:latin typeface="+mn-lt"/>
                          <a:ea typeface="+mn-ea"/>
                          <a:cs typeface="+mn-cs"/>
                        </a:rPr>
                        <a:t>By port</a:t>
                      </a:r>
                    </a:p>
                  </a:txBody>
                  <a:tcPr anchor="ctr"/>
                </a:tc>
                <a:tc>
                  <a:txBody>
                    <a:bodyPr/>
                    <a:lstStyle/>
                    <a:p>
                      <a:r>
                        <a:rPr lang="en-US" sz="800" kern="1200" noProof="0" dirty="0">
                          <a:solidFill>
                            <a:schemeClr val="dk1"/>
                          </a:solidFill>
                          <a:latin typeface="+mn-lt"/>
                          <a:ea typeface="+mn-ea"/>
                          <a:cs typeface="+mn-cs"/>
                        </a:rPr>
                        <a:t>Set up the deskphone’s quick access keys, call forwarding from a web application anywhere. </a:t>
                      </a:r>
                      <a:r>
                        <a:rPr lang="en-US" sz="800" kern="1200" baseline="0" noProof="0" dirty="0">
                          <a:solidFill>
                            <a:schemeClr val="dk1"/>
                          </a:solidFill>
                          <a:latin typeface="+mn-lt"/>
                          <a:ea typeface="+mn-ea"/>
                          <a:cs typeface="+mn-cs"/>
                        </a:rPr>
                        <a:t>IT </a:t>
                      </a:r>
                      <a:r>
                        <a:rPr lang="en-US" sz="800" kern="1200" noProof="0" dirty="0">
                          <a:solidFill>
                            <a:schemeClr val="dk1"/>
                          </a:solidFill>
                          <a:latin typeface="+mn-lt"/>
                          <a:ea typeface="+mn-ea"/>
                          <a:cs typeface="+mn-cs"/>
                        </a:rPr>
                        <a:t>local administrators </a:t>
                      </a:r>
                      <a:r>
                        <a:rPr lang="en-US" sz="800" kern="1200" baseline="0" noProof="0" dirty="0">
                          <a:solidFill>
                            <a:schemeClr val="dk1"/>
                          </a:solidFill>
                          <a:latin typeface="+mn-lt"/>
                          <a:ea typeface="+mn-ea"/>
                          <a:cs typeface="+mn-cs"/>
                        </a:rPr>
                        <a:t>perform daily operations on user accounts using the same portal.</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430554246"/>
                  </a:ext>
                </a:extLst>
              </a:tr>
              <a:tr h="457200">
                <a:tc>
                  <a:txBody>
                    <a:bodyPr/>
                    <a:lstStyle/>
                    <a:p>
                      <a:r>
                        <a:rPr lang="en-US" sz="800" kern="1200" noProof="0" dirty="0">
                          <a:solidFill>
                            <a:schemeClr val="dk1"/>
                          </a:solidFill>
                          <a:latin typeface="+mn-lt"/>
                          <a:ea typeface="+mn-ea"/>
                          <a:cs typeface="+mn-cs"/>
                        </a:rPr>
                        <a:t>Voicemail</a:t>
                      </a:r>
                    </a:p>
                  </a:txBody>
                  <a:tcPr anchor="ctr"/>
                </a:tc>
                <a:tc>
                  <a:txBody>
                    <a:bodyPr/>
                    <a:lstStyle/>
                    <a:p>
                      <a:r>
                        <a:rPr lang="en-US" sz="800" baseline="0" noProof="0" dirty="0"/>
                        <a:t>Per user </a:t>
                      </a:r>
                      <a:endParaRPr lang="en-US" sz="800" noProof="0" dirty="0"/>
                    </a:p>
                  </a:txBody>
                  <a:tcPr anchor="ctr"/>
                </a:tc>
                <a:tc>
                  <a:txBody>
                    <a:bodyPr/>
                    <a:lstStyle/>
                    <a:p>
                      <a:r>
                        <a:rPr lang="en-US" sz="800" kern="1200" noProof="0" dirty="0">
                          <a:solidFill>
                            <a:schemeClr val="dk1"/>
                          </a:solidFill>
                          <a:latin typeface="+mn-lt"/>
                          <a:ea typeface="+mn-ea"/>
                          <a:cs typeface="+mn-cs"/>
                        </a:rPr>
                        <a:t>Don't miss any important calls</a:t>
                      </a:r>
                      <a:r>
                        <a:rPr lang="en-US" sz="800" kern="1200" baseline="0" noProof="0" dirty="0">
                          <a:solidFill>
                            <a:schemeClr val="dk1"/>
                          </a:solidFill>
                          <a:latin typeface="+mn-lt"/>
                          <a:ea typeface="+mn-ea"/>
                          <a:cs typeface="+mn-cs"/>
                        </a:rPr>
                        <a:t>. Call back easily. </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235763708"/>
                  </a:ext>
                </a:extLst>
              </a:tr>
              <a:tr h="457200">
                <a:tc>
                  <a:txBody>
                    <a:bodyPr/>
                    <a:lstStyle/>
                    <a:p>
                      <a:r>
                        <a:rPr lang="en-US" sz="800" kern="1200" noProof="0" dirty="0">
                          <a:solidFill>
                            <a:schemeClr val="dk1"/>
                          </a:solidFill>
                          <a:latin typeface="+mn-lt"/>
                          <a:ea typeface="+mn-ea"/>
                          <a:cs typeface="+mn-cs"/>
                        </a:rPr>
                        <a:t>Hot desking mode for phones</a:t>
                      </a:r>
                    </a:p>
                  </a:txBody>
                  <a:tcPr anchor="ctr"/>
                </a:tc>
                <a:tc>
                  <a:txBody>
                    <a:bodyPr/>
                    <a:lstStyle/>
                    <a:p>
                      <a:r>
                        <a:rPr lang="en-US" sz="800" kern="1200" noProof="0" dirty="0">
                          <a:solidFill>
                            <a:schemeClr val="dk1"/>
                          </a:solidFill>
                          <a:latin typeface="+mn-lt"/>
                          <a:ea typeface="+mn-ea"/>
                          <a:cs typeface="+mn-cs"/>
                        </a:rPr>
                        <a:t>Per user</a:t>
                      </a:r>
                    </a:p>
                  </a:txBody>
                  <a:tcPr anchor="ctr"/>
                </a:tc>
                <a:tc>
                  <a:txBody>
                    <a:bodyPr/>
                    <a:lstStyle/>
                    <a:p>
                      <a:r>
                        <a:rPr lang="en-US" sz="800" kern="1200" baseline="0" noProof="0" dirty="0">
                          <a:solidFill>
                            <a:schemeClr val="dk1"/>
                          </a:solidFill>
                          <a:latin typeface="+mn-lt"/>
                          <a:ea typeface="+mn-ea"/>
                          <a:cs typeface="+mn-cs"/>
                        </a:rPr>
                        <a:t>Log in to a phone for the day and retrieve your business number and phone settings.</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1772031860"/>
                  </a:ext>
                </a:extLst>
              </a:tr>
            </a:tbl>
          </a:graphicData>
        </a:graphic>
      </p:graphicFrame>
      <p:sp>
        <p:nvSpPr>
          <p:cNvPr id="15" name="Rectangle 14"/>
          <p:cNvSpPr/>
          <p:nvPr/>
        </p:nvSpPr>
        <p:spPr>
          <a:xfrm>
            <a:off x="0" y="215901"/>
            <a:ext cx="6858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oneTexte 2"/>
          <p:cNvSpPr txBox="1"/>
          <p:nvPr/>
        </p:nvSpPr>
        <p:spPr>
          <a:xfrm>
            <a:off x="260350" y="521316"/>
            <a:ext cx="3444329" cy="523220"/>
          </a:xfrm>
          <a:prstGeom prst="rect">
            <a:avLst/>
          </a:prstGeom>
          <a:noFill/>
        </p:spPr>
        <p:txBody>
          <a:bodyPr wrap="square" rtlCol="0">
            <a:spAutoFit/>
          </a:bodyPr>
          <a:lstStyle/>
          <a:p>
            <a:r>
              <a:rPr lang="en-US" sz="1400" b="1" dirty="0">
                <a:solidFill>
                  <a:schemeClr val="bg1"/>
                </a:solidFill>
              </a:rPr>
              <a:t>OTEC Work-From-Anywhere options </a:t>
            </a:r>
            <a:br>
              <a:rPr lang="en-US" sz="1400" b="1" dirty="0">
                <a:solidFill>
                  <a:schemeClr val="bg1"/>
                </a:solidFill>
              </a:rPr>
            </a:br>
            <a:endParaRPr lang="en-US" sz="1400" b="1" dirty="0">
              <a:solidFill>
                <a:schemeClr val="bg1"/>
              </a:solidFill>
            </a:endParaRPr>
          </a:p>
        </p:txBody>
      </p:sp>
      <p:pic>
        <p:nvPicPr>
          <p:cNvPr id="17" name="Image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26050" y="215902"/>
            <a:ext cx="1631950" cy="1087966"/>
          </a:xfrm>
          <a:prstGeom prst="rect">
            <a:avLst/>
          </a:prstGeom>
        </p:spPr>
      </p:pic>
      <p:sp>
        <p:nvSpPr>
          <p:cNvPr id="7" name="Rectangle 6">
            <a:hlinkClick r:id="rId3"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hlinkClick r:id="rId4" action="ppaction://hlinksldjump"/>
          </p:cNvPr>
          <p:cNvSpPr/>
          <p:nvPr/>
        </p:nvSpPr>
        <p:spPr>
          <a:xfrm>
            <a:off x="1666875" y="4748740"/>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hlinkClick r:id="rId5" action="ppaction://hlinksldjump"/>
          </p:cNvPr>
          <p:cNvSpPr/>
          <p:nvPr/>
        </p:nvSpPr>
        <p:spPr>
          <a:xfrm>
            <a:off x="2581647" y="4736307"/>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hlinkClick r:id="rId6"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hlinkClick r:id="rId7"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03397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r>
              <a:rPr lang="en-US" b="1" dirty="0"/>
              <a:t>OTEC Solution Guide</a:t>
            </a:r>
          </a:p>
          <a:p>
            <a:fld id="{0EAC74D5-6F32-4227-8C34-7A4F48FEC4B7}" type="slidenum">
              <a:rPr lang="en-US" smtClean="0"/>
              <a:pPr/>
              <a:t>14</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val="4206776412"/>
              </p:ext>
            </p:extLst>
          </p:nvPr>
        </p:nvGraphicFramePr>
        <p:xfrm>
          <a:off x="-1" y="1210638"/>
          <a:ext cx="6858000" cy="3409680"/>
        </p:xfrm>
        <a:graphic>
          <a:graphicData uri="http://schemas.openxmlformats.org/drawingml/2006/table">
            <a:tbl>
              <a:tblPr firstRow="1" bandRow="1">
                <a:tableStyleId>{5C22544A-7EE6-4342-B048-85BDC9FD1C3A}</a:tableStyleId>
              </a:tblPr>
              <a:tblGrid>
                <a:gridCol w="1333173">
                  <a:extLst>
                    <a:ext uri="{9D8B030D-6E8A-4147-A177-3AD203B41FA5}">
                      <a16:colId xmlns:a16="http://schemas.microsoft.com/office/drawing/2014/main" val="4092023569"/>
                    </a:ext>
                  </a:extLst>
                </a:gridCol>
                <a:gridCol w="1198754">
                  <a:extLst>
                    <a:ext uri="{9D8B030D-6E8A-4147-A177-3AD203B41FA5}">
                      <a16:colId xmlns:a16="http://schemas.microsoft.com/office/drawing/2014/main" val="3110751546"/>
                    </a:ext>
                  </a:extLst>
                </a:gridCol>
                <a:gridCol w="4326073">
                  <a:extLst>
                    <a:ext uri="{9D8B030D-6E8A-4147-A177-3AD203B41FA5}">
                      <a16:colId xmlns:a16="http://schemas.microsoft.com/office/drawing/2014/main" val="561453025"/>
                    </a:ext>
                  </a:extLst>
                </a:gridCol>
              </a:tblGrid>
              <a:tr h="0">
                <a:tc>
                  <a:txBody>
                    <a:bodyPr/>
                    <a:lstStyle/>
                    <a:p>
                      <a:r>
                        <a:rPr lang="en-US" sz="800" noProof="0" dirty="0"/>
                        <a:t>Use case</a:t>
                      </a:r>
                    </a:p>
                  </a:txBody>
                  <a:tcPr/>
                </a:tc>
                <a:tc>
                  <a:txBody>
                    <a:bodyPr/>
                    <a:lstStyle/>
                    <a:p>
                      <a:r>
                        <a:rPr lang="en-US" sz="800" noProof="0" dirty="0"/>
                        <a:t>Availability </a:t>
                      </a:r>
                      <a:br>
                        <a:rPr lang="en-US" sz="800" baseline="0" noProof="0" dirty="0"/>
                      </a:br>
                      <a:r>
                        <a:rPr lang="en-US" sz="800" baseline="0" noProof="0" dirty="0"/>
                        <a:t>per month </a:t>
                      </a:r>
                      <a:endParaRPr lang="en-US" sz="800" noProof="0" dirty="0"/>
                    </a:p>
                  </a:txBody>
                  <a:tcPr anchor="ctr"/>
                </a:tc>
                <a:tc>
                  <a:txBody>
                    <a:bodyPr/>
                    <a:lstStyle/>
                    <a:p>
                      <a:r>
                        <a:rPr lang="en-US" sz="800" noProof="0" dirty="0"/>
                        <a:t>Advantage </a:t>
                      </a:r>
                    </a:p>
                  </a:txBody>
                  <a:tcPr/>
                </a:tc>
                <a:extLst>
                  <a:ext uri="{0D108BD9-81ED-4DB2-BD59-A6C34878D82A}">
                    <a16:rowId xmlns:a16="http://schemas.microsoft.com/office/drawing/2014/main" val="3218576797"/>
                  </a:ext>
                </a:extLst>
              </a:tr>
              <a:tr h="432000">
                <a:tc>
                  <a:txBody>
                    <a:bodyPr/>
                    <a:lstStyle/>
                    <a:p>
                      <a:r>
                        <a:rPr lang="en-US" sz="800" noProof="0" dirty="0"/>
                        <a:t>Softphone for work-from-home</a:t>
                      </a:r>
                      <a:r>
                        <a:rPr lang="en-US" sz="800" baseline="0" noProof="0" dirty="0"/>
                        <a:t> agents</a:t>
                      </a:r>
                      <a:r>
                        <a:rPr lang="en-US" sz="800" noProof="0" dirty="0"/>
                        <a:t> </a:t>
                      </a:r>
                    </a:p>
                  </a:txBody>
                  <a:tcPr anchor="ctr"/>
                </a:tc>
                <a:tc>
                  <a:txBody>
                    <a:bodyPr/>
                    <a:lstStyle/>
                    <a:p>
                      <a:r>
                        <a:rPr lang="en-US" sz="800" baseline="0" noProof="0" dirty="0"/>
                        <a:t>Per user </a:t>
                      </a:r>
                      <a:endParaRPr lang="en-US" sz="800" noProof="0" dirty="0"/>
                    </a:p>
                  </a:txBody>
                  <a:tcPr anchor="ctr"/>
                </a:tc>
                <a:tc>
                  <a:txBody>
                    <a:bodyPr/>
                    <a:lstStyle/>
                    <a:p>
                      <a:r>
                        <a:rPr lang="en-US" sz="800" kern="1200" noProof="0" dirty="0">
                          <a:solidFill>
                            <a:schemeClr val="dk1"/>
                          </a:solidFill>
                          <a:latin typeface="+mn-lt"/>
                          <a:ea typeface="+mn-ea"/>
                          <a:cs typeface="+mn-cs"/>
                        </a:rPr>
                        <a:t>Communicate from anywhere on your computer </a:t>
                      </a:r>
                      <a:r>
                        <a:rPr lang="en-US" sz="800" kern="1200" baseline="0" noProof="0" dirty="0">
                          <a:solidFill>
                            <a:schemeClr val="dk1"/>
                          </a:solidFill>
                          <a:latin typeface="+mn-lt"/>
                          <a:ea typeface="+mn-ea"/>
                          <a:cs typeface="+mn-cs"/>
                        </a:rPr>
                        <a:t>or Android smart</a:t>
                      </a:r>
                      <a:r>
                        <a:rPr lang="en-US" sz="800" kern="1200" noProof="0" dirty="0">
                          <a:solidFill>
                            <a:schemeClr val="dk1"/>
                          </a:solidFill>
                          <a:latin typeface="+mn-lt"/>
                          <a:ea typeface="+mn-ea"/>
                          <a:cs typeface="+mn-cs"/>
                        </a:rPr>
                        <a:t>phone as if you were using an ALE business phone, including </a:t>
                      </a:r>
                      <a:r>
                        <a:rPr lang="en-US" sz="800" kern="1200" baseline="0" noProof="0" dirty="0">
                          <a:solidFill>
                            <a:schemeClr val="dk1"/>
                          </a:solidFill>
                          <a:latin typeface="+mn-lt"/>
                          <a:ea typeface="+mn-ea"/>
                          <a:cs typeface="+mn-cs"/>
                        </a:rPr>
                        <a:t>call management features for agents.</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3478888076"/>
                  </a:ext>
                </a:extLst>
              </a:tr>
              <a:tr h="432000">
                <a:tc>
                  <a:txBody>
                    <a:bodyPr/>
                    <a:lstStyle/>
                    <a:p>
                      <a:r>
                        <a:rPr lang="en-US" sz="800" baseline="0" noProof="0" dirty="0"/>
                        <a:t>Automated </a:t>
                      </a:r>
                      <a:r>
                        <a:rPr lang="en-US" sz="800" noProof="0" dirty="0"/>
                        <a:t>attendant </a:t>
                      </a:r>
                    </a:p>
                  </a:txBody>
                  <a:tcPr anchor="ctr"/>
                </a:tc>
                <a:tc>
                  <a:txBody>
                    <a:bodyPr/>
                    <a:lstStyle/>
                    <a:p>
                      <a:r>
                        <a:rPr lang="en-US" sz="800" baseline="0" noProof="0" dirty="0"/>
                        <a:t>By port </a:t>
                      </a:r>
                      <a:br>
                        <a:rPr lang="en-US" sz="800" baseline="0" noProof="0" dirty="0"/>
                      </a:br>
                      <a:r>
                        <a:rPr lang="en-US" sz="800" baseline="0" noProof="0" dirty="0"/>
                        <a:t>(simultaneous calls)</a:t>
                      </a:r>
                      <a:endParaRPr lang="en-US" sz="800" noProof="0" dirty="0"/>
                    </a:p>
                  </a:txBody>
                  <a:tcPr anchor="ctr"/>
                </a:tc>
                <a:tc>
                  <a:txBody>
                    <a:bodyPr/>
                    <a:lstStyle/>
                    <a:p>
                      <a:r>
                        <a:rPr lang="en-US" sz="800" kern="1200" noProof="0" dirty="0">
                          <a:solidFill>
                            <a:schemeClr val="dk1"/>
                          </a:solidFill>
                          <a:latin typeface="+mn-lt"/>
                          <a:ea typeface="+mn-ea"/>
                          <a:cs typeface="+mn-cs"/>
                        </a:rPr>
                        <a:t>Your </a:t>
                      </a:r>
                      <a:r>
                        <a:rPr lang="en-US" sz="800" kern="1200" baseline="0" noProof="0" dirty="0">
                          <a:solidFill>
                            <a:schemeClr val="dk1"/>
                          </a:solidFill>
                          <a:latin typeface="+mn-lt"/>
                          <a:ea typeface="+mn-ea"/>
                          <a:cs typeface="+mn-cs"/>
                        </a:rPr>
                        <a:t>company is easy to reach 24/7. The welcome guides are updated by the staff to keep up with your news. People are put through to the relevant department by using menus or voice recognition.</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307708253"/>
                  </a:ext>
                </a:extLst>
              </a:tr>
              <a:tr h="432000">
                <a:tc>
                  <a:txBody>
                    <a:bodyPr/>
                    <a:lstStyle/>
                    <a:p>
                      <a:r>
                        <a:rPr lang="en-US" sz="800" kern="1200" noProof="0" dirty="0">
                          <a:solidFill>
                            <a:schemeClr val="dk1"/>
                          </a:solidFill>
                          <a:latin typeface="+mn-lt"/>
                          <a:ea typeface="+mn-ea"/>
                          <a:cs typeface="+mn-cs"/>
                        </a:rPr>
                        <a:t>Access to CRM data during the call</a:t>
                      </a:r>
                    </a:p>
                  </a:txBody>
                  <a:tcPr anchor="ctr"/>
                </a:tc>
                <a:tc>
                  <a:txBody>
                    <a:bodyPr/>
                    <a:lstStyle/>
                    <a:p>
                      <a:pPr marL="0" marR="0" lvl="0" indent="0" algn="l" defTabSz="685639" rtl="0" eaLnBrk="1" fontAlgn="auto" latinLnBrk="0" hangingPunct="1">
                        <a:lnSpc>
                          <a:spcPct val="100000"/>
                        </a:lnSpc>
                        <a:spcBef>
                          <a:spcPts val="0"/>
                        </a:spcBef>
                        <a:spcAft>
                          <a:spcPts val="0"/>
                        </a:spcAft>
                        <a:buClrTx/>
                        <a:buSzTx/>
                        <a:buFontTx/>
                        <a:buNone/>
                        <a:tabLst/>
                        <a:defRPr/>
                      </a:pPr>
                      <a:r>
                        <a:rPr lang="en-US" sz="800" kern="1200" noProof="0" dirty="0">
                          <a:solidFill>
                            <a:schemeClr val="dk1"/>
                          </a:solidFill>
                          <a:latin typeface="+mn-lt"/>
                          <a:ea typeface="+mn-ea"/>
                          <a:cs typeface="+mn-cs"/>
                        </a:rPr>
                        <a:t>Per user</a:t>
                      </a:r>
                    </a:p>
                  </a:txBody>
                  <a:tcPr anchor="ctr"/>
                </a:tc>
                <a:tc>
                  <a:txBody>
                    <a:bodyPr/>
                    <a:lstStyle/>
                    <a:p>
                      <a:r>
                        <a:rPr lang="en-US" sz="800" kern="1200" noProof="0" dirty="0">
                          <a:solidFill>
                            <a:schemeClr val="dk1"/>
                          </a:solidFill>
                          <a:latin typeface="+mn-lt"/>
                          <a:ea typeface="+mn-ea"/>
                          <a:cs typeface="+mn-cs"/>
                        </a:rPr>
                        <a:t>Save</a:t>
                      </a:r>
                      <a:r>
                        <a:rPr lang="en-US" sz="800" kern="1200" baseline="0" noProof="0" dirty="0">
                          <a:solidFill>
                            <a:schemeClr val="dk1"/>
                          </a:solidFill>
                          <a:latin typeface="+mn-lt"/>
                          <a:ea typeface="+mn-ea"/>
                          <a:cs typeface="+mn-cs"/>
                        </a:rPr>
                        <a:t> time by automatically accessing customer details during calls. Collaborate from within the CRM application to solve issues on first call. Call back faster. </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1915707580"/>
                  </a:ext>
                </a:extLst>
              </a:tr>
              <a:tr h="432000">
                <a:tc>
                  <a:txBody>
                    <a:bodyPr/>
                    <a:lstStyle/>
                    <a:p>
                      <a:r>
                        <a:rPr lang="en-US" sz="800" kern="1200" noProof="0" dirty="0">
                          <a:solidFill>
                            <a:schemeClr val="dk1"/>
                          </a:solidFill>
                          <a:latin typeface="+mn-lt"/>
                          <a:ea typeface="+mn-ea"/>
                          <a:cs typeface="+mn-cs"/>
                        </a:rPr>
                        <a:t>Attendant console</a:t>
                      </a:r>
                    </a:p>
                  </a:txBody>
                  <a:tcPr anchor="ctr"/>
                </a:tc>
                <a:tc>
                  <a:txBody>
                    <a:bodyPr/>
                    <a:lstStyle/>
                    <a:p>
                      <a:r>
                        <a:rPr lang="en-US" sz="800" kern="1200" noProof="0" dirty="0">
                          <a:solidFill>
                            <a:schemeClr val="dk1"/>
                          </a:solidFill>
                          <a:latin typeface="+mn-lt"/>
                          <a:ea typeface="+mn-ea"/>
                          <a:cs typeface="+mn-cs"/>
                        </a:rPr>
                        <a:t>Per user</a:t>
                      </a:r>
                    </a:p>
                  </a:txBody>
                  <a:tcPr anchor="ctr"/>
                </a:tc>
                <a:tc>
                  <a:txBody>
                    <a:bodyPr/>
                    <a:lstStyle/>
                    <a:p>
                      <a:r>
                        <a:rPr lang="en-US" sz="800" kern="1200" noProof="0" dirty="0">
                          <a:solidFill>
                            <a:schemeClr val="dk1"/>
                          </a:solidFill>
                          <a:latin typeface="+mn-lt"/>
                          <a:ea typeface="+mn-ea"/>
                          <a:cs typeface="+mn-cs"/>
                        </a:rPr>
                        <a:t>Your </a:t>
                      </a:r>
                      <a:r>
                        <a:rPr lang="en-US" sz="800" kern="1200" baseline="0" noProof="0" dirty="0">
                          <a:solidFill>
                            <a:schemeClr val="dk1"/>
                          </a:solidFill>
                          <a:latin typeface="+mn-lt"/>
                          <a:ea typeface="+mn-ea"/>
                          <a:cs typeface="+mn-cs"/>
                        </a:rPr>
                        <a:t>reception agent connects your customers with your employees quickly thanks to the graphical interface and the configurable company directory. A large volume of calls is handled without stress.</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430554246"/>
                  </a:ext>
                </a:extLst>
              </a:tr>
              <a:tr h="432000">
                <a:tc>
                  <a:txBody>
                    <a:bodyPr/>
                    <a:lstStyle/>
                    <a:p>
                      <a:r>
                        <a:rPr lang="en-US" sz="800" kern="1200" noProof="0" dirty="0">
                          <a:solidFill>
                            <a:schemeClr val="dk1"/>
                          </a:solidFill>
                          <a:latin typeface="+mn-lt"/>
                          <a:ea typeface="+mn-ea"/>
                          <a:cs typeface="+mn-cs"/>
                        </a:rPr>
                        <a:t>Customer welcome agents</a:t>
                      </a:r>
                    </a:p>
                  </a:txBody>
                  <a:tcPr anchor="ctr"/>
                </a:tc>
                <a:tc>
                  <a:txBody>
                    <a:bodyPr/>
                    <a:lstStyle/>
                    <a:p>
                      <a:r>
                        <a:rPr lang="en-US" sz="800" baseline="0" noProof="0" dirty="0"/>
                        <a:t>Per user logged in simultaneously </a:t>
                      </a:r>
                      <a:endParaRPr lang="en-US" sz="800" noProof="0" dirty="0"/>
                    </a:p>
                  </a:txBody>
                  <a:tcPr anchor="ctr"/>
                </a:tc>
                <a:tc>
                  <a:txBody>
                    <a:bodyPr/>
                    <a:lstStyle/>
                    <a:p>
                      <a:r>
                        <a:rPr lang="en-US" sz="800" kern="1200" baseline="0" noProof="0" dirty="0">
                          <a:solidFill>
                            <a:schemeClr val="dk1"/>
                          </a:solidFill>
                          <a:latin typeface="+mn-lt"/>
                          <a:ea typeface="+mn-ea"/>
                          <a:cs typeface="+mn-cs"/>
                        </a:rPr>
                        <a:t>Calls are distributed to teams of agents according to adapted criteria. Queues are managed to minimize waiting time. </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235763708"/>
                  </a:ext>
                </a:extLst>
              </a:tr>
              <a:tr h="432000">
                <a:tc>
                  <a:txBody>
                    <a:bodyPr/>
                    <a:lstStyle/>
                    <a:p>
                      <a:r>
                        <a:rPr lang="en-US" sz="800" kern="1200" noProof="0" dirty="0">
                          <a:solidFill>
                            <a:schemeClr val="dk1"/>
                          </a:solidFill>
                          <a:latin typeface="+mn-lt"/>
                          <a:ea typeface="+mn-ea"/>
                          <a:cs typeface="+mn-cs"/>
                        </a:rPr>
                        <a:t>Customer welcome Supervisor</a:t>
                      </a:r>
                    </a:p>
                  </a:txBody>
                  <a:tcPr anchor="ctr"/>
                </a:tc>
                <a:tc>
                  <a:txBody>
                    <a:bodyPr/>
                    <a:lstStyle/>
                    <a:p>
                      <a:r>
                        <a:rPr lang="en-US" sz="800" kern="1200" noProof="0" dirty="0">
                          <a:solidFill>
                            <a:schemeClr val="dk1"/>
                          </a:solidFill>
                          <a:latin typeface="+mn-lt"/>
                          <a:ea typeface="+mn-ea"/>
                          <a:cs typeface="+mn-cs"/>
                        </a:rPr>
                        <a:t>Per user </a:t>
                      </a:r>
                      <a:r>
                        <a:rPr lang="en-US" sz="800" baseline="0" noProof="0" dirty="0"/>
                        <a:t>logged in simultaneously</a:t>
                      </a:r>
                      <a:endParaRPr lang="en-US" sz="800" kern="1200" noProof="0" dirty="0">
                        <a:solidFill>
                          <a:schemeClr val="dk1"/>
                        </a:solidFill>
                        <a:latin typeface="+mn-lt"/>
                        <a:ea typeface="+mn-ea"/>
                        <a:cs typeface="+mn-cs"/>
                      </a:endParaRPr>
                    </a:p>
                  </a:txBody>
                  <a:tcPr anchor="ctr"/>
                </a:tc>
                <a:tc>
                  <a:txBody>
                    <a:bodyPr/>
                    <a:lstStyle/>
                    <a:p>
                      <a:r>
                        <a:rPr lang="en-US" sz="800" kern="1200" noProof="0" dirty="0">
                          <a:solidFill>
                            <a:schemeClr val="dk1"/>
                          </a:solidFill>
                          <a:latin typeface="+mn-lt"/>
                          <a:ea typeface="+mn-ea"/>
                          <a:cs typeface="+mn-cs"/>
                        </a:rPr>
                        <a:t>Monitor the activity of agents in real time </a:t>
                      </a:r>
                      <a:r>
                        <a:rPr lang="en-US" sz="800" kern="1200" baseline="0" noProof="0" dirty="0">
                          <a:solidFill>
                            <a:schemeClr val="dk1"/>
                          </a:solidFill>
                          <a:latin typeface="+mn-lt"/>
                          <a:ea typeface="+mn-ea"/>
                          <a:cs typeface="+mn-cs"/>
                        </a:rPr>
                        <a:t>and optimize routing rules by using an intuitive graphical interface. Design activity and performance reports.</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1772031860"/>
                  </a:ext>
                </a:extLst>
              </a:tr>
              <a:tr h="432000">
                <a:tc>
                  <a:txBody>
                    <a:bodyPr/>
                    <a:lstStyle/>
                    <a:p>
                      <a:r>
                        <a:rPr lang="en-US" sz="800" kern="1200" noProof="0" dirty="0">
                          <a:solidFill>
                            <a:schemeClr val="dk1"/>
                          </a:solidFill>
                          <a:latin typeface="+mn-lt"/>
                          <a:ea typeface="+mn-ea"/>
                          <a:cs typeface="+mn-cs"/>
                        </a:rPr>
                        <a:t>Recording of communications</a:t>
                      </a:r>
                    </a:p>
                  </a:txBody>
                  <a:tcPr anchor="ctr"/>
                </a:tc>
                <a:tc>
                  <a:txBody>
                    <a:bodyPr/>
                    <a:lstStyle/>
                    <a:p>
                      <a:r>
                        <a:rPr lang="en-US" sz="800" kern="1200" noProof="0" dirty="0">
                          <a:solidFill>
                            <a:schemeClr val="dk1"/>
                          </a:solidFill>
                          <a:latin typeface="+mn-lt"/>
                          <a:ea typeface="+mn-ea"/>
                          <a:cs typeface="+mn-cs"/>
                        </a:rPr>
                        <a:t>Per user</a:t>
                      </a:r>
                    </a:p>
                  </a:txBody>
                  <a:tcPr anchor="ctr"/>
                </a:tc>
                <a:tc>
                  <a:txBody>
                    <a:bodyPr/>
                    <a:lstStyle/>
                    <a:p>
                      <a:r>
                        <a:rPr lang="en-US" sz="800" kern="1200" noProof="0" dirty="0">
                          <a:solidFill>
                            <a:schemeClr val="dk1"/>
                          </a:solidFill>
                          <a:latin typeface="+mn-lt"/>
                          <a:ea typeface="+mn-ea"/>
                          <a:cs typeface="+mn-cs"/>
                        </a:rPr>
                        <a:t>Record </a:t>
                      </a:r>
                      <a:r>
                        <a:rPr lang="en-US" sz="800" kern="1200" baseline="0" noProof="0" dirty="0">
                          <a:solidFill>
                            <a:schemeClr val="dk1"/>
                          </a:solidFill>
                          <a:latin typeface="+mn-lt"/>
                          <a:ea typeface="+mn-ea"/>
                          <a:cs typeface="+mn-cs"/>
                        </a:rPr>
                        <a:t>calls on demand or systematically to reduce disputes, better train customer service staff, and keep track of interactions to better respond to requests.</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830457251"/>
                  </a:ext>
                </a:extLst>
              </a:tr>
            </a:tbl>
          </a:graphicData>
        </a:graphic>
      </p:graphicFrame>
      <p:sp>
        <p:nvSpPr>
          <p:cNvPr id="15" name="Rectangle 14"/>
          <p:cNvSpPr/>
          <p:nvPr/>
        </p:nvSpPr>
        <p:spPr>
          <a:xfrm>
            <a:off x="0" y="215902"/>
            <a:ext cx="6858000" cy="985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260350" y="521316"/>
            <a:ext cx="3444329" cy="307777"/>
          </a:xfrm>
          <a:prstGeom prst="rect">
            <a:avLst/>
          </a:prstGeom>
          <a:noFill/>
        </p:spPr>
        <p:txBody>
          <a:bodyPr wrap="square" rtlCol="0">
            <a:spAutoFit/>
          </a:bodyPr>
          <a:lstStyle/>
          <a:p>
            <a:r>
              <a:rPr lang="en-GB" sz="1400" b="1" dirty="0">
                <a:solidFill>
                  <a:schemeClr val="bg1"/>
                </a:solidFill>
              </a:rPr>
              <a:t>OTEC customer interactions options</a:t>
            </a:r>
          </a:p>
        </p:txBody>
      </p:sp>
      <p:pic>
        <p:nvPicPr>
          <p:cNvPr id="6" name="Imag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1150" y="215903"/>
            <a:ext cx="1466850" cy="977900"/>
          </a:xfrm>
          <a:prstGeom prst="rect">
            <a:avLst/>
          </a:prstGeom>
        </p:spPr>
      </p:pic>
      <p:sp>
        <p:nvSpPr>
          <p:cNvPr id="7" name="Rectangle 6">
            <a:hlinkClick r:id="rId3"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4" action="ppaction://hlinksldjump"/>
          </p:cNvPr>
          <p:cNvSpPr/>
          <p:nvPr/>
        </p:nvSpPr>
        <p:spPr>
          <a:xfrm>
            <a:off x="1680320" y="4755621"/>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5" action="ppaction://hlinksldjump"/>
          </p:cNvPr>
          <p:cNvSpPr/>
          <p:nvPr/>
        </p:nvSpPr>
        <p:spPr>
          <a:xfrm>
            <a:off x="2588370" y="4748742"/>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6"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7"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2192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r>
              <a:rPr lang="en-US" b="1" dirty="0"/>
              <a:t>OTEC Solution Guide</a:t>
            </a:r>
          </a:p>
          <a:p>
            <a:fld id="{0EAC74D5-6F32-4227-8C34-7A4F48FEC4B7}" type="slidenum">
              <a:rPr lang="en-US" smtClean="0"/>
              <a:pPr/>
              <a:t>15</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val="3526410414"/>
              </p:ext>
            </p:extLst>
          </p:nvPr>
        </p:nvGraphicFramePr>
        <p:xfrm>
          <a:off x="-2" y="1295902"/>
          <a:ext cx="6858001" cy="2164080"/>
        </p:xfrm>
        <a:graphic>
          <a:graphicData uri="http://schemas.openxmlformats.org/drawingml/2006/table">
            <a:tbl>
              <a:tblPr firstRow="1" bandRow="1">
                <a:tableStyleId>{5C22544A-7EE6-4342-B048-85BDC9FD1C3A}</a:tableStyleId>
              </a:tblPr>
              <a:tblGrid>
                <a:gridCol w="1333173">
                  <a:extLst>
                    <a:ext uri="{9D8B030D-6E8A-4147-A177-3AD203B41FA5}">
                      <a16:colId xmlns:a16="http://schemas.microsoft.com/office/drawing/2014/main" val="4092023569"/>
                    </a:ext>
                  </a:extLst>
                </a:gridCol>
                <a:gridCol w="1198754">
                  <a:extLst>
                    <a:ext uri="{9D8B030D-6E8A-4147-A177-3AD203B41FA5}">
                      <a16:colId xmlns:a16="http://schemas.microsoft.com/office/drawing/2014/main" val="3110751546"/>
                    </a:ext>
                  </a:extLst>
                </a:gridCol>
                <a:gridCol w="4326074">
                  <a:extLst>
                    <a:ext uri="{9D8B030D-6E8A-4147-A177-3AD203B41FA5}">
                      <a16:colId xmlns:a16="http://schemas.microsoft.com/office/drawing/2014/main" val="561453025"/>
                    </a:ext>
                  </a:extLst>
                </a:gridCol>
              </a:tblGrid>
              <a:tr h="0">
                <a:tc>
                  <a:txBody>
                    <a:bodyPr/>
                    <a:lstStyle/>
                    <a:p>
                      <a:r>
                        <a:rPr lang="fr-FR" sz="800" dirty="0"/>
                        <a:t>Use case</a:t>
                      </a:r>
                      <a:endParaRPr lang="en-US" sz="800" dirty="0"/>
                    </a:p>
                  </a:txBody>
                  <a:tcPr/>
                </a:tc>
                <a:tc>
                  <a:txBody>
                    <a:bodyPr/>
                    <a:lstStyle/>
                    <a:p>
                      <a:r>
                        <a:rPr lang="fr-FR" sz="800" dirty="0"/>
                        <a:t>Availability </a:t>
                      </a:r>
                      <a:br>
                        <a:rPr lang="fr-FR" sz="800" baseline="0" dirty="0"/>
                      </a:br>
                      <a:r>
                        <a:rPr lang="fr-FR" sz="800" baseline="0" dirty="0"/>
                        <a:t>per month </a:t>
                      </a:r>
                      <a:endParaRPr lang="en-US" sz="800" dirty="0"/>
                    </a:p>
                  </a:txBody>
                  <a:tcPr anchor="ctr"/>
                </a:tc>
                <a:tc>
                  <a:txBody>
                    <a:bodyPr/>
                    <a:lstStyle/>
                    <a:p>
                      <a:r>
                        <a:rPr lang="fr-FR" sz="800" dirty="0"/>
                        <a:t>Advantage </a:t>
                      </a:r>
                      <a:endParaRPr lang="en-US" sz="800" dirty="0"/>
                    </a:p>
                  </a:txBody>
                  <a:tcPr/>
                </a:tc>
                <a:extLst>
                  <a:ext uri="{0D108BD9-81ED-4DB2-BD59-A6C34878D82A}">
                    <a16:rowId xmlns:a16="http://schemas.microsoft.com/office/drawing/2014/main" val="3218576797"/>
                  </a:ext>
                </a:extLst>
              </a:tr>
              <a:tr h="457200">
                <a:tc>
                  <a:txBody>
                    <a:bodyPr/>
                    <a:lstStyle/>
                    <a:p>
                      <a:r>
                        <a:rPr lang="en-US" sz="800" noProof="0" dirty="0"/>
                        <a:t>Encryption of communications </a:t>
                      </a:r>
                    </a:p>
                  </a:txBody>
                  <a:tcPr anchor="ctr"/>
                </a:tc>
                <a:tc>
                  <a:txBody>
                    <a:bodyPr/>
                    <a:lstStyle/>
                    <a:p>
                      <a:r>
                        <a:rPr lang="en-US" sz="800" baseline="0" noProof="0" dirty="0"/>
                        <a:t>Per user </a:t>
                      </a:r>
                      <a:endParaRPr lang="en-US" sz="800" noProof="0" dirty="0"/>
                    </a:p>
                  </a:txBody>
                  <a:tcPr anchor="ctr"/>
                </a:tc>
                <a:tc>
                  <a:txBody>
                    <a:bodyPr/>
                    <a:lstStyle/>
                    <a:p>
                      <a:r>
                        <a:rPr lang="en-US" sz="800" kern="1200" noProof="0" dirty="0">
                          <a:solidFill>
                            <a:schemeClr val="dk1"/>
                          </a:solidFill>
                          <a:latin typeface="+mn-lt"/>
                          <a:ea typeface="+mn-ea"/>
                          <a:cs typeface="+mn-cs"/>
                        </a:rPr>
                        <a:t>Protect </a:t>
                      </a:r>
                      <a:r>
                        <a:rPr lang="en-US" sz="800" kern="1200" baseline="0" noProof="0" dirty="0">
                          <a:solidFill>
                            <a:schemeClr val="dk1"/>
                          </a:solidFill>
                          <a:latin typeface="+mn-lt"/>
                          <a:ea typeface="+mn-ea"/>
                          <a:cs typeface="+mn-cs"/>
                        </a:rPr>
                        <a:t>your network from cyber attacks including denial of service attacks that can cripple your business. Strengthen the confidentiality of exchanges by preventing eavesdropping on communications.</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307708253"/>
                  </a:ext>
                </a:extLst>
              </a:tr>
              <a:tr h="457200">
                <a:tc>
                  <a:txBody>
                    <a:bodyPr/>
                    <a:lstStyle/>
                    <a:p>
                      <a:r>
                        <a:rPr lang="en-US" sz="800" kern="1200" noProof="0" dirty="0">
                          <a:solidFill>
                            <a:schemeClr val="dk1"/>
                          </a:solidFill>
                          <a:latin typeface="+mn-lt"/>
                          <a:ea typeface="+mn-ea"/>
                          <a:cs typeface="+mn-cs"/>
                        </a:rPr>
                        <a:t>High</a:t>
                      </a:r>
                      <a:r>
                        <a:rPr lang="en-US" sz="800" kern="1200" baseline="0" noProof="0" dirty="0">
                          <a:solidFill>
                            <a:schemeClr val="dk1"/>
                          </a:solidFill>
                          <a:latin typeface="+mn-lt"/>
                          <a:ea typeface="+mn-ea"/>
                          <a:cs typeface="+mn-cs"/>
                        </a:rPr>
                        <a:t> </a:t>
                      </a:r>
                      <a:r>
                        <a:rPr lang="en-US" sz="800" kern="1200" noProof="0" dirty="0">
                          <a:solidFill>
                            <a:schemeClr val="dk1"/>
                          </a:solidFill>
                          <a:latin typeface="+mn-lt"/>
                          <a:ea typeface="+mn-ea"/>
                          <a:cs typeface="+mn-cs"/>
                        </a:rPr>
                        <a:t>availability</a:t>
                      </a:r>
                    </a:p>
                  </a:txBody>
                  <a:tcPr anchor="ctr"/>
                </a:tc>
                <a:tc>
                  <a:txBody>
                    <a:bodyPr/>
                    <a:lstStyle/>
                    <a:p>
                      <a:r>
                        <a:rPr lang="en-US" sz="800" kern="1200" baseline="0" noProof="0" dirty="0">
                          <a:solidFill>
                            <a:schemeClr val="dk1"/>
                          </a:solidFill>
                          <a:latin typeface="+mn-lt"/>
                          <a:ea typeface="+mn-ea"/>
                          <a:cs typeface="+mn-cs"/>
                        </a:rPr>
                        <a:t>For the company</a:t>
                      </a:r>
                    </a:p>
                  </a:txBody>
                  <a:tcPr anchor="ctr"/>
                </a:tc>
                <a:tc>
                  <a:txBody>
                    <a:bodyPr/>
                    <a:lstStyle/>
                    <a:p>
                      <a:r>
                        <a:rPr lang="en-US" sz="800" kern="1200" noProof="0" dirty="0">
                          <a:solidFill>
                            <a:schemeClr val="dk1"/>
                          </a:solidFill>
                          <a:latin typeface="+mn-lt"/>
                          <a:ea typeface="+mn-ea"/>
                          <a:cs typeface="+mn-cs"/>
                        </a:rPr>
                        <a:t>Communicate </a:t>
                      </a:r>
                      <a:r>
                        <a:rPr lang="en-US" sz="800" kern="1200" baseline="0" noProof="0" dirty="0">
                          <a:solidFill>
                            <a:schemeClr val="dk1"/>
                          </a:solidFill>
                          <a:latin typeface="+mn-lt"/>
                          <a:ea typeface="+mn-ea"/>
                          <a:cs typeface="+mn-cs"/>
                        </a:rPr>
                        <a:t>at any time without loss of service. </a:t>
                      </a:r>
                      <a:r>
                        <a:rPr lang="en-US" sz="800" kern="1200" noProof="0" dirty="0">
                          <a:solidFill>
                            <a:schemeClr val="dk1"/>
                          </a:solidFill>
                          <a:latin typeface="+mn-lt"/>
                          <a:ea typeface="+mn-ea"/>
                          <a:cs typeface="+mn-cs"/>
                        </a:rPr>
                        <a:t>Your </a:t>
                      </a:r>
                      <a:r>
                        <a:rPr lang="en-US" sz="800" kern="1200" baseline="0" noProof="0" dirty="0">
                          <a:solidFill>
                            <a:schemeClr val="dk1"/>
                          </a:solidFill>
                          <a:latin typeface="+mn-lt"/>
                          <a:ea typeface="+mn-ea"/>
                          <a:cs typeface="+mn-cs"/>
                        </a:rPr>
                        <a:t>communications switch in real time to another server in case of software or server fail and access to the data center falls. </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430554246"/>
                  </a:ext>
                </a:extLst>
              </a:tr>
              <a:tr h="457200">
                <a:tc>
                  <a:txBody>
                    <a:bodyPr/>
                    <a:lstStyle/>
                    <a:p>
                      <a:r>
                        <a:rPr lang="en-US" sz="800" kern="1200" baseline="0" noProof="0" dirty="0">
                          <a:solidFill>
                            <a:schemeClr val="dk1"/>
                          </a:solidFill>
                          <a:latin typeface="+mn-lt"/>
                          <a:ea typeface="+mn-ea"/>
                          <a:cs typeface="+mn-cs"/>
                        </a:rPr>
                        <a:t>Local Communication </a:t>
                      </a:r>
                      <a:r>
                        <a:rPr lang="en-US" sz="800" kern="1200" noProof="0" dirty="0">
                          <a:solidFill>
                            <a:schemeClr val="dk1"/>
                          </a:solidFill>
                          <a:latin typeface="+mn-lt"/>
                          <a:ea typeface="+mn-ea"/>
                          <a:cs typeface="+mn-cs"/>
                        </a:rPr>
                        <a:t>Survival</a:t>
                      </a:r>
                    </a:p>
                  </a:txBody>
                  <a:tcPr anchor="ctr"/>
                </a:tc>
                <a:tc>
                  <a:txBody>
                    <a:bodyPr/>
                    <a:lstStyle/>
                    <a:p>
                      <a:r>
                        <a:rPr lang="en-US" sz="800" kern="1200" noProof="0" dirty="0">
                          <a:solidFill>
                            <a:schemeClr val="dk1"/>
                          </a:solidFill>
                          <a:latin typeface="+mn-lt"/>
                          <a:ea typeface="+mn-ea"/>
                          <a:cs typeface="+mn-cs"/>
                        </a:rPr>
                        <a:t>By </a:t>
                      </a:r>
                      <a:r>
                        <a:rPr lang="en-US" sz="800" kern="1200" baseline="0" noProof="0" dirty="0">
                          <a:solidFill>
                            <a:schemeClr val="dk1"/>
                          </a:solidFill>
                          <a:latin typeface="+mn-lt"/>
                          <a:ea typeface="+mn-ea"/>
                          <a:cs typeface="+mn-cs"/>
                        </a:rPr>
                        <a:t>site </a:t>
                      </a:r>
                    </a:p>
                  </a:txBody>
                  <a:tcPr anchor="ctr"/>
                </a:tc>
                <a:tc>
                  <a:txBody>
                    <a:bodyPr/>
                    <a:lstStyle/>
                    <a:p>
                      <a:r>
                        <a:rPr lang="en-US" sz="800" kern="1200" baseline="0" noProof="0" dirty="0">
                          <a:solidFill>
                            <a:schemeClr val="dk1"/>
                          </a:solidFill>
                          <a:latin typeface="+mn-lt"/>
                          <a:ea typeface="+mn-ea"/>
                          <a:cs typeface="+mn-cs"/>
                        </a:rPr>
                        <a:t>Are communications on some of your sites critical to your business? Employees can continue to communicate with each other and with the outside world if access to the data center fails.</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235763708"/>
                  </a:ext>
                </a:extLst>
              </a:tr>
              <a:tr h="457200">
                <a:tc>
                  <a:txBody>
                    <a:bodyPr/>
                    <a:lstStyle/>
                    <a:p>
                      <a:r>
                        <a:rPr lang="en-US" sz="800" kern="1200" baseline="0" noProof="0" dirty="0">
                          <a:solidFill>
                            <a:schemeClr val="dk1"/>
                          </a:solidFill>
                          <a:latin typeface="+mn-lt"/>
                          <a:ea typeface="+mn-ea"/>
                          <a:cs typeface="+mn-cs"/>
                        </a:rPr>
                        <a:t>Secure access to the public SIP network using a firewall</a:t>
                      </a:r>
                      <a:endParaRPr lang="en-US" sz="800" kern="1200" noProof="0" dirty="0">
                        <a:solidFill>
                          <a:schemeClr val="dk1"/>
                        </a:solidFill>
                        <a:latin typeface="+mn-lt"/>
                        <a:ea typeface="+mn-ea"/>
                        <a:cs typeface="+mn-cs"/>
                      </a:endParaRPr>
                    </a:p>
                  </a:txBody>
                  <a:tcPr anchor="ctr"/>
                </a:tc>
                <a:tc>
                  <a:txBody>
                    <a:bodyPr/>
                    <a:lstStyle/>
                    <a:p>
                      <a:r>
                        <a:rPr lang="en-US" sz="800" kern="1200" noProof="0" dirty="0">
                          <a:solidFill>
                            <a:schemeClr val="dk1"/>
                          </a:solidFill>
                          <a:latin typeface="+mn-lt"/>
                          <a:ea typeface="+mn-ea"/>
                          <a:cs typeface="+mn-cs"/>
                        </a:rPr>
                        <a:t>Only by </a:t>
                      </a:r>
                      <a:r>
                        <a:rPr lang="en-US" sz="800" kern="1200" baseline="0" noProof="0" dirty="0">
                          <a:solidFill>
                            <a:schemeClr val="dk1"/>
                          </a:solidFill>
                          <a:latin typeface="+mn-lt"/>
                          <a:ea typeface="+mn-ea"/>
                          <a:cs typeface="+mn-cs"/>
                        </a:rPr>
                        <a:t>perpetual </a:t>
                      </a:r>
                      <a:r>
                        <a:rPr lang="en-US" sz="800" kern="1200" noProof="0" dirty="0">
                          <a:solidFill>
                            <a:schemeClr val="dk1"/>
                          </a:solidFill>
                          <a:latin typeface="+mn-lt"/>
                          <a:ea typeface="+mn-ea"/>
                          <a:cs typeface="+mn-cs"/>
                        </a:rPr>
                        <a:t>license</a:t>
                      </a:r>
                    </a:p>
                  </a:txBody>
                  <a:tcPr anchor="ctr"/>
                </a:tc>
                <a:tc>
                  <a:txBody>
                    <a:bodyPr/>
                    <a:lstStyle/>
                    <a:p>
                      <a:r>
                        <a:rPr lang="en-US" sz="800" kern="1200" noProof="0" dirty="0">
                          <a:solidFill>
                            <a:schemeClr val="dk1"/>
                          </a:solidFill>
                          <a:latin typeface="+mn-lt"/>
                          <a:ea typeface="+mn-ea"/>
                          <a:cs typeface="+mn-cs"/>
                        </a:rPr>
                        <a:t>Protect your network from attacks from the Internet with a Session Border Controller</a:t>
                      </a:r>
                      <a:r>
                        <a:rPr lang="en-US" sz="800" kern="1200" baseline="0" noProof="0" dirty="0">
                          <a:solidFill>
                            <a:schemeClr val="dk1"/>
                          </a:solidFill>
                          <a:latin typeface="+mn-lt"/>
                          <a:ea typeface="+mn-ea"/>
                          <a:cs typeface="+mn-cs"/>
                        </a:rPr>
                        <a:t>. Make protocol adaptations to connect to specific SIP networks.</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830457251"/>
                  </a:ext>
                </a:extLst>
              </a:tr>
            </a:tbl>
          </a:graphicData>
        </a:graphic>
      </p:graphicFrame>
      <p:sp>
        <p:nvSpPr>
          <p:cNvPr id="15" name="Rectangle 14"/>
          <p:cNvSpPr/>
          <p:nvPr/>
        </p:nvSpPr>
        <p:spPr>
          <a:xfrm>
            <a:off x="0" y="215902"/>
            <a:ext cx="6858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oneTexte 2"/>
          <p:cNvSpPr txBox="1"/>
          <p:nvPr/>
        </p:nvSpPr>
        <p:spPr>
          <a:xfrm>
            <a:off x="260350" y="521316"/>
            <a:ext cx="4086182" cy="307777"/>
          </a:xfrm>
          <a:prstGeom prst="rect">
            <a:avLst/>
          </a:prstGeom>
          <a:noFill/>
        </p:spPr>
        <p:txBody>
          <a:bodyPr wrap="square" rtlCol="0">
            <a:spAutoFit/>
          </a:bodyPr>
          <a:lstStyle/>
          <a:p>
            <a:r>
              <a:rPr lang="en-US" sz="1400" b="1" dirty="0">
                <a:solidFill>
                  <a:schemeClr val="bg1"/>
                </a:solidFill>
              </a:rPr>
              <a:t>OTEC security and high availability options</a:t>
            </a:r>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51451" y="215901"/>
            <a:ext cx="1606548" cy="1070925"/>
          </a:xfrm>
          <a:prstGeom prst="rect">
            <a:avLst/>
          </a:prstGeom>
        </p:spPr>
      </p:pic>
      <p:sp>
        <p:nvSpPr>
          <p:cNvPr id="8" name="Rectangle 7">
            <a:hlinkClick r:id="rId3"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hlinkClick r:id="rId4" action="ppaction://hlinksldjump"/>
          </p:cNvPr>
          <p:cNvSpPr/>
          <p:nvPr/>
        </p:nvSpPr>
        <p:spPr>
          <a:xfrm>
            <a:off x="1680320" y="4755621"/>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hlinkClick r:id="rId5" action="ppaction://hlinksldjump"/>
          </p:cNvPr>
          <p:cNvSpPr/>
          <p:nvPr/>
        </p:nvSpPr>
        <p:spPr>
          <a:xfrm>
            <a:off x="2588370" y="4748742"/>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hlinkClick r:id="rId6"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hlinkClick r:id="rId7"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5215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r>
              <a:rPr lang="en-US" b="1" dirty="0"/>
              <a:t>OTEC Solution Guide</a:t>
            </a:r>
          </a:p>
          <a:p>
            <a:fld id="{0EAC74D5-6F32-4227-8C34-7A4F48FEC4B7}" type="slidenum">
              <a:rPr lang="en-US" smtClean="0"/>
              <a:pPr/>
              <a:t>16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val="3487597985"/>
              </p:ext>
            </p:extLst>
          </p:nvPr>
        </p:nvGraphicFramePr>
        <p:xfrm>
          <a:off x="1" y="1295902"/>
          <a:ext cx="6858000" cy="2621280"/>
        </p:xfrm>
        <a:graphic>
          <a:graphicData uri="http://schemas.openxmlformats.org/drawingml/2006/table">
            <a:tbl>
              <a:tblPr firstRow="1" bandRow="1">
                <a:tableStyleId>{5C22544A-7EE6-4342-B048-85BDC9FD1C3A}</a:tableStyleId>
              </a:tblPr>
              <a:tblGrid>
                <a:gridCol w="1333173">
                  <a:extLst>
                    <a:ext uri="{9D8B030D-6E8A-4147-A177-3AD203B41FA5}">
                      <a16:colId xmlns:a16="http://schemas.microsoft.com/office/drawing/2014/main" val="4092023569"/>
                    </a:ext>
                  </a:extLst>
                </a:gridCol>
                <a:gridCol w="1198754">
                  <a:extLst>
                    <a:ext uri="{9D8B030D-6E8A-4147-A177-3AD203B41FA5}">
                      <a16:colId xmlns:a16="http://schemas.microsoft.com/office/drawing/2014/main" val="3110751546"/>
                    </a:ext>
                  </a:extLst>
                </a:gridCol>
                <a:gridCol w="4326073">
                  <a:extLst>
                    <a:ext uri="{9D8B030D-6E8A-4147-A177-3AD203B41FA5}">
                      <a16:colId xmlns:a16="http://schemas.microsoft.com/office/drawing/2014/main" val="561453025"/>
                    </a:ext>
                  </a:extLst>
                </a:gridCol>
              </a:tblGrid>
              <a:tr h="0">
                <a:tc>
                  <a:txBody>
                    <a:bodyPr/>
                    <a:lstStyle/>
                    <a:p>
                      <a:r>
                        <a:rPr lang="en-US" sz="800" noProof="0" dirty="0"/>
                        <a:t>Use case</a:t>
                      </a:r>
                    </a:p>
                  </a:txBody>
                  <a:tcPr/>
                </a:tc>
                <a:tc>
                  <a:txBody>
                    <a:bodyPr/>
                    <a:lstStyle/>
                    <a:p>
                      <a:r>
                        <a:rPr lang="en-US" sz="800" baseline="0" noProof="0" dirty="0"/>
                        <a:t>Available </a:t>
                      </a:r>
                      <a:br>
                        <a:rPr lang="en-US" sz="800" baseline="0" noProof="0" dirty="0"/>
                      </a:br>
                      <a:r>
                        <a:rPr lang="en-US" sz="800" baseline="0" noProof="0" dirty="0"/>
                        <a:t>per month </a:t>
                      </a:r>
                      <a:endParaRPr lang="en-US" sz="800" noProof="0" dirty="0"/>
                    </a:p>
                  </a:txBody>
                  <a:tcPr anchor="ctr"/>
                </a:tc>
                <a:tc>
                  <a:txBody>
                    <a:bodyPr/>
                    <a:lstStyle/>
                    <a:p>
                      <a:r>
                        <a:rPr lang="en-US" sz="800" noProof="0" dirty="0"/>
                        <a:t>Advantage</a:t>
                      </a:r>
                    </a:p>
                  </a:txBody>
                  <a:tcPr/>
                </a:tc>
                <a:extLst>
                  <a:ext uri="{0D108BD9-81ED-4DB2-BD59-A6C34878D82A}">
                    <a16:rowId xmlns:a16="http://schemas.microsoft.com/office/drawing/2014/main" val="3218576797"/>
                  </a:ext>
                </a:extLst>
              </a:tr>
              <a:tr h="457200">
                <a:tc>
                  <a:txBody>
                    <a:bodyPr/>
                    <a:lstStyle/>
                    <a:p>
                      <a:r>
                        <a:rPr lang="en-US" sz="800" kern="1200" noProof="0" dirty="0">
                          <a:solidFill>
                            <a:schemeClr val="dk1"/>
                          </a:solidFill>
                          <a:latin typeface="+mn-lt"/>
                          <a:ea typeface="+mn-ea"/>
                          <a:cs typeface="+mn-cs"/>
                        </a:rPr>
                        <a:t>Access to </a:t>
                      </a:r>
                      <a:r>
                        <a:rPr lang="en-US" sz="800" kern="1200" baseline="0" noProof="0" dirty="0">
                          <a:solidFill>
                            <a:schemeClr val="dk1"/>
                          </a:solidFill>
                          <a:latin typeface="+mn-lt"/>
                          <a:ea typeface="+mn-ea"/>
                          <a:cs typeface="+mn-cs"/>
                        </a:rPr>
                        <a:t>the public SIP network</a:t>
                      </a:r>
                      <a:endParaRPr lang="en-US" sz="800" kern="1200" noProof="0" dirty="0">
                        <a:solidFill>
                          <a:schemeClr val="dk1"/>
                        </a:solidFill>
                        <a:latin typeface="+mn-lt"/>
                        <a:ea typeface="+mn-ea"/>
                        <a:cs typeface="+mn-cs"/>
                      </a:endParaRPr>
                    </a:p>
                  </a:txBody>
                  <a:tcPr anchor="ctr"/>
                </a:tc>
                <a:tc>
                  <a:txBody>
                    <a:bodyPr/>
                    <a:lstStyle/>
                    <a:p>
                      <a:pPr marL="0" marR="0" lvl="0" indent="0" algn="l" defTabSz="685639" rtl="0" eaLnBrk="1" fontAlgn="auto" latinLnBrk="0" hangingPunct="1">
                        <a:lnSpc>
                          <a:spcPct val="100000"/>
                        </a:lnSpc>
                        <a:spcBef>
                          <a:spcPts val="0"/>
                        </a:spcBef>
                        <a:spcAft>
                          <a:spcPts val="0"/>
                        </a:spcAft>
                        <a:buClrTx/>
                        <a:buSzTx/>
                        <a:buFontTx/>
                        <a:buNone/>
                        <a:tabLst/>
                        <a:defRPr/>
                      </a:pPr>
                      <a:r>
                        <a:rPr lang="en-US" sz="800" kern="1200" noProof="0" dirty="0">
                          <a:solidFill>
                            <a:schemeClr val="dk1"/>
                          </a:solidFill>
                          <a:latin typeface="+mn-lt"/>
                          <a:ea typeface="+mn-ea"/>
                          <a:cs typeface="+mn-cs"/>
                        </a:rPr>
                        <a:t>By simultaneous call</a:t>
                      </a:r>
                    </a:p>
                  </a:txBody>
                  <a:tcPr anchor="ctr"/>
                </a:tc>
                <a:tc>
                  <a:txBody>
                    <a:bodyPr/>
                    <a:lstStyle/>
                    <a:p>
                      <a:r>
                        <a:rPr lang="en-US" sz="800" kern="1200" noProof="0" dirty="0">
                          <a:solidFill>
                            <a:schemeClr val="dk1"/>
                          </a:solidFill>
                          <a:latin typeface="+mn-lt"/>
                          <a:ea typeface="+mn-ea"/>
                          <a:cs typeface="+mn-cs"/>
                        </a:rPr>
                        <a:t>Rationalize </a:t>
                      </a:r>
                      <a:r>
                        <a:rPr lang="en-US" sz="800" kern="1200" baseline="0" noProof="0" dirty="0">
                          <a:solidFill>
                            <a:schemeClr val="dk1"/>
                          </a:solidFill>
                          <a:latin typeface="+mn-lt"/>
                          <a:ea typeface="+mn-ea"/>
                          <a:cs typeface="+mn-cs"/>
                        </a:rPr>
                        <a:t>your costs by centralizing your subscriptions to the public network.</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470225186"/>
                  </a:ext>
                </a:extLst>
              </a:tr>
              <a:tr h="457200">
                <a:tc>
                  <a:txBody>
                    <a:bodyPr/>
                    <a:lstStyle/>
                    <a:p>
                      <a:r>
                        <a:rPr lang="en-US" sz="800" kern="1200" baseline="0" noProof="0" dirty="0">
                          <a:solidFill>
                            <a:schemeClr val="dk1"/>
                          </a:solidFill>
                          <a:latin typeface="+mn-lt"/>
                          <a:ea typeface="+mn-ea"/>
                          <a:cs typeface="+mn-cs"/>
                        </a:rPr>
                        <a:t>Digital and analog </a:t>
                      </a:r>
                      <a:r>
                        <a:rPr lang="en-US" sz="800" kern="1200" noProof="0" dirty="0">
                          <a:solidFill>
                            <a:schemeClr val="dk1"/>
                          </a:solidFill>
                          <a:latin typeface="+mn-lt"/>
                          <a:ea typeface="+mn-ea"/>
                          <a:cs typeface="+mn-cs"/>
                        </a:rPr>
                        <a:t>connectivity</a:t>
                      </a:r>
                    </a:p>
                  </a:txBody>
                  <a:tcPr anchor="ctr"/>
                </a:tc>
                <a:tc>
                  <a:txBody>
                    <a:bodyPr/>
                    <a:lstStyle/>
                    <a:p>
                      <a:pPr marL="0" marR="0" lvl="0" indent="0" algn="l" defTabSz="685639" rtl="0" eaLnBrk="1" fontAlgn="auto" latinLnBrk="0" hangingPunct="1">
                        <a:lnSpc>
                          <a:spcPct val="100000"/>
                        </a:lnSpc>
                        <a:spcBef>
                          <a:spcPts val="0"/>
                        </a:spcBef>
                        <a:spcAft>
                          <a:spcPts val="0"/>
                        </a:spcAft>
                        <a:buClrTx/>
                        <a:buSzTx/>
                        <a:buFontTx/>
                        <a:buNone/>
                        <a:tabLst/>
                        <a:defRPr/>
                      </a:pPr>
                      <a:r>
                        <a:rPr lang="en-US" sz="800" kern="1200" baseline="0" noProof="0" dirty="0">
                          <a:solidFill>
                            <a:schemeClr val="dk1"/>
                          </a:solidFill>
                          <a:latin typeface="+mn-lt"/>
                          <a:ea typeface="+mn-ea"/>
                          <a:cs typeface="+mn-cs"/>
                        </a:rPr>
                        <a:t>Perpetual </a:t>
                      </a:r>
                      <a:r>
                        <a:rPr lang="en-US" sz="800" kern="1200" noProof="0" dirty="0">
                          <a:solidFill>
                            <a:schemeClr val="dk1"/>
                          </a:solidFill>
                          <a:latin typeface="+mn-lt"/>
                          <a:ea typeface="+mn-ea"/>
                          <a:cs typeface="+mn-cs"/>
                        </a:rPr>
                        <a:t>license </a:t>
                      </a:r>
                      <a:r>
                        <a:rPr lang="en-US" sz="800" kern="1200" baseline="0" noProof="0" dirty="0">
                          <a:solidFill>
                            <a:schemeClr val="dk1"/>
                          </a:solidFill>
                          <a:latin typeface="+mn-lt"/>
                          <a:ea typeface="+mn-ea"/>
                          <a:cs typeface="+mn-cs"/>
                        </a:rPr>
                        <a:t>+ chassis + boards</a:t>
                      </a:r>
                      <a:endParaRPr lang="en-US" sz="800" kern="1200" noProof="0" dirty="0">
                        <a:solidFill>
                          <a:schemeClr val="dk1"/>
                        </a:solidFill>
                        <a:latin typeface="+mn-lt"/>
                        <a:ea typeface="+mn-ea"/>
                        <a:cs typeface="+mn-cs"/>
                      </a:endParaRPr>
                    </a:p>
                  </a:txBody>
                  <a:tcPr anchor="ctr"/>
                </a:tc>
                <a:tc>
                  <a:txBody>
                    <a:bodyPr/>
                    <a:lstStyle/>
                    <a:p>
                      <a:r>
                        <a:rPr lang="en-US" sz="800" kern="1200" noProof="0" dirty="0">
                          <a:solidFill>
                            <a:schemeClr val="dk1"/>
                          </a:solidFill>
                          <a:latin typeface="+mn-lt"/>
                          <a:ea typeface="+mn-ea"/>
                          <a:cs typeface="+mn-cs"/>
                        </a:rPr>
                        <a:t>Save by reusing your </a:t>
                      </a:r>
                      <a:r>
                        <a:rPr lang="en-US" sz="800" kern="1200" baseline="0" noProof="0" dirty="0">
                          <a:solidFill>
                            <a:schemeClr val="dk1"/>
                          </a:solidFill>
                          <a:latin typeface="+mn-lt"/>
                          <a:ea typeface="+mn-ea"/>
                          <a:cs typeface="+mn-cs"/>
                        </a:rPr>
                        <a:t>analog </a:t>
                      </a:r>
                      <a:r>
                        <a:rPr lang="en-US" sz="800" kern="1200" noProof="0" dirty="0">
                          <a:solidFill>
                            <a:schemeClr val="dk1"/>
                          </a:solidFill>
                          <a:latin typeface="+mn-lt"/>
                          <a:ea typeface="+mn-ea"/>
                          <a:cs typeface="+mn-cs"/>
                        </a:rPr>
                        <a:t>cabling </a:t>
                      </a:r>
                      <a:r>
                        <a:rPr lang="en-US" sz="800" kern="1200" baseline="0" noProof="0" dirty="0">
                          <a:solidFill>
                            <a:schemeClr val="dk1"/>
                          </a:solidFill>
                          <a:latin typeface="+mn-lt"/>
                          <a:ea typeface="+mn-ea"/>
                          <a:cs typeface="+mn-cs"/>
                        </a:rPr>
                        <a:t>and phones. </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430554246"/>
                  </a:ext>
                </a:extLst>
              </a:tr>
              <a:tr h="457200">
                <a:tc>
                  <a:txBody>
                    <a:bodyPr/>
                    <a:lstStyle/>
                    <a:p>
                      <a:r>
                        <a:rPr lang="en-US" sz="800" kern="1200" noProof="0" dirty="0">
                          <a:solidFill>
                            <a:schemeClr val="dk1"/>
                          </a:solidFill>
                          <a:latin typeface="+mn-lt"/>
                          <a:ea typeface="+mn-ea"/>
                          <a:cs typeface="+mn-cs"/>
                        </a:rPr>
                        <a:t>Communications integrated in business applications</a:t>
                      </a:r>
                    </a:p>
                  </a:txBody>
                  <a:tcPr anchor="ctr"/>
                </a:tc>
                <a:tc>
                  <a:txBody>
                    <a:bodyPr/>
                    <a:lstStyle/>
                    <a:p>
                      <a:r>
                        <a:rPr lang="en-US" sz="800" kern="1200" noProof="0" dirty="0">
                          <a:solidFill>
                            <a:schemeClr val="dk1"/>
                          </a:solidFill>
                          <a:latin typeface="+mn-lt"/>
                          <a:ea typeface="+mn-ea"/>
                          <a:cs typeface="+mn-cs"/>
                        </a:rPr>
                        <a:t>Only </a:t>
                      </a:r>
                      <a:r>
                        <a:rPr lang="en-US" sz="800" kern="1200" baseline="0" noProof="0" dirty="0">
                          <a:solidFill>
                            <a:schemeClr val="dk1"/>
                          </a:solidFill>
                          <a:latin typeface="+mn-lt"/>
                          <a:ea typeface="+mn-ea"/>
                          <a:cs typeface="+mn-cs"/>
                        </a:rPr>
                        <a:t>by perpetual </a:t>
                      </a:r>
                      <a:r>
                        <a:rPr lang="en-US" sz="800" kern="1200" noProof="0" dirty="0">
                          <a:solidFill>
                            <a:schemeClr val="dk1"/>
                          </a:solidFill>
                          <a:latin typeface="+mn-lt"/>
                          <a:ea typeface="+mn-ea"/>
                          <a:cs typeface="+mn-cs"/>
                        </a:rPr>
                        <a:t>license </a:t>
                      </a:r>
                      <a:endParaRPr lang="en-US" sz="800" noProof="0" dirty="0"/>
                    </a:p>
                  </a:txBody>
                  <a:tcPr anchor="ctr"/>
                </a:tc>
                <a:tc>
                  <a:txBody>
                    <a:bodyPr/>
                    <a:lstStyle/>
                    <a:p>
                      <a:r>
                        <a:rPr lang="en-US" sz="800" kern="1200" noProof="0" dirty="0">
                          <a:solidFill>
                            <a:schemeClr val="dk1"/>
                          </a:solidFill>
                          <a:latin typeface="+mn-lt"/>
                          <a:ea typeface="+mn-ea"/>
                          <a:cs typeface="+mn-cs"/>
                        </a:rPr>
                        <a:t>Your employees control </a:t>
                      </a:r>
                      <a:r>
                        <a:rPr lang="en-US" sz="800" kern="1200" baseline="0" noProof="0" dirty="0">
                          <a:solidFill>
                            <a:schemeClr val="dk1"/>
                          </a:solidFill>
                          <a:latin typeface="+mn-lt"/>
                          <a:ea typeface="+mn-ea"/>
                          <a:cs typeface="+mn-cs"/>
                        </a:rPr>
                        <a:t>their calls from their business application. Traditional CSTA/TSAPI APIs are provided to connect to common applications. A REST format facilitates SaaS integration.</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2235763708"/>
                  </a:ext>
                </a:extLst>
              </a:tr>
              <a:tr h="457200">
                <a:tc>
                  <a:txBody>
                    <a:bodyPr/>
                    <a:lstStyle/>
                    <a:p>
                      <a:r>
                        <a:rPr lang="en-US" sz="800" kern="1200" baseline="0" noProof="0" dirty="0">
                          <a:solidFill>
                            <a:schemeClr val="dk1"/>
                          </a:solidFill>
                          <a:latin typeface="+mn-lt"/>
                          <a:ea typeface="+mn-ea"/>
                          <a:cs typeface="+mn-cs"/>
                        </a:rPr>
                        <a:t>Agent </a:t>
                      </a:r>
                      <a:r>
                        <a:rPr lang="en-US" sz="800" kern="1200" noProof="0" dirty="0">
                          <a:solidFill>
                            <a:schemeClr val="dk1"/>
                          </a:solidFill>
                          <a:latin typeface="+mn-lt"/>
                          <a:ea typeface="+mn-ea"/>
                          <a:cs typeface="+mn-cs"/>
                        </a:rPr>
                        <a:t>application </a:t>
                      </a:r>
                      <a:r>
                        <a:rPr lang="en-US" sz="800" kern="1200" baseline="0" noProof="0" dirty="0">
                          <a:solidFill>
                            <a:schemeClr val="dk1"/>
                          </a:solidFill>
                          <a:latin typeface="+mn-lt"/>
                          <a:ea typeface="+mn-ea"/>
                          <a:cs typeface="+mn-cs"/>
                        </a:rPr>
                        <a:t>on PC</a:t>
                      </a:r>
                      <a:endParaRPr lang="en-US" sz="800" kern="1200" noProof="0" dirty="0">
                        <a:solidFill>
                          <a:schemeClr val="dk1"/>
                        </a:solidFill>
                        <a:latin typeface="+mn-lt"/>
                        <a:ea typeface="+mn-ea"/>
                        <a:cs typeface="+mn-cs"/>
                      </a:endParaRPr>
                    </a:p>
                  </a:txBody>
                  <a:tcPr anchor="ctr"/>
                </a:tc>
                <a:tc>
                  <a:txBody>
                    <a:bodyPr/>
                    <a:lstStyle/>
                    <a:p>
                      <a:pPr marL="0" marR="0" lvl="0" indent="0" algn="l" defTabSz="685639" rtl="0" eaLnBrk="1" fontAlgn="auto" latinLnBrk="0" hangingPunct="1">
                        <a:lnSpc>
                          <a:spcPct val="100000"/>
                        </a:lnSpc>
                        <a:spcBef>
                          <a:spcPts val="0"/>
                        </a:spcBef>
                        <a:spcAft>
                          <a:spcPts val="0"/>
                        </a:spcAft>
                        <a:buClrTx/>
                        <a:buSzTx/>
                        <a:buFontTx/>
                        <a:buNone/>
                        <a:tabLst/>
                        <a:defRPr/>
                      </a:pPr>
                      <a:r>
                        <a:rPr lang="en-US" sz="800" baseline="0" noProof="0" dirty="0"/>
                        <a:t>Per user </a:t>
                      </a:r>
                      <a:endParaRPr lang="en-US" sz="800" noProof="0" dirty="0"/>
                    </a:p>
                  </a:txBody>
                  <a:tcPr anchor="ctr"/>
                </a:tc>
                <a:tc>
                  <a:txBody>
                    <a:bodyPr/>
                    <a:lstStyle/>
                    <a:p>
                      <a:r>
                        <a:rPr lang="en-US" sz="800" kern="1200" noProof="0" dirty="0">
                          <a:solidFill>
                            <a:schemeClr val="dk1"/>
                          </a:solidFill>
                          <a:latin typeface="+mn-lt"/>
                          <a:ea typeface="+mn-ea"/>
                          <a:cs typeface="+mn-cs"/>
                        </a:rPr>
                        <a:t>The </a:t>
                      </a:r>
                      <a:r>
                        <a:rPr lang="en-US" sz="800" kern="1200" baseline="0" noProof="0" dirty="0">
                          <a:solidFill>
                            <a:schemeClr val="dk1"/>
                          </a:solidFill>
                          <a:latin typeface="+mn-lt"/>
                          <a:ea typeface="+mn-ea"/>
                          <a:cs typeface="+mn-cs"/>
                        </a:rPr>
                        <a:t>customer welcome </a:t>
                      </a:r>
                      <a:r>
                        <a:rPr lang="en-US" sz="800" kern="1200" noProof="0" dirty="0">
                          <a:solidFill>
                            <a:schemeClr val="dk1"/>
                          </a:solidFill>
                          <a:latin typeface="+mn-lt"/>
                          <a:ea typeface="+mn-ea"/>
                          <a:cs typeface="+mn-cs"/>
                        </a:rPr>
                        <a:t>agents </a:t>
                      </a:r>
                      <a:r>
                        <a:rPr lang="en-US" sz="800" kern="1200" baseline="0" noProof="0" dirty="0">
                          <a:solidFill>
                            <a:schemeClr val="dk1"/>
                          </a:solidFill>
                          <a:latin typeface="+mn-lt"/>
                          <a:ea typeface="+mn-ea"/>
                          <a:cs typeface="+mn-cs"/>
                        </a:rPr>
                        <a:t>control their business phone from a light application banner on PC without taking eyes off the computer screen. </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4112207775"/>
                  </a:ext>
                </a:extLst>
              </a:tr>
              <a:tr h="457200">
                <a:tc>
                  <a:txBody>
                    <a:bodyPr/>
                    <a:lstStyle/>
                    <a:p>
                      <a:r>
                        <a:rPr lang="en-US" sz="800" kern="1200" noProof="0" dirty="0">
                          <a:solidFill>
                            <a:schemeClr val="dk1"/>
                          </a:solidFill>
                          <a:latin typeface="+mn-lt"/>
                          <a:ea typeface="+mn-ea"/>
                          <a:cs typeface="+mn-cs"/>
                        </a:rPr>
                        <a:t>Integration with hotel management software</a:t>
                      </a:r>
                    </a:p>
                  </a:txBody>
                  <a:tcPr anchor="ctr"/>
                </a:tc>
                <a:tc>
                  <a:txBody>
                    <a:bodyPr/>
                    <a:lstStyle/>
                    <a:p>
                      <a:pPr marL="0" marR="0" lvl="0" indent="0" algn="l" defTabSz="685639" rtl="0" eaLnBrk="1" fontAlgn="auto" latinLnBrk="0" hangingPunct="1">
                        <a:lnSpc>
                          <a:spcPct val="100000"/>
                        </a:lnSpc>
                        <a:spcBef>
                          <a:spcPts val="0"/>
                        </a:spcBef>
                        <a:spcAft>
                          <a:spcPts val="0"/>
                        </a:spcAft>
                        <a:buClrTx/>
                        <a:buSzTx/>
                        <a:buFontTx/>
                        <a:buNone/>
                        <a:tabLst/>
                        <a:defRPr/>
                      </a:pPr>
                      <a:r>
                        <a:rPr lang="en-US" sz="800" baseline="0" noProof="0" dirty="0"/>
                        <a:t>Per room </a:t>
                      </a:r>
                      <a:endParaRPr lang="en-US" sz="800" noProof="0" dirty="0"/>
                    </a:p>
                  </a:txBody>
                  <a:tcPr anchor="ctr"/>
                </a:tc>
                <a:tc>
                  <a:txBody>
                    <a:bodyPr/>
                    <a:lstStyle/>
                    <a:p>
                      <a:r>
                        <a:rPr lang="en-US" sz="800" kern="1200" noProof="0" dirty="0">
                          <a:solidFill>
                            <a:schemeClr val="dk1"/>
                          </a:solidFill>
                          <a:latin typeface="+mn-lt"/>
                          <a:ea typeface="+mn-ea"/>
                          <a:cs typeface="+mn-cs"/>
                        </a:rPr>
                        <a:t>Save money </a:t>
                      </a:r>
                      <a:r>
                        <a:rPr lang="en-US" sz="800" kern="1200" baseline="0" noProof="0" dirty="0">
                          <a:solidFill>
                            <a:schemeClr val="dk1"/>
                          </a:solidFill>
                          <a:latin typeface="+mn-lt"/>
                          <a:ea typeface="+mn-ea"/>
                          <a:cs typeface="+mn-cs"/>
                        </a:rPr>
                        <a:t>by only paying for occupied rooms. </a:t>
                      </a:r>
                      <a:br>
                        <a:rPr lang="en-US" sz="800" kern="1200" baseline="0" noProof="0" dirty="0">
                          <a:solidFill>
                            <a:schemeClr val="dk1"/>
                          </a:solidFill>
                          <a:latin typeface="+mn-lt"/>
                          <a:ea typeface="+mn-ea"/>
                          <a:cs typeface="+mn-cs"/>
                        </a:rPr>
                      </a:br>
                      <a:r>
                        <a:rPr lang="en-US" sz="800" kern="1200" baseline="0" noProof="0" dirty="0">
                          <a:solidFill>
                            <a:schemeClr val="dk1"/>
                          </a:solidFill>
                          <a:latin typeface="+mn-lt"/>
                          <a:ea typeface="+mn-ea"/>
                          <a:cs typeface="+mn-cs"/>
                        </a:rPr>
                        <a:t>Automatically manage phone settings based on check-in and check-out from your hotel’s Property Management System.</a:t>
                      </a:r>
                      <a:endParaRPr lang="en-US" sz="800" kern="1200" noProof="0" dirty="0">
                        <a:solidFill>
                          <a:schemeClr val="dk1"/>
                        </a:solidFill>
                        <a:latin typeface="+mn-lt"/>
                        <a:ea typeface="+mn-ea"/>
                        <a:cs typeface="+mn-cs"/>
                      </a:endParaRPr>
                    </a:p>
                  </a:txBody>
                  <a:tcPr anchor="ctr"/>
                </a:tc>
                <a:extLst>
                  <a:ext uri="{0D108BD9-81ED-4DB2-BD59-A6C34878D82A}">
                    <a16:rowId xmlns:a16="http://schemas.microsoft.com/office/drawing/2014/main" val="1772031860"/>
                  </a:ext>
                </a:extLst>
              </a:tr>
            </a:tbl>
          </a:graphicData>
        </a:graphic>
      </p:graphicFrame>
      <p:sp>
        <p:nvSpPr>
          <p:cNvPr id="15" name="Rectangle 14"/>
          <p:cNvSpPr/>
          <p:nvPr/>
        </p:nvSpPr>
        <p:spPr>
          <a:xfrm>
            <a:off x="0" y="215902"/>
            <a:ext cx="6858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oneTexte 2"/>
          <p:cNvSpPr txBox="1"/>
          <p:nvPr/>
        </p:nvSpPr>
        <p:spPr>
          <a:xfrm>
            <a:off x="260350" y="521316"/>
            <a:ext cx="4019550" cy="523220"/>
          </a:xfrm>
          <a:prstGeom prst="rect">
            <a:avLst/>
          </a:prstGeom>
          <a:noFill/>
        </p:spPr>
        <p:txBody>
          <a:bodyPr wrap="square" rtlCol="0">
            <a:spAutoFit/>
          </a:bodyPr>
          <a:lstStyle/>
          <a:p>
            <a:r>
              <a:rPr lang="en-US" sz="1400" b="1" dirty="0">
                <a:solidFill>
                  <a:schemeClr val="bg1"/>
                </a:solidFill>
              </a:rPr>
              <a:t>OTEC connectivity and business integrations</a:t>
            </a:r>
          </a:p>
          <a:p>
            <a:r>
              <a:rPr lang="en-US" sz="1400" b="1" dirty="0">
                <a:solidFill>
                  <a:schemeClr val="bg1"/>
                </a:solidFill>
              </a:rPr>
              <a:t>options</a:t>
            </a:r>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07001" y="215902"/>
            <a:ext cx="1651000" cy="1080000"/>
          </a:xfrm>
          <a:prstGeom prst="rect">
            <a:avLst/>
          </a:prstGeom>
        </p:spPr>
      </p:pic>
      <p:sp>
        <p:nvSpPr>
          <p:cNvPr id="8" name="Rectangle 7">
            <a:hlinkClick r:id="rId3"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hlinkClick r:id="rId4" action="ppaction://hlinksldjump"/>
          </p:cNvPr>
          <p:cNvSpPr/>
          <p:nvPr/>
        </p:nvSpPr>
        <p:spPr>
          <a:xfrm>
            <a:off x="1680320" y="4755621"/>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hlinkClick r:id="rId5" action="ppaction://hlinksldjump"/>
          </p:cNvPr>
          <p:cNvSpPr/>
          <p:nvPr/>
        </p:nvSpPr>
        <p:spPr>
          <a:xfrm>
            <a:off x="2588370" y="4748742"/>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hlinkClick r:id="rId6"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hlinkClick r:id="rId7"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47744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944">
            <a:extLst>
              <a:ext uri="{FF2B5EF4-FFF2-40B4-BE49-F238E27FC236}">
                <a16:creationId xmlns:a16="http://schemas.microsoft.com/office/drawing/2014/main" id="{40A8904B-850A-4147-AC27-93EEEDDD1B65}"/>
              </a:ext>
            </a:extLst>
          </p:cNvPr>
          <p:cNvSpPr/>
          <p:nvPr/>
        </p:nvSpPr>
        <p:spPr>
          <a:xfrm>
            <a:off x="3281215" y="1866188"/>
            <a:ext cx="147787" cy="14823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4"/>
          </a:solidFill>
          <a:ln w="12700">
            <a:miter lim="400000"/>
          </a:ln>
        </p:spPr>
        <p:txBody>
          <a:bodyPr lIns="10713" tIns="10713" rIns="10713" bIns="10713" anchor="ctr"/>
          <a:lstStyle/>
          <a:p>
            <a:pPr defTabSz="12854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44" dirty="0">
              <a:solidFill>
                <a:srgbClr val="FFFFFF"/>
              </a:solidFill>
              <a:effectLst>
                <a:outerShdw blurRad="38100" dist="12700" dir="5400000" rotWithShape="0">
                  <a:srgbClr val="000000">
                    <a:alpha val="50000"/>
                  </a:srgbClr>
                </a:outerShdw>
              </a:effectLst>
              <a:latin typeface="Trebuchet MS" panose="020B0703020202090204" pitchFamily="34" charset="0"/>
              <a:ea typeface="Open Sans Semibold" charset="0"/>
              <a:cs typeface="Open Sans Semibold" charset="0"/>
              <a:sym typeface="Gill Sans"/>
            </a:endParaRPr>
          </a:p>
        </p:txBody>
      </p:sp>
      <p:sp>
        <p:nvSpPr>
          <p:cNvPr id="78859" name="Rectangle 15">
            <a:extLst>
              <a:ext uri="{FF2B5EF4-FFF2-40B4-BE49-F238E27FC236}">
                <a16:creationId xmlns:a16="http://schemas.microsoft.com/office/drawing/2014/main" id="{6EA8C5BA-6DB6-49A1-8E48-E10C71B3E9CC}"/>
              </a:ext>
            </a:extLst>
          </p:cNvPr>
          <p:cNvSpPr>
            <a:spLocks noChangeArrowheads="1"/>
          </p:cNvSpPr>
          <p:nvPr/>
        </p:nvSpPr>
        <p:spPr bwMode="auto">
          <a:xfrm>
            <a:off x="2908726" y="2092555"/>
            <a:ext cx="9204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defRPr/>
            </a:pPr>
            <a:r>
              <a:rPr lang="en-US" altLang="en-US" sz="1500" dirty="0">
                <a:solidFill>
                  <a:schemeClr val="tx2"/>
                </a:solidFill>
                <a:latin typeface="+mj-lt"/>
                <a:ea typeface="Open Sans Semibold"/>
                <a:cs typeface="Open Sans Semibold"/>
              </a:rPr>
              <a:t>WEBSITE</a:t>
            </a:r>
          </a:p>
        </p:txBody>
      </p:sp>
      <p:sp>
        <p:nvSpPr>
          <p:cNvPr id="78860" name="TextBox 16">
            <a:extLst>
              <a:ext uri="{FF2B5EF4-FFF2-40B4-BE49-F238E27FC236}">
                <a16:creationId xmlns:a16="http://schemas.microsoft.com/office/drawing/2014/main" id="{E7051F6B-E629-4C3E-A682-572E25D39AE7}"/>
              </a:ext>
            </a:extLst>
          </p:cNvPr>
          <p:cNvSpPr txBox="1">
            <a:spLocks noChangeArrowheads="1"/>
          </p:cNvSpPr>
          <p:nvPr/>
        </p:nvSpPr>
        <p:spPr bwMode="auto">
          <a:xfrm>
            <a:off x="2580377" y="2346025"/>
            <a:ext cx="15919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911"/>
              </a:lnSpc>
              <a:defRPr/>
            </a:pPr>
            <a:r>
              <a:rPr lang="en-US" altLang="en-US" sz="900" dirty="0">
                <a:solidFill>
                  <a:srgbClr val="7030A0"/>
                </a:solidFill>
                <a:latin typeface="+mn-lt"/>
                <a:ea typeface="Open Sans Semibold"/>
                <a:cs typeface="Open Sans Semibold"/>
                <a:hlinkClick r:id="rId3"/>
              </a:rPr>
              <a:t>www.al-enterprise.com</a:t>
            </a:r>
            <a:endParaRPr lang="en-US" altLang="en-US" sz="900" dirty="0">
              <a:solidFill>
                <a:srgbClr val="7030A0"/>
              </a:solidFill>
              <a:latin typeface="+mn-lt"/>
              <a:ea typeface="Open Sans Semibold"/>
              <a:cs typeface="Open Sans Semibold"/>
            </a:endParaRPr>
          </a:p>
          <a:p>
            <a:pPr algn="ctr">
              <a:lnSpc>
                <a:spcPts val="911"/>
              </a:lnSpc>
              <a:defRPr/>
            </a:pPr>
            <a:endParaRPr lang="en-US" altLang="en-US" sz="900" dirty="0">
              <a:solidFill>
                <a:srgbClr val="604187"/>
              </a:solidFill>
              <a:latin typeface="+mn-lt"/>
              <a:ea typeface="Open Sans Semibold"/>
              <a:cs typeface="Open Sans Semibold"/>
            </a:endParaRPr>
          </a:p>
        </p:txBody>
      </p:sp>
      <p:sp>
        <p:nvSpPr>
          <p:cNvPr id="16" name="TextBox 6">
            <a:extLst>
              <a:ext uri="{FF2B5EF4-FFF2-40B4-BE49-F238E27FC236}">
                <a16:creationId xmlns:a16="http://schemas.microsoft.com/office/drawing/2014/main" id="{EFF0D5DC-2C63-2E47-B5D0-0E4047C0C2E8}"/>
              </a:ext>
            </a:extLst>
          </p:cNvPr>
          <p:cNvSpPr txBox="1">
            <a:spLocks noChangeArrowheads="1"/>
          </p:cNvSpPr>
          <p:nvPr/>
        </p:nvSpPr>
        <p:spPr bwMode="auto">
          <a:xfrm>
            <a:off x="2343150" y="2646109"/>
            <a:ext cx="695730" cy="135208"/>
          </a:xfrm>
          <a:prstGeom prst="rect">
            <a:avLst/>
          </a:prstGeom>
          <a:noFill/>
          <a:ln w="9525">
            <a:noFill/>
            <a:miter lim="800000"/>
            <a:headEnd/>
            <a:tailEnd/>
          </a:ln>
        </p:spPr>
        <p:txBody>
          <a:bodyPr wrap="square" lIns="19599" tIns="9800" rIns="19599" bIns="9800">
            <a:spAutoFit/>
          </a:bodyPr>
          <a:lstStyle/>
          <a:p>
            <a:pPr>
              <a:spcBef>
                <a:spcPct val="50000"/>
              </a:spcBef>
            </a:pPr>
            <a:r>
              <a:rPr lang="en-US" sz="750" dirty="0">
                <a:latin typeface="Trebuchet MS" charset="0"/>
              </a:rPr>
              <a:t>Follow us :</a:t>
            </a:r>
          </a:p>
        </p:txBody>
      </p:sp>
      <p:pic>
        <p:nvPicPr>
          <p:cNvPr id="19" name="Picture 35" descr="TwitterBird_icon.png">
            <a:hlinkClick r:id="rId4"/>
            <a:extLst>
              <a:ext uri="{FF2B5EF4-FFF2-40B4-BE49-F238E27FC236}">
                <a16:creationId xmlns:a16="http://schemas.microsoft.com/office/drawing/2014/main" id="{643F1EF1-5DE6-A341-B048-C81ABC0C841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88682" y="2632447"/>
            <a:ext cx="206183" cy="201029"/>
          </a:xfrm>
          <a:prstGeom prst="rect">
            <a:avLst/>
          </a:prstGeom>
          <a:noFill/>
          <a:ln w="9525">
            <a:noFill/>
            <a:miter lim="800000"/>
            <a:headEnd/>
            <a:tailEnd/>
          </a:ln>
        </p:spPr>
      </p:pic>
      <p:pic>
        <p:nvPicPr>
          <p:cNvPr id="20" name="Picture 36" descr="Facebook_icon.png">
            <a:hlinkClick r:id="rId6"/>
            <a:extLst>
              <a:ext uri="{FF2B5EF4-FFF2-40B4-BE49-F238E27FC236}">
                <a16:creationId xmlns:a16="http://schemas.microsoft.com/office/drawing/2014/main" id="{A09CFB16-E572-9F4C-8A7C-338665298C5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00940" y="2629427"/>
            <a:ext cx="209974" cy="203985"/>
          </a:xfrm>
          <a:prstGeom prst="rect">
            <a:avLst/>
          </a:prstGeom>
          <a:noFill/>
          <a:ln w="9525">
            <a:noFill/>
            <a:miter lim="800000"/>
            <a:headEnd/>
            <a:tailEnd/>
          </a:ln>
        </p:spPr>
      </p:pic>
      <p:pic>
        <p:nvPicPr>
          <p:cNvPr id="21" name="Picture 37" descr="LinkinIn_icon.png">
            <a:hlinkClick r:id="rId8"/>
            <a:extLst>
              <a:ext uri="{FF2B5EF4-FFF2-40B4-BE49-F238E27FC236}">
                <a16:creationId xmlns:a16="http://schemas.microsoft.com/office/drawing/2014/main" id="{8B4821DC-576F-4949-A194-5D0C3429D9D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44664" y="2629427"/>
            <a:ext cx="209974" cy="203985"/>
          </a:xfrm>
          <a:prstGeom prst="rect">
            <a:avLst/>
          </a:prstGeom>
          <a:noFill/>
          <a:ln w="9525">
            <a:noFill/>
            <a:miter lim="800000"/>
            <a:headEnd/>
            <a:tailEnd/>
          </a:ln>
        </p:spPr>
      </p:pic>
      <p:pic>
        <p:nvPicPr>
          <p:cNvPr id="22" name="Picture 38" descr="YouTube_icon.png">
            <a:hlinkClick r:id="rId10"/>
            <a:extLst>
              <a:ext uri="{FF2B5EF4-FFF2-40B4-BE49-F238E27FC236}">
                <a16:creationId xmlns:a16="http://schemas.microsoft.com/office/drawing/2014/main" id="{E016C8DC-D6D3-8145-BA05-69DAFDB5C3E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57215" y="2629428"/>
            <a:ext cx="209974" cy="204723"/>
          </a:xfrm>
          <a:prstGeom prst="rect">
            <a:avLst/>
          </a:prstGeom>
          <a:noFill/>
          <a:ln w="9525">
            <a:noFill/>
            <a:miter lim="800000"/>
            <a:headEnd/>
            <a:tailEnd/>
          </a:ln>
        </p:spPr>
      </p:pic>
      <p:sp>
        <p:nvSpPr>
          <p:cNvPr id="13" name="CasellaDiTesto 12">
            <a:extLst>
              <a:ext uri="{FF2B5EF4-FFF2-40B4-BE49-F238E27FC236}">
                <a16:creationId xmlns:a16="http://schemas.microsoft.com/office/drawing/2014/main" id="{04FC1F64-9742-C844-B25F-9393598319CF}"/>
              </a:ext>
            </a:extLst>
          </p:cNvPr>
          <p:cNvSpPr txBox="1"/>
          <p:nvPr/>
        </p:nvSpPr>
        <p:spPr>
          <a:xfrm>
            <a:off x="380786" y="4286250"/>
            <a:ext cx="4238567" cy="184666"/>
          </a:xfrm>
          <a:prstGeom prst="rect">
            <a:avLst/>
          </a:prstGeom>
          <a:noFill/>
        </p:spPr>
        <p:txBody>
          <a:bodyPr wrap="square" rtlCol="0">
            <a:spAutoFit/>
          </a:bodyPr>
          <a:lstStyle/>
          <a:p>
            <a:r>
              <a:rPr lang="en-US" sz="600" b="1" dirty="0">
                <a:solidFill>
                  <a:srgbClr val="604187"/>
                </a:solidFill>
              </a:rPr>
              <a:t>The Alcatel-Lucent name and logo are trademarks of Nokia used under license by ALE.</a:t>
            </a:r>
            <a:endParaRPr lang="en-US" sz="600" dirty="0">
              <a:solidFill>
                <a:srgbClr val="604187"/>
              </a:solidFill>
            </a:endParaRPr>
          </a:p>
        </p:txBody>
      </p:sp>
      <p:sp>
        <p:nvSpPr>
          <p:cNvPr id="12" name="Rectangle 6">
            <a:extLst>
              <a:ext uri="{FF2B5EF4-FFF2-40B4-BE49-F238E27FC236}">
                <a16:creationId xmlns:a16="http://schemas.microsoft.com/office/drawing/2014/main" id="{95F11EE4-EDDC-408C-AF22-3995B81611F6}"/>
              </a:ext>
            </a:extLst>
          </p:cNvPr>
          <p:cNvSpPr>
            <a:spLocks/>
          </p:cNvSpPr>
          <p:nvPr/>
        </p:nvSpPr>
        <p:spPr bwMode="auto">
          <a:xfrm>
            <a:off x="2046699" y="1407618"/>
            <a:ext cx="2764604" cy="323165"/>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1285875">
              <a:defRPr/>
            </a:pPr>
            <a:r>
              <a:rPr lang="en-US" sz="2100" spc="985" dirty="0">
                <a:solidFill>
                  <a:schemeClr val="accent1"/>
                </a:solidFill>
                <a:latin typeface="+mj-lt"/>
                <a:ea typeface="Open Sans" charset="0"/>
                <a:cs typeface="Open Sans" charset="0"/>
                <a:sym typeface="Bebas Neue" charset="0"/>
              </a:rPr>
              <a:t>CONTACT US</a:t>
            </a:r>
          </a:p>
        </p:txBody>
      </p:sp>
    </p:spTree>
    <p:extLst>
      <p:ext uri="{BB962C8B-B14F-4D97-AF65-F5344CB8AC3E}">
        <p14:creationId xmlns:p14="http://schemas.microsoft.com/office/powerpoint/2010/main" val="29973895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r>
              <a:rPr lang="en-US" b="1" dirty="0"/>
              <a:t>OTEC Solution Guide</a:t>
            </a:r>
            <a:br>
              <a:rPr lang="en-US" b="1" dirty="0"/>
            </a:br>
            <a:fld id="{0EAC74D5-6F32-4227-8C34-7A4F48FEC4B7}" type="slidenum">
              <a:rPr lang="en-US" smtClean="0"/>
              <a:pPr/>
              <a:t>2</a:t>
            </a:fld>
            <a:endParaRPr lang="en-US" dirty="0"/>
          </a:p>
        </p:txBody>
      </p:sp>
      <p:sp>
        <p:nvSpPr>
          <p:cNvPr id="3" name="Rectangle 2"/>
          <p:cNvSpPr/>
          <p:nvPr/>
        </p:nvSpPr>
        <p:spPr>
          <a:xfrm>
            <a:off x="2289860" y="1034899"/>
            <a:ext cx="4362450" cy="3016210"/>
          </a:xfrm>
          <a:prstGeom prst="rect">
            <a:avLst/>
          </a:prstGeom>
        </p:spPr>
        <p:txBody>
          <a:bodyPr wrap="square">
            <a:spAutoFit/>
          </a:bodyPr>
          <a:lstStyle/>
          <a:p>
            <a:pPr defTabSz="685639">
              <a:lnSpc>
                <a:spcPts val="1200"/>
              </a:lnSpc>
              <a:defRPr/>
            </a:pPr>
            <a:r>
              <a:rPr lang="en-US" sz="900" dirty="0">
                <a:solidFill>
                  <a:schemeClr val="tx2"/>
                </a:solidFill>
              </a:rPr>
              <a:t>Digital transformation is accelerating. Work habits and consumer expectations are changing profoundly. Companies are adapting faster thanks to the cloud. </a:t>
            </a:r>
          </a:p>
          <a:p>
            <a:pPr defTabSz="685639">
              <a:lnSpc>
                <a:spcPts val="1200"/>
              </a:lnSpc>
              <a:defRPr/>
            </a:pPr>
            <a:endParaRPr lang="en-US" sz="900" dirty="0">
              <a:solidFill>
                <a:schemeClr val="tx2"/>
              </a:solidFill>
            </a:endParaRPr>
          </a:p>
          <a:p>
            <a:pPr defTabSz="685639">
              <a:lnSpc>
                <a:spcPts val="1200"/>
              </a:lnSpc>
              <a:defRPr/>
            </a:pPr>
            <a:r>
              <a:rPr lang="en-US" sz="900" dirty="0">
                <a:solidFill>
                  <a:schemeClr val="tx2"/>
                </a:solidFill>
              </a:rPr>
              <a:t>This is also true for </a:t>
            </a:r>
            <a:r>
              <a:rPr lang="en-US" sz="900" b="1" dirty="0">
                <a:solidFill>
                  <a:schemeClr val="tx2"/>
                </a:solidFill>
              </a:rPr>
              <a:t>Business communications</a:t>
            </a:r>
            <a:r>
              <a:rPr lang="en-US" sz="900" dirty="0">
                <a:solidFill>
                  <a:schemeClr val="tx2"/>
                </a:solidFill>
              </a:rPr>
              <a:t>. If you ask yourself the following questions: </a:t>
            </a:r>
          </a:p>
          <a:p>
            <a:pPr defTabSz="685639">
              <a:lnSpc>
                <a:spcPts val="1200"/>
              </a:lnSpc>
              <a:defRPr/>
            </a:pPr>
            <a:endParaRPr lang="en-US" sz="900" b="1" dirty="0">
              <a:solidFill>
                <a:schemeClr val="tx2"/>
              </a:solidFill>
              <a:latin typeface="Trebuchet MS" panose="020B0603020202020204" pitchFamily="34" charset="0"/>
            </a:endParaRPr>
          </a:p>
          <a:p>
            <a:pPr marL="171450" indent="-171450" defTabSz="685639">
              <a:lnSpc>
                <a:spcPts val="1200"/>
              </a:lnSpc>
              <a:buFontTx/>
              <a:buChar char="-"/>
              <a:defRPr/>
            </a:pPr>
            <a:r>
              <a:rPr lang="en-US" sz="900" b="1" dirty="0">
                <a:solidFill>
                  <a:schemeClr val="tx2"/>
                </a:solidFill>
                <a:latin typeface="Trebuchet MS" panose="020B0603020202020204" pitchFamily="34" charset="0"/>
              </a:rPr>
              <a:t>How to improve teamwork when more employees are working remotely? </a:t>
            </a:r>
          </a:p>
          <a:p>
            <a:pPr marL="171450" indent="-171450" defTabSz="685639">
              <a:lnSpc>
                <a:spcPts val="1200"/>
              </a:lnSpc>
              <a:buFontTx/>
              <a:buChar char="-"/>
              <a:defRPr/>
            </a:pPr>
            <a:endParaRPr lang="en-US" sz="900" b="1" dirty="0">
              <a:solidFill>
                <a:schemeClr val="tx2"/>
              </a:solidFill>
              <a:latin typeface="Trebuchet MS" panose="020B0603020202020204" pitchFamily="34" charset="0"/>
            </a:endParaRPr>
          </a:p>
          <a:p>
            <a:pPr marL="171450" indent="-171450" defTabSz="685639">
              <a:lnSpc>
                <a:spcPts val="1200"/>
              </a:lnSpc>
              <a:buFontTx/>
              <a:buChar char="-"/>
              <a:defRPr/>
            </a:pPr>
            <a:r>
              <a:rPr lang="en-US" sz="900" b="1" dirty="0">
                <a:solidFill>
                  <a:schemeClr val="tx2"/>
                </a:solidFill>
                <a:latin typeface="Trebuchet MS" panose="020B0603020202020204" pitchFamily="34" charset="0"/>
              </a:rPr>
              <a:t>How to manage a growing number of customer calls with fewer staff working on site? </a:t>
            </a:r>
          </a:p>
          <a:p>
            <a:pPr marL="171450" indent="-171450" defTabSz="685639">
              <a:lnSpc>
                <a:spcPts val="1200"/>
              </a:lnSpc>
              <a:buFontTx/>
              <a:buChar char="-"/>
              <a:defRPr/>
            </a:pPr>
            <a:endParaRPr lang="en-US" sz="900" b="1" dirty="0">
              <a:solidFill>
                <a:schemeClr val="tx2"/>
              </a:solidFill>
              <a:latin typeface="Trebuchet MS" panose="020B0603020202020204" pitchFamily="34" charset="0"/>
            </a:endParaRPr>
          </a:p>
          <a:p>
            <a:pPr marL="171450" indent="-171450" defTabSz="685639">
              <a:lnSpc>
                <a:spcPts val="1200"/>
              </a:lnSpc>
              <a:buFontTx/>
              <a:buChar char="-"/>
              <a:defRPr/>
            </a:pPr>
            <a:r>
              <a:rPr lang="en-US" sz="900" b="1" dirty="0">
                <a:solidFill>
                  <a:schemeClr val="tx2"/>
                </a:solidFill>
                <a:latin typeface="Trebuchet MS" panose="020B0603020202020204" pitchFamily="34" charset="0"/>
              </a:rPr>
              <a:t>How to simplify business communications using the cloud without compromising data security and privacy? </a:t>
            </a:r>
          </a:p>
          <a:p>
            <a:pPr marL="171450" indent="-171450" defTabSz="685639">
              <a:lnSpc>
                <a:spcPts val="1200"/>
              </a:lnSpc>
              <a:buFontTx/>
              <a:buChar char="-"/>
              <a:defRPr/>
            </a:pPr>
            <a:endParaRPr lang="en-US" sz="900" b="1" dirty="0">
              <a:solidFill>
                <a:schemeClr val="tx2"/>
              </a:solidFill>
              <a:latin typeface="Trebuchet MS" panose="020B0603020202020204" pitchFamily="34" charset="0"/>
            </a:endParaRPr>
          </a:p>
          <a:p>
            <a:pPr defTabSz="685639">
              <a:lnSpc>
                <a:spcPts val="1200"/>
              </a:lnSpc>
              <a:defRPr/>
            </a:pPr>
            <a:r>
              <a:rPr lang="en-US" sz="900" b="1" dirty="0">
                <a:solidFill>
                  <a:schemeClr val="accent1"/>
                </a:solidFill>
                <a:latin typeface="Trebuchet MS" panose="020B0603020202020204" pitchFamily="34" charset="0"/>
              </a:rPr>
              <a:t>Then this guide is for you. </a:t>
            </a:r>
          </a:p>
          <a:p>
            <a:pPr defTabSz="685639">
              <a:lnSpc>
                <a:spcPts val="1200"/>
              </a:lnSpc>
              <a:defRPr/>
            </a:pPr>
            <a:endParaRPr lang="en-US" sz="900" b="1" dirty="0">
              <a:solidFill>
                <a:schemeClr val="accent1"/>
              </a:solidFill>
              <a:latin typeface="Trebuchet MS" panose="020B0603020202020204" pitchFamily="34" charset="0"/>
            </a:endParaRPr>
          </a:p>
          <a:p>
            <a:pPr defTabSz="685639">
              <a:lnSpc>
                <a:spcPts val="1200"/>
              </a:lnSpc>
              <a:defRPr/>
            </a:pPr>
            <a:r>
              <a:rPr lang="en-US" sz="900" dirty="0">
                <a:solidFill>
                  <a:schemeClr val="tx2"/>
                </a:solidFill>
              </a:rPr>
              <a:t>In the following pages, you'll discover how to elevate your business to the cloud with OpenTouch Enterprise Cloud (OTEC) business communications.</a:t>
            </a:r>
          </a:p>
          <a:p>
            <a:pPr defTabSz="685639">
              <a:lnSpc>
                <a:spcPts val="1200"/>
              </a:lnSpc>
              <a:defRPr/>
            </a:pPr>
            <a:endParaRPr lang="en-US" sz="1100" dirty="0">
              <a:highlight>
                <a:srgbClr val="FFFF00"/>
              </a:highlight>
            </a:endParaRPr>
          </a:p>
        </p:txBody>
      </p:sp>
      <p:sp>
        <p:nvSpPr>
          <p:cNvPr id="4" name="Rectangle 3"/>
          <p:cNvSpPr/>
          <p:nvPr/>
        </p:nvSpPr>
        <p:spPr>
          <a:xfrm>
            <a:off x="1571625" y="0"/>
            <a:ext cx="62865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bIns="360000" rtlCol="0" anchor="ctr"/>
          <a:lstStyle/>
          <a:p>
            <a:r>
              <a:rPr lang="en-US" sz="2400" dirty="0"/>
              <a:t>Who is this guide for? </a:t>
            </a:r>
          </a:p>
        </p:txBody>
      </p:sp>
      <p:sp>
        <p:nvSpPr>
          <p:cNvPr id="15" name="ZoneTexte 14"/>
          <p:cNvSpPr txBox="1"/>
          <p:nvPr/>
        </p:nvSpPr>
        <p:spPr>
          <a:xfrm>
            <a:off x="2289860" y="242518"/>
            <a:ext cx="4362450" cy="792525"/>
          </a:xfrm>
          <a:prstGeom prst="rect">
            <a:avLst/>
          </a:prstGeom>
          <a:noFill/>
        </p:spPr>
        <p:txBody>
          <a:bodyPr wrap="square" rtlCol="0">
            <a:spAutoFit/>
          </a:bodyPr>
          <a:lstStyle/>
          <a:p>
            <a:r>
              <a:rPr lang="en-US" sz="1600" b="1" dirty="0">
                <a:solidFill>
                  <a:schemeClr val="accent1"/>
                </a:solidFill>
              </a:rPr>
              <a:t>OTEC:</a:t>
            </a:r>
            <a:br>
              <a:rPr lang="en-US" sz="1600" dirty="0">
                <a:solidFill>
                  <a:schemeClr val="accent1"/>
                </a:solidFill>
              </a:rPr>
            </a:br>
            <a:r>
              <a:rPr lang="en-US" sz="1600" i="1" dirty="0">
                <a:solidFill>
                  <a:schemeClr val="accent1"/>
                </a:solidFill>
              </a:rPr>
              <a:t>Elevate your business to the cloud</a:t>
            </a:r>
          </a:p>
          <a:p>
            <a:endParaRPr lang="en-US" dirty="0"/>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 y="0"/>
            <a:ext cx="1571626" cy="4664894"/>
          </a:xfrm>
          <a:prstGeom prst="rect">
            <a:avLst/>
          </a:prstGeom>
        </p:spPr>
      </p:pic>
    </p:spTree>
    <p:extLst>
      <p:ext uri="{BB962C8B-B14F-4D97-AF65-F5344CB8AC3E}">
        <p14:creationId xmlns:p14="http://schemas.microsoft.com/office/powerpoint/2010/main" val="23896009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72860"/>
            <a:ext cx="6858000" cy="39753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Graphique 76" descr="Nuag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80329" y="502046"/>
            <a:ext cx="2975016" cy="2975016"/>
          </a:xfrm>
          <a:prstGeom prst="rect">
            <a:avLst/>
          </a:prstGeom>
        </p:spPr>
      </p:pic>
      <p:sp>
        <p:nvSpPr>
          <p:cNvPr id="2" name="Espace réservé du numéro de diapositive 1"/>
          <p:cNvSpPr>
            <a:spLocks noGrp="1"/>
          </p:cNvSpPr>
          <p:nvPr>
            <p:ph type="sldNum" sz="quarter" idx="4"/>
          </p:nvPr>
        </p:nvSpPr>
        <p:spPr/>
        <p:txBody>
          <a:bodyPr/>
          <a:lstStyle/>
          <a:p>
            <a:r>
              <a:rPr lang="en-US" b="1" dirty="0"/>
              <a:t>OTEC Solution Guide</a:t>
            </a:r>
            <a:br>
              <a:rPr lang="en-US" b="1" dirty="0"/>
            </a:br>
            <a:fld id="{0EAC74D5-6F32-4227-8C34-7A4F48FEC4B7}" type="slidenum">
              <a:rPr lang="en-US" smtClean="0"/>
              <a:pPr/>
              <a:t>3</a:t>
            </a:fld>
            <a:endParaRPr lang="en-US" dirty="0"/>
          </a:p>
        </p:txBody>
      </p:sp>
      <p:pic>
        <p:nvPicPr>
          <p:cNvPr id="38" name="Image 37"/>
          <p:cNvPicPr>
            <a:picLocks noChangeAspect="1"/>
          </p:cNvPicPr>
          <p:nvPr/>
        </p:nvPicPr>
        <p:blipFill>
          <a:blip r:embed="rId4"/>
          <a:srcRect/>
          <a:stretch/>
        </p:blipFill>
        <p:spPr>
          <a:xfrm>
            <a:off x="605944" y="1512482"/>
            <a:ext cx="624387" cy="430612"/>
          </a:xfrm>
          <a:prstGeom prst="rect">
            <a:avLst/>
          </a:prstGeom>
        </p:spPr>
      </p:pic>
      <p:pic>
        <p:nvPicPr>
          <p:cNvPr id="44" name="Image 4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0986" y="825770"/>
            <a:ext cx="1069628" cy="601665"/>
          </a:xfrm>
          <a:prstGeom prst="rect">
            <a:avLst/>
          </a:prstGeom>
        </p:spPr>
      </p:pic>
      <p:sp>
        <p:nvSpPr>
          <p:cNvPr id="50" name="ZoneTexte 49"/>
          <p:cNvSpPr txBox="1"/>
          <p:nvPr/>
        </p:nvSpPr>
        <p:spPr>
          <a:xfrm>
            <a:off x="113514" y="3706831"/>
            <a:ext cx="1296000" cy="507831"/>
          </a:xfrm>
          <a:prstGeom prst="rect">
            <a:avLst/>
          </a:prstGeom>
          <a:noFill/>
        </p:spPr>
        <p:txBody>
          <a:bodyPr wrap="square" rtlCol="0">
            <a:spAutoFit/>
          </a:bodyPr>
          <a:lstStyle/>
          <a:p>
            <a:r>
              <a:rPr lang="en-US" sz="900" dirty="0">
                <a:solidFill>
                  <a:schemeClr val="bg1"/>
                </a:solidFill>
              </a:rPr>
              <a:t>All ALE business communication services</a:t>
            </a:r>
          </a:p>
        </p:txBody>
      </p:sp>
      <p:sp>
        <p:nvSpPr>
          <p:cNvPr id="53" name="Rectangle 52"/>
          <p:cNvSpPr/>
          <p:nvPr/>
        </p:nvSpPr>
        <p:spPr>
          <a:xfrm flipV="1">
            <a:off x="130952" y="3634202"/>
            <a:ext cx="1214598" cy="82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Ellipse 53"/>
          <p:cNvSpPr/>
          <p:nvPr/>
        </p:nvSpPr>
        <p:spPr>
          <a:xfrm>
            <a:off x="1777794" y="2035320"/>
            <a:ext cx="432000" cy="432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ZoneTexte 60"/>
          <p:cNvSpPr txBox="1"/>
          <p:nvPr/>
        </p:nvSpPr>
        <p:spPr>
          <a:xfrm>
            <a:off x="1479995" y="3706831"/>
            <a:ext cx="1296000" cy="507831"/>
          </a:xfrm>
          <a:prstGeom prst="rect">
            <a:avLst/>
          </a:prstGeom>
          <a:noFill/>
        </p:spPr>
        <p:txBody>
          <a:bodyPr wrap="square" rtlCol="0">
            <a:spAutoFit/>
          </a:bodyPr>
          <a:lstStyle/>
          <a:p>
            <a:r>
              <a:rPr lang="en-US" sz="900" dirty="0">
                <a:solidFill>
                  <a:schemeClr val="bg1"/>
                </a:solidFill>
              </a:rPr>
              <a:t>Available on demand via a single license per user per month</a:t>
            </a:r>
          </a:p>
        </p:txBody>
      </p:sp>
      <p:sp>
        <p:nvSpPr>
          <p:cNvPr id="69" name="ZoneTexte 68"/>
          <p:cNvSpPr txBox="1"/>
          <p:nvPr/>
        </p:nvSpPr>
        <p:spPr>
          <a:xfrm>
            <a:off x="2846476" y="3706831"/>
            <a:ext cx="1296000" cy="507831"/>
          </a:xfrm>
          <a:prstGeom prst="rect">
            <a:avLst/>
          </a:prstGeom>
          <a:noFill/>
        </p:spPr>
        <p:txBody>
          <a:bodyPr wrap="square" rtlCol="0">
            <a:spAutoFit/>
          </a:bodyPr>
          <a:lstStyle/>
          <a:p>
            <a:r>
              <a:rPr lang="en-US" sz="900" dirty="0">
                <a:solidFill>
                  <a:schemeClr val="bg1"/>
                </a:solidFill>
              </a:rPr>
              <a:t>Hosted in one of our partner's cloud... or in your premises</a:t>
            </a:r>
          </a:p>
        </p:txBody>
      </p:sp>
      <p:sp>
        <p:nvSpPr>
          <p:cNvPr id="74" name="ZoneTexte 73"/>
          <p:cNvSpPr txBox="1"/>
          <p:nvPr/>
        </p:nvSpPr>
        <p:spPr>
          <a:xfrm>
            <a:off x="4168363" y="3706831"/>
            <a:ext cx="1296000" cy="792000"/>
          </a:xfrm>
          <a:prstGeom prst="rect">
            <a:avLst/>
          </a:prstGeom>
          <a:noFill/>
        </p:spPr>
        <p:txBody>
          <a:bodyPr wrap="square" rtlCol="0">
            <a:spAutoFit/>
          </a:bodyPr>
          <a:lstStyle/>
          <a:p>
            <a:r>
              <a:rPr lang="en-US" sz="900" dirty="0">
                <a:solidFill>
                  <a:schemeClr val="bg1"/>
                </a:solidFill>
              </a:rPr>
              <a:t>With multiple communication options</a:t>
            </a:r>
            <a:br>
              <a:rPr lang="en-US" sz="900" dirty="0">
                <a:solidFill>
                  <a:schemeClr val="bg1"/>
                </a:solidFill>
              </a:rPr>
            </a:br>
            <a:r>
              <a:rPr lang="en-US" sz="900" dirty="0">
                <a:solidFill>
                  <a:schemeClr val="bg1"/>
                </a:solidFill>
              </a:rPr>
              <a:t>and Rainbow Video Collaboration</a:t>
            </a:r>
          </a:p>
        </p:txBody>
      </p:sp>
      <p:pic>
        <p:nvPicPr>
          <p:cNvPr id="56" name="Graphique 55" descr="Main ouverte"/>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28670" y="2089865"/>
            <a:ext cx="351090" cy="351090"/>
          </a:xfrm>
          <a:prstGeom prst="rect">
            <a:avLst/>
          </a:prstGeom>
        </p:spPr>
      </p:pic>
      <p:pic>
        <p:nvPicPr>
          <p:cNvPr id="82" name="Image 8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961693" y="1602563"/>
            <a:ext cx="782687" cy="713669"/>
          </a:xfrm>
          <a:prstGeom prst="rect">
            <a:avLst/>
          </a:prstGeom>
        </p:spPr>
      </p:pic>
      <p:sp>
        <p:nvSpPr>
          <p:cNvPr id="83" name="Ellipse 82"/>
          <p:cNvSpPr/>
          <p:nvPr/>
        </p:nvSpPr>
        <p:spPr>
          <a:xfrm>
            <a:off x="4463183" y="2027185"/>
            <a:ext cx="432000" cy="432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84" name="Rectangle 83"/>
          <p:cNvSpPr/>
          <p:nvPr/>
        </p:nvSpPr>
        <p:spPr>
          <a:xfrm>
            <a:off x="4496280" y="2000915"/>
            <a:ext cx="365806" cy="461665"/>
          </a:xfrm>
          <a:prstGeom prst="rect">
            <a:avLst/>
          </a:prstGeom>
        </p:spPr>
        <p:txBody>
          <a:bodyPr wrap="none">
            <a:spAutoFit/>
          </a:bodyPr>
          <a:lstStyle/>
          <a:p>
            <a:pPr algn="ctr"/>
            <a:r>
              <a:rPr lang="en-US" sz="2400" b="1" dirty="0">
                <a:solidFill>
                  <a:schemeClr val="bg1"/>
                </a:solidFill>
              </a:rPr>
              <a:t>+</a:t>
            </a:r>
          </a:p>
        </p:txBody>
      </p:sp>
      <p:sp>
        <p:nvSpPr>
          <p:cNvPr id="86" name="ZoneTexte 85"/>
          <p:cNvSpPr txBox="1"/>
          <p:nvPr/>
        </p:nvSpPr>
        <p:spPr>
          <a:xfrm>
            <a:off x="5448274" y="3701372"/>
            <a:ext cx="1409726" cy="646331"/>
          </a:xfrm>
          <a:prstGeom prst="rect">
            <a:avLst/>
          </a:prstGeom>
          <a:noFill/>
        </p:spPr>
        <p:txBody>
          <a:bodyPr wrap="square" rtlCol="0">
            <a:spAutoFit/>
          </a:bodyPr>
          <a:lstStyle/>
          <a:p>
            <a:r>
              <a:rPr lang="en-US" sz="900" dirty="0">
                <a:solidFill>
                  <a:schemeClr val="bg1"/>
                </a:solidFill>
              </a:rPr>
              <a:t>Accessible from within your business or productivity application</a:t>
            </a:r>
          </a:p>
        </p:txBody>
      </p:sp>
      <p:sp>
        <p:nvSpPr>
          <p:cNvPr id="88" name="Rectangle 87"/>
          <p:cNvSpPr/>
          <p:nvPr/>
        </p:nvSpPr>
        <p:spPr>
          <a:xfrm flipV="1">
            <a:off x="1474323" y="3634202"/>
            <a:ext cx="1214598" cy="82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flipV="1">
            <a:off x="2804226" y="3634202"/>
            <a:ext cx="1214598" cy="82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flipV="1">
            <a:off x="4134129" y="3634202"/>
            <a:ext cx="1214598" cy="82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flipV="1">
            <a:off x="5415949" y="3634202"/>
            <a:ext cx="1214598" cy="82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ZoneTexte 97"/>
          <p:cNvSpPr txBox="1"/>
          <p:nvPr/>
        </p:nvSpPr>
        <p:spPr>
          <a:xfrm>
            <a:off x="5072585" y="2193033"/>
            <a:ext cx="284052" cy="253916"/>
          </a:xfrm>
          <a:prstGeom prst="rect">
            <a:avLst/>
          </a:prstGeom>
          <a:noFill/>
        </p:spPr>
        <p:txBody>
          <a:bodyPr wrap="none" rtlCol="0">
            <a:spAutoFit/>
          </a:bodyPr>
          <a:lstStyle/>
          <a:p>
            <a:r>
              <a:rPr lang="en-US" sz="1050" dirty="0">
                <a:solidFill>
                  <a:schemeClr val="accent1"/>
                </a:solidFill>
              </a:rPr>
              <a:t>…</a:t>
            </a:r>
          </a:p>
        </p:txBody>
      </p:sp>
      <p:pic>
        <p:nvPicPr>
          <p:cNvPr id="99" name="Graphique 98" descr="Nuage"/>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94123" y="1314450"/>
            <a:ext cx="1688970" cy="1688970"/>
          </a:xfrm>
          <a:prstGeom prst="rect">
            <a:avLst/>
          </a:prstGeom>
        </p:spPr>
      </p:pic>
      <p:pic>
        <p:nvPicPr>
          <p:cNvPr id="97" name="Image 96"/>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33703" y="2354759"/>
            <a:ext cx="520069" cy="140805"/>
          </a:xfrm>
          <a:prstGeom prst="rect">
            <a:avLst/>
          </a:prstGeom>
        </p:spPr>
      </p:pic>
      <p:pic>
        <p:nvPicPr>
          <p:cNvPr id="93" name="Image 92"/>
          <p:cNvPicPr>
            <a:picLocks noChangeAspect="1"/>
          </p:cNvPicPr>
          <p:nvPr/>
        </p:nvPicPr>
        <p:blipFill rotWithShape="1">
          <a:blip r:embed="rId12" cstate="print">
            <a:extLst>
              <a:ext uri="{28A0092B-C50C-407E-A947-70E740481C1C}">
                <a14:useLocalDpi xmlns:a14="http://schemas.microsoft.com/office/drawing/2010/main"/>
              </a:ext>
            </a:extLst>
          </a:blip>
          <a:srcRect l="1" r="3147"/>
          <a:stretch/>
        </p:blipFill>
        <p:spPr>
          <a:xfrm>
            <a:off x="5667821" y="1939880"/>
            <a:ext cx="566586" cy="180000"/>
          </a:xfrm>
          <a:prstGeom prst="rect">
            <a:avLst/>
          </a:prstGeom>
        </p:spPr>
      </p:pic>
      <p:pic>
        <p:nvPicPr>
          <p:cNvPr id="94" name="Image 93"/>
          <p:cNvPicPr>
            <a:picLocks noChangeAspect="1"/>
          </p:cNvPicPr>
          <p:nvPr/>
        </p:nvPicPr>
        <p:blipFill rotWithShape="1">
          <a:blip r:embed="rId13" cstate="print">
            <a:extLst>
              <a:ext uri="{28A0092B-C50C-407E-A947-70E740481C1C}">
                <a14:useLocalDpi xmlns:a14="http://schemas.microsoft.com/office/drawing/2010/main"/>
              </a:ext>
            </a:extLst>
          </a:blip>
          <a:srcRect l="12412" t="6128" r="21774"/>
          <a:stretch/>
        </p:blipFill>
        <p:spPr>
          <a:xfrm>
            <a:off x="5464363" y="2147262"/>
            <a:ext cx="355395" cy="168970"/>
          </a:xfrm>
          <a:prstGeom prst="rect">
            <a:avLst/>
          </a:prstGeom>
        </p:spPr>
      </p:pic>
      <p:pic>
        <p:nvPicPr>
          <p:cNvPr id="95" name="Image 94"/>
          <p:cNvPicPr>
            <a:picLocks noChangeAspect="1"/>
          </p:cNvPicPr>
          <p:nvPr/>
        </p:nvPicPr>
        <p:blipFill rotWithShape="1">
          <a:blip r:embed="rId14" cstate="print">
            <a:extLst>
              <a:ext uri="{28A0092B-C50C-407E-A947-70E740481C1C}">
                <a14:useLocalDpi xmlns:a14="http://schemas.microsoft.com/office/drawing/2010/main"/>
              </a:ext>
            </a:extLst>
          </a:blip>
          <a:srcRect l="20930" t="-3811" r="20307"/>
          <a:stretch/>
        </p:blipFill>
        <p:spPr>
          <a:xfrm>
            <a:off x="6051795" y="2117724"/>
            <a:ext cx="296924" cy="207225"/>
          </a:xfrm>
          <a:prstGeom prst="rect">
            <a:avLst/>
          </a:prstGeom>
        </p:spPr>
      </p:pic>
      <p:pic>
        <p:nvPicPr>
          <p:cNvPr id="96" name="Image 95"/>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019193" y="2361264"/>
            <a:ext cx="403257" cy="127793"/>
          </a:xfrm>
          <a:prstGeom prst="rect">
            <a:avLst/>
          </a:prstGeom>
        </p:spPr>
      </p:pic>
      <p:cxnSp>
        <p:nvCxnSpPr>
          <p:cNvPr id="101" name="Connecteur droit 100"/>
          <p:cNvCxnSpPr>
            <a:stCxn id="83" idx="6"/>
          </p:cNvCxnSpPr>
          <p:nvPr/>
        </p:nvCxnSpPr>
        <p:spPr>
          <a:xfrm>
            <a:off x="4895183" y="2243185"/>
            <a:ext cx="341051"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a:endCxn id="54" idx="1"/>
          </p:cNvCxnSpPr>
          <p:nvPr/>
        </p:nvCxnSpPr>
        <p:spPr>
          <a:xfrm>
            <a:off x="1380614" y="1303450"/>
            <a:ext cx="460445" cy="79513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a:stCxn id="38" idx="3"/>
            <a:endCxn id="54" idx="2"/>
          </p:cNvCxnSpPr>
          <p:nvPr/>
        </p:nvCxnSpPr>
        <p:spPr>
          <a:xfrm>
            <a:off x="1345550" y="1727788"/>
            <a:ext cx="432244" cy="52353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a:endCxn id="54" idx="3"/>
          </p:cNvCxnSpPr>
          <p:nvPr/>
        </p:nvCxnSpPr>
        <p:spPr>
          <a:xfrm flipV="1">
            <a:off x="1402940" y="2404055"/>
            <a:ext cx="438119" cy="75620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a:stCxn id="54" idx="2"/>
          </p:cNvCxnSpPr>
          <p:nvPr/>
        </p:nvCxnSpPr>
        <p:spPr>
          <a:xfrm flipH="1">
            <a:off x="1394296" y="2251320"/>
            <a:ext cx="383498" cy="460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6" name="ZoneTexte 105"/>
          <p:cNvSpPr txBox="1"/>
          <p:nvPr/>
        </p:nvSpPr>
        <p:spPr>
          <a:xfrm>
            <a:off x="330778" y="208397"/>
            <a:ext cx="5688415" cy="546303"/>
          </a:xfrm>
          <a:prstGeom prst="rect">
            <a:avLst/>
          </a:prstGeom>
          <a:noFill/>
        </p:spPr>
        <p:txBody>
          <a:bodyPr wrap="square" rtlCol="0">
            <a:spAutoFit/>
          </a:bodyPr>
          <a:lstStyle/>
          <a:p>
            <a:r>
              <a:rPr lang="en-US" sz="1600" b="1" dirty="0">
                <a:solidFill>
                  <a:schemeClr val="accent1"/>
                </a:solidFill>
              </a:rPr>
              <a:t>OTEC business communications boost growth</a:t>
            </a:r>
            <a:endParaRPr lang="en-US" sz="1600" i="1" dirty="0">
              <a:solidFill>
                <a:schemeClr val="accent1"/>
              </a:solidFill>
            </a:endParaRPr>
          </a:p>
          <a:p>
            <a:endParaRPr lang="en-US" dirty="0"/>
          </a:p>
        </p:txBody>
      </p:sp>
      <p:sp>
        <p:nvSpPr>
          <p:cNvPr id="6" name="Rectangle 5"/>
          <p:cNvSpPr/>
          <p:nvPr/>
        </p:nvSpPr>
        <p:spPr>
          <a:xfrm>
            <a:off x="3045037" y="2341675"/>
            <a:ext cx="635110" cy="307777"/>
          </a:xfrm>
          <a:prstGeom prst="rect">
            <a:avLst/>
          </a:prstGeom>
        </p:spPr>
        <p:txBody>
          <a:bodyPr wrap="none">
            <a:spAutoFit/>
          </a:bodyPr>
          <a:lstStyle/>
          <a:p>
            <a:r>
              <a:rPr lang="en-US" sz="1400" b="1" dirty="0">
                <a:solidFill>
                  <a:schemeClr val="bg1"/>
                </a:solidFill>
              </a:rPr>
              <a:t>OTEC</a:t>
            </a:r>
            <a:endParaRPr lang="en-US" dirty="0">
              <a:solidFill>
                <a:schemeClr val="bg1"/>
              </a:solidFill>
            </a:endParaRPr>
          </a:p>
        </p:txBody>
      </p:sp>
      <p:pic>
        <p:nvPicPr>
          <p:cNvPr id="39" name="Image 38" descr="Une image contenant équipement électronique&#10;&#10;Description générée automatiquement">
            <a:extLst>
              <a:ext uri="{FF2B5EF4-FFF2-40B4-BE49-F238E27FC236}">
                <a16:creationId xmlns:a16="http://schemas.microsoft.com/office/drawing/2014/main" id="{A65EA81D-B6F7-4B3F-8DC2-6EA19823D884}"/>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603640" y="2091763"/>
            <a:ext cx="666750" cy="921891"/>
          </a:xfrm>
          <a:prstGeom prst="rect">
            <a:avLst/>
          </a:prstGeom>
        </p:spPr>
      </p:pic>
      <p:pic>
        <p:nvPicPr>
          <p:cNvPr id="40" name="Image 39">
            <a:extLst>
              <a:ext uri="{FF2B5EF4-FFF2-40B4-BE49-F238E27FC236}">
                <a16:creationId xmlns:a16="http://schemas.microsoft.com/office/drawing/2014/main" id="{F47FA385-F122-4556-9BFA-21DAD5533C5D}"/>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78107" y="2966726"/>
            <a:ext cx="331515" cy="629208"/>
          </a:xfrm>
          <a:prstGeom prst="rect">
            <a:avLst/>
          </a:prstGeom>
        </p:spPr>
      </p:pic>
    </p:spTree>
    <p:extLst>
      <p:ext uri="{BB962C8B-B14F-4D97-AF65-F5344CB8AC3E}">
        <p14:creationId xmlns:p14="http://schemas.microsoft.com/office/powerpoint/2010/main" val="12953768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95" y="1947738"/>
            <a:ext cx="2247900" cy="2595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numéro de diapositive 1"/>
          <p:cNvSpPr>
            <a:spLocks noGrp="1"/>
          </p:cNvSpPr>
          <p:nvPr>
            <p:ph type="sldNum" sz="quarter" idx="4"/>
          </p:nvPr>
        </p:nvSpPr>
        <p:spPr/>
        <p:txBody>
          <a:bodyPr/>
          <a:lstStyle/>
          <a:p>
            <a:r>
              <a:rPr lang="en-US" b="1" dirty="0"/>
              <a:t>OTEC Solution Guide</a:t>
            </a:r>
            <a:br>
              <a:rPr lang="en-US" b="1" dirty="0"/>
            </a:br>
            <a:fld id="{0EAC74D5-6F32-4227-8C34-7A4F48FEC4B7}" type="slidenum">
              <a:rPr lang="en-US" smtClean="0"/>
              <a:pPr/>
              <a:t>4</a:t>
            </a:fld>
            <a:endParaRPr lang="en-US" dirty="0"/>
          </a:p>
        </p:txBody>
      </p:sp>
      <p:sp>
        <p:nvSpPr>
          <p:cNvPr id="3" name="Rectangle 2"/>
          <p:cNvSpPr/>
          <p:nvPr/>
        </p:nvSpPr>
        <p:spPr>
          <a:xfrm>
            <a:off x="61772" y="2879832"/>
            <a:ext cx="2143723" cy="1326197"/>
          </a:xfrm>
          <a:prstGeom prst="rect">
            <a:avLst/>
          </a:prstGeom>
        </p:spPr>
        <p:txBody>
          <a:bodyPr wrap="square">
            <a:spAutoFit/>
          </a:bodyPr>
          <a:lstStyle/>
          <a:p>
            <a:pPr defTabSz="685639">
              <a:lnSpc>
                <a:spcPts val="1200"/>
              </a:lnSpc>
              <a:defRPr/>
            </a:pPr>
            <a:r>
              <a:rPr lang="en-US" sz="900" dirty="0">
                <a:solidFill>
                  <a:schemeClr val="bg1"/>
                </a:solidFill>
              </a:rPr>
              <a:t>Wherever they are, all your employees work together to ensure customer satisfaction. They communicate with the device or app of their choice: desktop phone, mobile handset and an easy-to-use video collaboration application. </a:t>
            </a:r>
          </a:p>
          <a:p>
            <a:pPr marL="171450" indent="-171450">
              <a:lnSpc>
                <a:spcPts val="1200"/>
              </a:lnSpc>
              <a:buFont typeface="Arial" panose="020B0604020202020204" pitchFamily="34" charset="0"/>
              <a:buChar char="•"/>
            </a:pPr>
            <a:endParaRPr lang="en-US" sz="1400" dirty="0">
              <a:solidFill>
                <a:schemeClr val="bg1"/>
              </a:solidFill>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990" y="441059"/>
            <a:ext cx="2235910" cy="1506679"/>
          </a:xfrm>
          <a:prstGeom prst="rect">
            <a:avLst/>
          </a:prstGeom>
        </p:spPr>
      </p:pic>
      <p:sp>
        <p:nvSpPr>
          <p:cNvPr id="6" name="Rectangle 5"/>
          <p:cNvSpPr/>
          <p:nvPr/>
        </p:nvSpPr>
        <p:spPr>
          <a:xfrm>
            <a:off x="5995" y="2041506"/>
            <a:ext cx="1914307" cy="800219"/>
          </a:xfrm>
          <a:prstGeom prst="rect">
            <a:avLst/>
          </a:prstGeom>
        </p:spPr>
        <p:txBody>
          <a:bodyPr wrap="none">
            <a:spAutoFit/>
          </a:bodyPr>
          <a:lstStyle/>
          <a:p>
            <a:r>
              <a:rPr lang="en-US" sz="900" b="1" dirty="0">
                <a:solidFill>
                  <a:schemeClr val="bg1"/>
                </a:solidFill>
              </a:rPr>
              <a:t>Improve teamwork and deliver</a:t>
            </a:r>
          </a:p>
          <a:p>
            <a:r>
              <a:rPr lang="en-US" sz="900" b="1" dirty="0">
                <a:solidFill>
                  <a:schemeClr val="bg1"/>
                </a:solidFill>
              </a:rPr>
              <a:t>a great customer experience.</a:t>
            </a:r>
            <a:br>
              <a:rPr lang="en-US" sz="900" b="1" dirty="0">
                <a:solidFill>
                  <a:schemeClr val="bg1"/>
                </a:solidFill>
              </a:rPr>
            </a:br>
            <a:r>
              <a:rPr lang="en-US" sz="1400" b="1" dirty="0">
                <a:solidFill>
                  <a:schemeClr val="bg1"/>
                </a:solidFill>
              </a:rPr>
              <a:t>Work together.</a:t>
            </a:r>
            <a:br>
              <a:rPr lang="en-US" sz="1400" b="1" dirty="0">
                <a:solidFill>
                  <a:schemeClr val="bg1"/>
                </a:solidFill>
              </a:rPr>
            </a:br>
            <a:r>
              <a:rPr lang="en-US" sz="1400" b="1" dirty="0">
                <a:solidFill>
                  <a:schemeClr val="bg1"/>
                </a:solidFill>
              </a:rPr>
              <a:t>From home. On site.</a:t>
            </a:r>
            <a:endParaRPr lang="en-US" b="1" dirty="0">
              <a:solidFill>
                <a:schemeClr val="bg1"/>
              </a:solidFill>
            </a:endParaRPr>
          </a:p>
        </p:txBody>
      </p:sp>
      <p:sp>
        <p:nvSpPr>
          <p:cNvPr id="9" name="Rectangle 8"/>
          <p:cNvSpPr/>
          <p:nvPr/>
        </p:nvSpPr>
        <p:spPr>
          <a:xfrm>
            <a:off x="3794338" y="411255"/>
            <a:ext cx="3018096" cy="1477328"/>
          </a:xfrm>
          <a:prstGeom prst="rect">
            <a:avLst/>
          </a:prstGeom>
        </p:spPr>
        <p:txBody>
          <a:bodyPr wrap="square">
            <a:spAutoFit/>
          </a:bodyPr>
          <a:lstStyle/>
          <a:p>
            <a:pPr defTabSz="685639">
              <a:lnSpc>
                <a:spcPts val="1200"/>
              </a:lnSpc>
              <a:defRPr/>
            </a:pPr>
            <a:r>
              <a:rPr lang="en-US" sz="900" dirty="0">
                <a:solidFill>
                  <a:schemeClr val="bg1">
                    <a:lumMod val="50000"/>
                  </a:schemeClr>
                </a:solidFill>
              </a:rPr>
              <a:t>+ </a:t>
            </a:r>
            <a:r>
              <a:rPr lang="en-US" sz="900" b="1" dirty="0">
                <a:solidFill>
                  <a:schemeClr val="accent1"/>
                </a:solidFill>
              </a:rPr>
              <a:t>Ease Work-From-Home with online business communications!</a:t>
            </a:r>
          </a:p>
          <a:p>
            <a:pPr defTabSz="685639">
              <a:lnSpc>
                <a:spcPts val="1200"/>
              </a:lnSpc>
              <a:defRPr/>
            </a:pPr>
            <a:r>
              <a:rPr lang="en-US" sz="900" dirty="0">
                <a:solidFill>
                  <a:schemeClr val="bg1">
                    <a:lumMod val="50000"/>
                  </a:schemeClr>
                </a:solidFill>
              </a:rPr>
              <a:t>Work-From-Home employees communicate easily using their computers or mobile devices. </a:t>
            </a:r>
          </a:p>
          <a:p>
            <a:pPr defTabSz="685639">
              <a:lnSpc>
                <a:spcPts val="1200"/>
              </a:lnSpc>
              <a:defRPr/>
            </a:pPr>
            <a:r>
              <a:rPr lang="en-US" sz="900" dirty="0">
                <a:solidFill>
                  <a:schemeClr val="bg1">
                    <a:lumMod val="50000"/>
                  </a:schemeClr>
                </a:solidFill>
              </a:rPr>
              <a:t>Adoption is rapid: Phones and softphone offer a similar call management experience including call supervision and contact center functionalities. DDI and call routing are preserved. </a:t>
            </a:r>
          </a:p>
          <a:p>
            <a:pPr marL="171450" indent="-171450">
              <a:lnSpc>
                <a:spcPts val="1200"/>
              </a:lnSpc>
              <a:buFont typeface="Arial" panose="020B0604020202020204" pitchFamily="34" charset="0"/>
              <a:buChar char="•"/>
            </a:pP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11" name="Rectangle 10"/>
          <p:cNvSpPr/>
          <p:nvPr/>
        </p:nvSpPr>
        <p:spPr>
          <a:xfrm>
            <a:off x="2324678" y="1762019"/>
            <a:ext cx="2963300" cy="1311449"/>
          </a:xfrm>
          <a:prstGeom prst="rect">
            <a:avLst/>
          </a:prstGeom>
        </p:spPr>
        <p:txBody>
          <a:bodyPr wrap="square">
            <a:spAutoFit/>
          </a:bodyPr>
          <a:lstStyle/>
          <a:p>
            <a:pPr defTabSz="685639">
              <a:lnSpc>
                <a:spcPts val="1200"/>
              </a:lnSpc>
              <a:defRPr/>
            </a:pPr>
            <a:r>
              <a:rPr lang="en-US" sz="900" b="1" dirty="0">
                <a:solidFill>
                  <a:schemeClr val="accent1"/>
                </a:solidFill>
              </a:rPr>
              <a:t>+ Ensure excellent quality of communication wherever your employees are.</a:t>
            </a:r>
            <a:br>
              <a:rPr lang="en-US" sz="900" dirty="0">
                <a:solidFill>
                  <a:schemeClr val="bg1">
                    <a:lumMod val="50000"/>
                  </a:schemeClr>
                </a:solidFill>
              </a:rPr>
            </a:br>
            <a:r>
              <a:rPr lang="en-US" sz="900" dirty="0">
                <a:solidFill>
                  <a:schemeClr val="bg1">
                    <a:lumMod val="50000"/>
                  </a:schemeClr>
                </a:solidFill>
              </a:rPr>
              <a:t>ALE phones have large screens and key modules for easy call management. Symphonic HD audio preserves voice nuances and eases mutual understanding. The wireless handsets are resistant to falls and offer excellent voice quality in office, industrial and healthcare environments. </a:t>
            </a: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12" name="Rectangle 11"/>
          <p:cNvSpPr/>
          <p:nvPr/>
        </p:nvSpPr>
        <p:spPr>
          <a:xfrm>
            <a:off x="3839904" y="3239347"/>
            <a:ext cx="2904400" cy="1477328"/>
          </a:xfrm>
          <a:prstGeom prst="rect">
            <a:avLst/>
          </a:prstGeom>
        </p:spPr>
        <p:txBody>
          <a:bodyPr wrap="square">
            <a:spAutoFit/>
          </a:bodyPr>
          <a:lstStyle/>
          <a:p>
            <a:pPr defTabSz="685639">
              <a:lnSpc>
                <a:spcPts val="1200"/>
              </a:lnSpc>
              <a:defRPr/>
            </a:pPr>
            <a:r>
              <a:rPr lang="en-US" sz="900" b="1" dirty="0">
                <a:solidFill>
                  <a:schemeClr val="accent1"/>
                </a:solidFill>
              </a:rPr>
              <a:t>+ Ease teamworking with chat groups, video meetings and screen sharing</a:t>
            </a:r>
          </a:p>
          <a:p>
            <a:pPr defTabSz="685639">
              <a:lnSpc>
                <a:spcPts val="1200"/>
              </a:lnSpc>
              <a:defRPr/>
            </a:pPr>
            <a:r>
              <a:rPr lang="en-US" sz="900" dirty="0">
                <a:solidFill>
                  <a:schemeClr val="bg1">
                    <a:lumMod val="50000"/>
                  </a:schemeClr>
                </a:solidFill>
              </a:rPr>
              <a:t>Phone presence indication, secure chat and screen sharing simplify teamwork with remote contacts. Exchange files within project groups that external contacts, customers or suppliers can attend. Work better together by attending video meetings in a single click.</a:t>
            </a:r>
          </a:p>
          <a:p>
            <a:pPr marL="171450" indent="-171450">
              <a:lnSpc>
                <a:spcPts val="1200"/>
              </a:lnSpc>
              <a:buFont typeface="Arial" panose="020B0604020202020204" pitchFamily="34" charset="0"/>
              <a:buChar char="•"/>
            </a:pP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pic>
        <p:nvPicPr>
          <p:cNvPr id="17" name="Image 16"/>
          <p:cNvPicPr>
            <a:picLocks noChangeAspect="1"/>
          </p:cNvPicPr>
          <p:nvPr/>
        </p:nvPicPr>
        <p:blipFill>
          <a:blip r:embed="rId3"/>
          <a:srcRect/>
          <a:stretch/>
        </p:blipFill>
        <p:spPr>
          <a:xfrm>
            <a:off x="2320085" y="588267"/>
            <a:ext cx="1337373" cy="922326"/>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42844" y="3526138"/>
            <a:ext cx="1291789" cy="726631"/>
          </a:xfrm>
          <a:prstGeom prst="rect">
            <a:avLst/>
          </a:prstGeom>
        </p:spPr>
      </p:pic>
      <p:sp>
        <p:nvSpPr>
          <p:cNvPr id="16" name="Rectangle 15">
            <a:hlinkClick r:id="rId5"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hlinkClick r:id="rId6" action="ppaction://hlinksldjump"/>
          </p:cNvPr>
          <p:cNvSpPr/>
          <p:nvPr/>
        </p:nvSpPr>
        <p:spPr>
          <a:xfrm>
            <a:off x="1680320" y="4755621"/>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hlinkClick r:id="rId7" action="ppaction://hlinksldjump"/>
          </p:cNvPr>
          <p:cNvSpPr/>
          <p:nvPr/>
        </p:nvSpPr>
        <p:spPr>
          <a:xfrm>
            <a:off x="2590455" y="4755622"/>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hlinkClick r:id="rId8"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hlinkClick r:id="rId9"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Image 22" descr="Une image contenant équipement électronique&#10;&#10;Description générée automatiquement">
            <a:extLst>
              <a:ext uri="{FF2B5EF4-FFF2-40B4-BE49-F238E27FC236}">
                <a16:creationId xmlns:a16="http://schemas.microsoft.com/office/drawing/2014/main" id="{958C278E-427C-4AE3-838F-DA52054DCB43}"/>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5447866" y="1985693"/>
            <a:ext cx="666750" cy="921891"/>
          </a:xfrm>
          <a:prstGeom prst="rect">
            <a:avLst/>
          </a:prstGeom>
        </p:spPr>
      </p:pic>
      <p:pic>
        <p:nvPicPr>
          <p:cNvPr id="24" name="Image 23">
            <a:extLst>
              <a:ext uri="{FF2B5EF4-FFF2-40B4-BE49-F238E27FC236}">
                <a16:creationId xmlns:a16="http://schemas.microsoft.com/office/drawing/2014/main" id="{00FDC595-5A17-4183-86A1-D9A567C2B5E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210944" y="2166421"/>
            <a:ext cx="331515" cy="629208"/>
          </a:xfrm>
          <a:prstGeom prst="rect">
            <a:avLst/>
          </a:prstGeom>
        </p:spPr>
      </p:pic>
    </p:spTree>
    <p:extLst>
      <p:ext uri="{BB962C8B-B14F-4D97-AF65-F5344CB8AC3E}">
        <p14:creationId xmlns:p14="http://schemas.microsoft.com/office/powerpoint/2010/main" val="21467571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9139"/>
            <a:ext cx="6858000" cy="1498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numéro de diapositive 1"/>
          <p:cNvSpPr>
            <a:spLocks noGrp="1"/>
          </p:cNvSpPr>
          <p:nvPr>
            <p:ph type="sldNum" sz="quarter" idx="4"/>
          </p:nvPr>
        </p:nvSpPr>
        <p:spPr/>
        <p:txBody>
          <a:bodyPr/>
          <a:lstStyle/>
          <a:p>
            <a:r>
              <a:rPr lang="en-US" b="1" dirty="0"/>
              <a:t>OTEC Solution Guide</a:t>
            </a:r>
            <a:br>
              <a:rPr lang="en-US" b="1" dirty="0"/>
            </a:br>
            <a:fld id="{0EAC74D5-6F32-4227-8C34-7A4F48FEC4B7}" type="slidenum">
              <a:rPr lang="en-US" smtClean="0"/>
              <a:pPr/>
              <a:t>5</a:t>
            </a:fld>
            <a:endParaRPr lang="en-US" dirty="0"/>
          </a:p>
        </p:txBody>
      </p:sp>
      <p:sp>
        <p:nvSpPr>
          <p:cNvPr id="3" name="Rectangle 2"/>
          <p:cNvSpPr/>
          <p:nvPr/>
        </p:nvSpPr>
        <p:spPr>
          <a:xfrm>
            <a:off x="2387060" y="1021088"/>
            <a:ext cx="4137660" cy="707886"/>
          </a:xfrm>
          <a:prstGeom prst="rect">
            <a:avLst/>
          </a:prstGeom>
        </p:spPr>
        <p:txBody>
          <a:bodyPr wrap="square">
            <a:spAutoFit/>
          </a:bodyPr>
          <a:lstStyle/>
          <a:p>
            <a:pPr defTabSz="685639">
              <a:lnSpc>
                <a:spcPts val="1200"/>
              </a:lnSpc>
              <a:defRPr/>
            </a:pPr>
            <a:r>
              <a:rPr lang="en-US" sz="900" dirty="0">
                <a:solidFill>
                  <a:schemeClr val="bg1"/>
                </a:solidFill>
              </a:rPr>
              <a:t>Don't miss any calls even outside of business hours. Automatically put calls through to the requested department. Personalize the customer experience by sharing your latest business news: Employees can update the attendant service in just a few clicks. </a:t>
            </a:r>
            <a:endParaRPr lang="en-US" sz="1400" dirty="0">
              <a:solidFill>
                <a:schemeClr val="bg1"/>
              </a:solidFill>
              <a:ea typeface="Calibri" panose="020F0502020204030204" pitchFamily="34" charset="0"/>
              <a:cs typeface="Times New Roman" panose="02020603050405020304" pitchFamily="18" charset="0"/>
            </a:endParaRPr>
          </a:p>
        </p:txBody>
      </p:sp>
      <p:sp>
        <p:nvSpPr>
          <p:cNvPr id="6" name="Rectangle 5"/>
          <p:cNvSpPr/>
          <p:nvPr/>
        </p:nvSpPr>
        <p:spPr>
          <a:xfrm>
            <a:off x="2385060" y="521037"/>
            <a:ext cx="2632452" cy="446276"/>
          </a:xfrm>
          <a:prstGeom prst="rect">
            <a:avLst/>
          </a:prstGeom>
        </p:spPr>
        <p:txBody>
          <a:bodyPr wrap="none">
            <a:spAutoFit/>
          </a:bodyPr>
          <a:lstStyle/>
          <a:p>
            <a:r>
              <a:rPr lang="en-US" sz="900" b="1" dirty="0">
                <a:solidFill>
                  <a:schemeClr val="bg1"/>
                </a:solidFill>
              </a:rPr>
              <a:t>Answer all customer calls. At any time. </a:t>
            </a:r>
          </a:p>
          <a:p>
            <a:r>
              <a:rPr lang="en-US" sz="1400" b="1" dirty="0">
                <a:solidFill>
                  <a:schemeClr val="bg1"/>
                </a:solidFill>
              </a:rPr>
              <a:t>Automate customer welcome</a:t>
            </a:r>
            <a:endParaRPr lang="en-US" b="1" dirty="0">
              <a:solidFill>
                <a:schemeClr val="bg1"/>
              </a:solidFill>
            </a:endParaRPr>
          </a:p>
        </p:txBody>
      </p:sp>
      <p:sp>
        <p:nvSpPr>
          <p:cNvPr id="9" name="Rectangle 8"/>
          <p:cNvSpPr/>
          <p:nvPr/>
        </p:nvSpPr>
        <p:spPr>
          <a:xfrm>
            <a:off x="231900" y="3005424"/>
            <a:ext cx="2016000" cy="1631216"/>
          </a:xfrm>
          <a:prstGeom prst="rect">
            <a:avLst/>
          </a:prstGeom>
        </p:spPr>
        <p:txBody>
          <a:bodyPr wrap="square">
            <a:spAutoFit/>
          </a:bodyPr>
          <a:lstStyle/>
          <a:p>
            <a:pPr defTabSz="685639">
              <a:lnSpc>
                <a:spcPts val="1200"/>
              </a:lnSpc>
              <a:defRPr/>
            </a:pPr>
            <a:r>
              <a:rPr lang="en-US" sz="900" dirty="0">
                <a:solidFill>
                  <a:schemeClr val="bg1">
                    <a:lumMod val="50000"/>
                  </a:schemeClr>
                </a:solidFill>
              </a:rPr>
              <a:t>+ </a:t>
            </a:r>
            <a:r>
              <a:rPr lang="en-US" sz="900" b="1" dirty="0">
                <a:solidFill>
                  <a:schemeClr val="accent1"/>
                </a:solidFill>
              </a:rPr>
              <a:t>Offer a 24/7 personalized welcome to customers</a:t>
            </a:r>
          </a:p>
          <a:p>
            <a:pPr defTabSz="685639">
              <a:lnSpc>
                <a:spcPts val="1200"/>
              </a:lnSpc>
              <a:defRPr/>
            </a:pPr>
            <a:r>
              <a:rPr lang="en-US" sz="900" dirty="0">
                <a:solidFill>
                  <a:schemeClr val="bg1">
                    <a:lumMod val="50000"/>
                  </a:schemeClr>
                </a:solidFill>
              </a:rPr>
              <a:t>Our interactive voice service greets your customers during business hours and beyond. Easily customize greeting guides and call routing procedures at any time using the calendar management application.</a:t>
            </a:r>
          </a:p>
          <a:p>
            <a:pPr marL="171450" indent="-171450">
              <a:lnSpc>
                <a:spcPts val="1200"/>
              </a:lnSpc>
              <a:buFont typeface="Arial" panose="020B0604020202020204" pitchFamily="34" charset="0"/>
              <a:buChar char="•"/>
            </a:pP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11" name="Rectangle 10"/>
          <p:cNvSpPr/>
          <p:nvPr/>
        </p:nvSpPr>
        <p:spPr>
          <a:xfrm>
            <a:off x="2439890" y="3005423"/>
            <a:ext cx="2016000" cy="1785104"/>
          </a:xfrm>
          <a:prstGeom prst="rect">
            <a:avLst/>
          </a:prstGeom>
        </p:spPr>
        <p:txBody>
          <a:bodyPr wrap="square">
            <a:spAutoFit/>
          </a:bodyPr>
          <a:lstStyle/>
          <a:p>
            <a:pPr defTabSz="685639">
              <a:lnSpc>
                <a:spcPts val="1200"/>
              </a:lnSpc>
              <a:defRPr/>
            </a:pPr>
            <a:r>
              <a:rPr lang="en-US" sz="900" b="1" dirty="0">
                <a:solidFill>
                  <a:schemeClr val="accent1"/>
                </a:solidFill>
              </a:rPr>
              <a:t>+ Update voice guides and routing rules at any time</a:t>
            </a:r>
            <a:br>
              <a:rPr lang="en-US" sz="900" dirty="0">
                <a:solidFill>
                  <a:schemeClr val="bg1">
                    <a:lumMod val="50000"/>
                  </a:schemeClr>
                </a:solidFill>
              </a:rPr>
            </a:br>
            <a:r>
              <a:rPr lang="en-US" sz="900" dirty="0">
                <a:solidFill>
                  <a:schemeClr val="bg1">
                    <a:lumMod val="50000"/>
                  </a:schemeClr>
                </a:solidFill>
              </a:rPr>
              <a:t>Employees can update voice guides from a very simple web application. The attendant service offers multi-tenant capabilities such as updating voice guides by department without impacting  other department’s rules and voice prompts. </a:t>
            </a:r>
          </a:p>
          <a:p>
            <a:pPr marL="171450" indent="-171450">
              <a:lnSpc>
                <a:spcPts val="1200"/>
              </a:lnSpc>
              <a:buFont typeface="Arial" panose="020B0604020202020204" pitchFamily="34" charset="0"/>
              <a:buChar char="•"/>
            </a:pP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12" name="Rectangle 11"/>
          <p:cNvSpPr/>
          <p:nvPr/>
        </p:nvSpPr>
        <p:spPr>
          <a:xfrm>
            <a:off x="4647878" y="3005424"/>
            <a:ext cx="2210121" cy="1323439"/>
          </a:xfrm>
          <a:prstGeom prst="rect">
            <a:avLst/>
          </a:prstGeom>
        </p:spPr>
        <p:txBody>
          <a:bodyPr wrap="square">
            <a:spAutoFit/>
          </a:bodyPr>
          <a:lstStyle/>
          <a:p>
            <a:pPr defTabSz="685639">
              <a:lnSpc>
                <a:spcPts val="1200"/>
              </a:lnSpc>
              <a:defRPr/>
            </a:pPr>
            <a:r>
              <a:rPr lang="en-US" sz="900" b="1" dirty="0">
                <a:solidFill>
                  <a:schemeClr val="accent1"/>
                </a:solidFill>
              </a:rPr>
              <a:t>+ Automate customer welcome using speech recognition</a:t>
            </a:r>
          </a:p>
          <a:p>
            <a:pPr defTabSz="685639">
              <a:lnSpc>
                <a:spcPts val="1200"/>
              </a:lnSpc>
              <a:defRPr/>
            </a:pPr>
            <a:r>
              <a:rPr lang="en-US" sz="900" dirty="0">
                <a:solidFill>
                  <a:schemeClr val="bg1">
                    <a:lumMod val="50000"/>
                  </a:schemeClr>
                </a:solidFill>
              </a:rPr>
              <a:t>Automatically process the customers’ most common information and connection requests without involving your staff, using to speech recognition, text-to-speech and SQL queries to your business databases. </a:t>
            </a: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3720" y="2167770"/>
            <a:ext cx="1632360" cy="789273"/>
          </a:xfrm>
          <a:prstGeom prst="rect">
            <a:avLst/>
          </a:prstGeom>
        </p:spPr>
      </p:pic>
      <p:pic>
        <p:nvPicPr>
          <p:cNvPr id="14" name="Image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12149" y="2163419"/>
            <a:ext cx="1151851" cy="743637"/>
          </a:xfrm>
          <a:prstGeom prst="rect">
            <a:avLst/>
          </a:prstGeom>
        </p:spPr>
      </p:pic>
      <p:pic>
        <p:nvPicPr>
          <p:cNvPr id="16" name="Image 15"/>
          <p:cNvPicPr>
            <a:picLocks noChangeAspect="1"/>
          </p:cNvPicPr>
          <p:nvPr/>
        </p:nvPicPr>
        <p:blipFill>
          <a:blip r:embed="rId4"/>
          <a:stretch>
            <a:fillRect/>
          </a:stretch>
        </p:blipFill>
        <p:spPr>
          <a:xfrm>
            <a:off x="4647878" y="2342813"/>
            <a:ext cx="1826406" cy="470363"/>
          </a:xfrm>
          <a:prstGeom prst="rect">
            <a:avLst/>
          </a:prstGeom>
        </p:spPr>
      </p:pic>
      <p:sp>
        <p:nvSpPr>
          <p:cNvPr id="4" name="Rectangle 3">
            <a:hlinkClick r:id="rId5"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hlinkClick r:id="rId6" action="ppaction://hlinksldjump"/>
          </p:cNvPr>
          <p:cNvSpPr/>
          <p:nvPr/>
        </p:nvSpPr>
        <p:spPr>
          <a:xfrm>
            <a:off x="1680320" y="4755621"/>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hlinkClick r:id="rId7" action="ppaction://hlinksldjump"/>
          </p:cNvPr>
          <p:cNvSpPr/>
          <p:nvPr/>
        </p:nvSpPr>
        <p:spPr>
          <a:xfrm>
            <a:off x="2588370" y="4748742"/>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hlinkClick r:id="rId8"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hlinkClick r:id="rId9"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 9"/>
          <p:cNvPicPr>
            <a:picLocks noChangeAspect="1"/>
          </p:cNvPicPr>
          <p:nvPr/>
        </p:nvPicPr>
        <p:blipFill rotWithShape="1">
          <a:blip r:embed="rId10"/>
          <a:srcRect l="13781"/>
          <a:stretch/>
        </p:blipFill>
        <p:spPr>
          <a:xfrm>
            <a:off x="0" y="449139"/>
            <a:ext cx="2266845" cy="1478900"/>
          </a:xfrm>
          <a:prstGeom prst="rect">
            <a:avLst/>
          </a:prstGeom>
        </p:spPr>
      </p:pic>
    </p:spTree>
    <p:extLst>
      <p:ext uri="{BB962C8B-B14F-4D97-AF65-F5344CB8AC3E}">
        <p14:creationId xmlns:p14="http://schemas.microsoft.com/office/powerpoint/2010/main" val="26209465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55349"/>
            <a:ext cx="2247900" cy="2595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numéro de diapositive 1"/>
          <p:cNvSpPr>
            <a:spLocks noGrp="1"/>
          </p:cNvSpPr>
          <p:nvPr>
            <p:ph type="sldNum" sz="quarter" idx="4"/>
          </p:nvPr>
        </p:nvSpPr>
        <p:spPr/>
        <p:txBody>
          <a:bodyPr/>
          <a:lstStyle/>
          <a:p>
            <a:r>
              <a:rPr lang="en-US" b="1" dirty="0"/>
              <a:t>OTEC Solution Guide</a:t>
            </a:r>
            <a:br>
              <a:rPr lang="en-US" b="1" dirty="0"/>
            </a:br>
            <a:fld id="{0EAC74D5-6F32-4227-8C34-7A4F48FEC4B7}" type="slidenum">
              <a:rPr lang="en-US" smtClean="0"/>
              <a:pPr/>
              <a:t>6</a:t>
            </a:fld>
            <a:endParaRPr lang="en-US" dirty="0"/>
          </a:p>
        </p:txBody>
      </p:sp>
      <p:sp>
        <p:nvSpPr>
          <p:cNvPr id="3" name="Rectangle 2"/>
          <p:cNvSpPr/>
          <p:nvPr/>
        </p:nvSpPr>
        <p:spPr>
          <a:xfrm>
            <a:off x="52088" y="2899002"/>
            <a:ext cx="2143723" cy="1323439"/>
          </a:xfrm>
          <a:prstGeom prst="rect">
            <a:avLst/>
          </a:prstGeom>
        </p:spPr>
        <p:txBody>
          <a:bodyPr wrap="square">
            <a:spAutoFit/>
          </a:bodyPr>
          <a:lstStyle/>
          <a:p>
            <a:pPr defTabSz="685639">
              <a:lnSpc>
                <a:spcPts val="1200"/>
              </a:lnSpc>
              <a:defRPr/>
            </a:pPr>
            <a:r>
              <a:rPr lang="en-US" sz="900" dirty="0">
                <a:solidFill>
                  <a:schemeClr val="bg1"/>
                </a:solidFill>
              </a:rPr>
              <a:t>With our CRM connectors, employees automatically have access to customer data during all communications. Employees can get assistant from experts using built-in collaboration capabilities. Responses are fast and accurate. Follow-up is personalized.</a:t>
            </a:r>
            <a:endParaRPr lang="en-US" sz="1400" dirty="0">
              <a:solidFill>
                <a:schemeClr val="bg1"/>
              </a:solidFill>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990" y="464743"/>
            <a:ext cx="2223920" cy="1482613"/>
          </a:xfrm>
          <a:prstGeom prst="rect">
            <a:avLst/>
          </a:prstGeom>
        </p:spPr>
      </p:pic>
      <p:sp>
        <p:nvSpPr>
          <p:cNvPr id="6" name="Rectangle 5"/>
          <p:cNvSpPr/>
          <p:nvPr/>
        </p:nvSpPr>
        <p:spPr>
          <a:xfrm>
            <a:off x="37821" y="2040598"/>
            <a:ext cx="1853392" cy="661720"/>
          </a:xfrm>
          <a:prstGeom prst="rect">
            <a:avLst/>
          </a:prstGeom>
        </p:spPr>
        <p:txBody>
          <a:bodyPr wrap="none">
            <a:spAutoFit/>
          </a:bodyPr>
          <a:lstStyle/>
          <a:p>
            <a:r>
              <a:rPr lang="en-US" sz="900" b="1" dirty="0">
                <a:solidFill>
                  <a:schemeClr val="bg1"/>
                </a:solidFill>
              </a:rPr>
              <a:t>Improve first call resolution</a:t>
            </a:r>
          </a:p>
          <a:p>
            <a:r>
              <a:rPr lang="en-US" sz="1400" b="1" dirty="0">
                <a:solidFill>
                  <a:schemeClr val="bg1"/>
                </a:solidFill>
              </a:rPr>
              <a:t>Communicate from</a:t>
            </a:r>
            <a:br>
              <a:rPr lang="en-US" sz="1400" b="1" dirty="0">
                <a:solidFill>
                  <a:schemeClr val="bg1"/>
                </a:solidFill>
              </a:rPr>
            </a:br>
            <a:r>
              <a:rPr lang="en-US" sz="1400" b="1" dirty="0">
                <a:solidFill>
                  <a:schemeClr val="bg1"/>
                </a:solidFill>
              </a:rPr>
              <a:t>the CRM application</a:t>
            </a:r>
            <a:endParaRPr lang="en-US" b="1" dirty="0">
              <a:solidFill>
                <a:schemeClr val="bg1"/>
              </a:solidFill>
            </a:endParaRPr>
          </a:p>
        </p:txBody>
      </p:sp>
      <p:sp>
        <p:nvSpPr>
          <p:cNvPr id="15" name="Rectangle 14">
            <a:hlinkClick r:id="rId3"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hlinkClick r:id="rId4" action="ppaction://hlinksldjump"/>
          </p:cNvPr>
          <p:cNvSpPr/>
          <p:nvPr/>
        </p:nvSpPr>
        <p:spPr>
          <a:xfrm>
            <a:off x="1680320" y="4755621"/>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hlinkClick r:id="rId5" action="ppaction://hlinksldjump"/>
          </p:cNvPr>
          <p:cNvSpPr/>
          <p:nvPr/>
        </p:nvSpPr>
        <p:spPr>
          <a:xfrm>
            <a:off x="2588370" y="4748742"/>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hlinkClick r:id="rId6"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hlinkClick r:id="rId7"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352491" y="472223"/>
            <a:ext cx="3061154" cy="1169551"/>
          </a:xfrm>
          <a:prstGeom prst="rect">
            <a:avLst/>
          </a:prstGeom>
        </p:spPr>
        <p:txBody>
          <a:bodyPr wrap="square">
            <a:spAutoFit/>
          </a:bodyPr>
          <a:lstStyle/>
          <a:p>
            <a:pPr defTabSz="685639">
              <a:lnSpc>
                <a:spcPts val="1200"/>
              </a:lnSpc>
              <a:defRPr/>
            </a:pPr>
            <a:r>
              <a:rPr lang="en-US" sz="900" dirty="0">
                <a:solidFill>
                  <a:schemeClr val="bg1">
                    <a:lumMod val="50000"/>
                  </a:schemeClr>
                </a:solidFill>
              </a:rPr>
              <a:t>+ </a:t>
            </a:r>
            <a:r>
              <a:rPr lang="en-US" sz="900" b="1" dirty="0">
                <a:solidFill>
                  <a:schemeClr val="accent1"/>
                </a:solidFill>
              </a:rPr>
              <a:t>Greet customers by their name!</a:t>
            </a:r>
          </a:p>
          <a:p>
            <a:pPr defTabSz="685639">
              <a:lnSpc>
                <a:spcPts val="1200"/>
              </a:lnSpc>
              <a:defRPr/>
            </a:pPr>
            <a:r>
              <a:rPr lang="en-US" sz="900" dirty="0">
                <a:solidFill>
                  <a:schemeClr val="bg1">
                    <a:lumMod val="50000"/>
                  </a:schemeClr>
                </a:solidFill>
              </a:rPr>
              <a:t>Improve the customer experience and reduce the duration of the interactions by immediately accessing customer data when customers calls. With our CRM connectors, the customer form pops up with each call. The main SaaS CRMs on the market are supported: SFDC, Microsoft Dynamics, ServiceNow, ZenDesk,...</a:t>
            </a: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24" name="Rectangle 23"/>
          <p:cNvSpPr/>
          <p:nvPr/>
        </p:nvSpPr>
        <p:spPr>
          <a:xfrm>
            <a:off x="3757937" y="1970298"/>
            <a:ext cx="2894271" cy="861774"/>
          </a:xfrm>
          <a:prstGeom prst="rect">
            <a:avLst/>
          </a:prstGeom>
        </p:spPr>
        <p:txBody>
          <a:bodyPr wrap="square">
            <a:spAutoFit/>
          </a:bodyPr>
          <a:lstStyle/>
          <a:p>
            <a:pPr defTabSz="685639">
              <a:lnSpc>
                <a:spcPts val="1200"/>
              </a:lnSpc>
              <a:defRPr/>
            </a:pPr>
            <a:r>
              <a:rPr lang="en-US" sz="900" b="1" dirty="0">
                <a:solidFill>
                  <a:schemeClr val="accent1"/>
                </a:solidFill>
              </a:rPr>
              <a:t>+ Call your customers faster!</a:t>
            </a:r>
            <a:br>
              <a:rPr lang="en-US" sz="900" dirty="0">
                <a:solidFill>
                  <a:schemeClr val="bg1">
                    <a:lumMod val="50000"/>
                  </a:schemeClr>
                </a:solidFill>
              </a:rPr>
            </a:br>
            <a:r>
              <a:rPr lang="en-US" sz="900" dirty="0">
                <a:solidFill>
                  <a:schemeClr val="bg1">
                    <a:lumMod val="50000"/>
                  </a:schemeClr>
                </a:solidFill>
              </a:rPr>
              <a:t>Our CRM connectors automatically retrieve the customer’s calling number and save it in your CRM. Employees call back with one click without risk of dialing mistake or loss of time. </a:t>
            </a: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25" name="Rectangle 24"/>
          <p:cNvSpPr/>
          <p:nvPr/>
        </p:nvSpPr>
        <p:spPr>
          <a:xfrm>
            <a:off x="2383627" y="3142753"/>
            <a:ext cx="2821446" cy="1169551"/>
          </a:xfrm>
          <a:prstGeom prst="rect">
            <a:avLst/>
          </a:prstGeom>
        </p:spPr>
        <p:txBody>
          <a:bodyPr wrap="square">
            <a:spAutoFit/>
          </a:bodyPr>
          <a:lstStyle/>
          <a:p>
            <a:pPr defTabSz="685639">
              <a:lnSpc>
                <a:spcPts val="1200"/>
              </a:lnSpc>
              <a:defRPr/>
            </a:pPr>
            <a:r>
              <a:rPr lang="en-US" sz="900" b="1" dirty="0">
                <a:solidFill>
                  <a:schemeClr val="accent1"/>
                </a:solidFill>
              </a:rPr>
              <a:t>+ Work as one team to improve the customer experience! </a:t>
            </a:r>
            <a:endParaRPr lang="en-US" sz="900" dirty="0">
              <a:solidFill>
                <a:schemeClr val="bg1">
                  <a:lumMod val="50000"/>
                </a:schemeClr>
              </a:solidFill>
            </a:endParaRPr>
          </a:p>
          <a:p>
            <a:pPr>
              <a:lnSpc>
                <a:spcPts val="1200"/>
              </a:lnSpc>
            </a:pPr>
            <a:r>
              <a:rPr lang="en-US" sz="900" dirty="0">
                <a:solidFill>
                  <a:schemeClr val="bg1">
                    <a:lumMod val="50000"/>
                  </a:schemeClr>
                </a:solidFill>
              </a:rPr>
              <a:t>Employees can help each other with a click thanks to our secure professional messaging system. Respond with relevance to customer requests by using chat, file exchange, screen sharing or call with experts. On the first call. </a:t>
            </a:r>
          </a:p>
        </p:txBody>
      </p:sp>
      <p:pic>
        <p:nvPicPr>
          <p:cNvPr id="26" name="Image 2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316459" y="3447918"/>
            <a:ext cx="1171575" cy="584777"/>
          </a:xfrm>
          <a:prstGeom prst="rect">
            <a:avLst/>
          </a:prstGeom>
        </p:spPr>
      </p:pic>
      <p:pic>
        <p:nvPicPr>
          <p:cNvPr id="27" name="Image 2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714344" y="2032987"/>
            <a:ext cx="795346" cy="989411"/>
          </a:xfrm>
          <a:prstGeom prst="rect">
            <a:avLst/>
          </a:prstGeom>
        </p:spPr>
      </p:pic>
      <p:pic>
        <p:nvPicPr>
          <p:cNvPr id="28" name="Picture 5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413645" y="637852"/>
            <a:ext cx="1196406" cy="772842"/>
          </a:xfrm>
          <a:prstGeom prst="rect">
            <a:avLst/>
          </a:prstGeom>
        </p:spPr>
      </p:pic>
      <p:pic>
        <p:nvPicPr>
          <p:cNvPr id="21" name="Image 20" descr="Une image contenant équipement électronique&#10;&#10;Description générée automatiquement">
            <a:extLst>
              <a:ext uri="{FF2B5EF4-FFF2-40B4-BE49-F238E27FC236}">
                <a16:creationId xmlns:a16="http://schemas.microsoft.com/office/drawing/2014/main" id="{30FB1922-D5EA-42BE-A35A-BBC81AA9DBCC}"/>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6124787" y="1135079"/>
            <a:ext cx="485264" cy="670957"/>
          </a:xfrm>
          <a:prstGeom prst="rect">
            <a:avLst/>
          </a:prstGeom>
        </p:spPr>
      </p:pic>
    </p:spTree>
    <p:extLst>
      <p:ext uri="{BB962C8B-B14F-4D97-AF65-F5344CB8AC3E}">
        <p14:creationId xmlns:p14="http://schemas.microsoft.com/office/powerpoint/2010/main" val="2013744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9139"/>
            <a:ext cx="6858000" cy="1498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numéro de diapositive 1"/>
          <p:cNvSpPr>
            <a:spLocks noGrp="1"/>
          </p:cNvSpPr>
          <p:nvPr>
            <p:ph type="sldNum" sz="quarter" idx="4"/>
          </p:nvPr>
        </p:nvSpPr>
        <p:spPr/>
        <p:txBody>
          <a:bodyPr/>
          <a:lstStyle/>
          <a:p>
            <a:r>
              <a:rPr lang="en-US" b="1" dirty="0"/>
              <a:t>OTEC Solution Guide</a:t>
            </a:r>
            <a:br>
              <a:rPr lang="en-US" b="1" dirty="0"/>
            </a:br>
            <a:fld id="{0EAC74D5-6F32-4227-8C34-7A4F48FEC4B7}" type="slidenum">
              <a:rPr lang="en-US" smtClean="0"/>
              <a:pPr/>
              <a:t>7</a:t>
            </a:fld>
            <a:endParaRPr lang="en-US" dirty="0"/>
          </a:p>
        </p:txBody>
      </p:sp>
      <p:sp>
        <p:nvSpPr>
          <p:cNvPr id="3" name="Rectangle 2"/>
          <p:cNvSpPr/>
          <p:nvPr/>
        </p:nvSpPr>
        <p:spPr>
          <a:xfrm>
            <a:off x="2385060" y="1221975"/>
            <a:ext cx="4137660" cy="542008"/>
          </a:xfrm>
          <a:prstGeom prst="rect">
            <a:avLst/>
          </a:prstGeom>
        </p:spPr>
        <p:txBody>
          <a:bodyPr wrap="square">
            <a:spAutoFit/>
          </a:bodyPr>
          <a:lstStyle/>
          <a:p>
            <a:pPr defTabSz="685639">
              <a:lnSpc>
                <a:spcPts val="1200"/>
              </a:lnSpc>
              <a:defRPr/>
            </a:pPr>
            <a:r>
              <a:rPr lang="en-US" sz="900" dirty="0">
                <a:solidFill>
                  <a:schemeClr val="bg1"/>
                </a:solidFill>
              </a:rPr>
              <a:t>With OTEC, you only pay for the communication services you use. Each month, you can remove or add on-demand options to tailor your communications to your business needs.</a:t>
            </a:r>
          </a:p>
        </p:txBody>
      </p:sp>
      <p:sp>
        <p:nvSpPr>
          <p:cNvPr id="6" name="Rectangle 5"/>
          <p:cNvSpPr/>
          <p:nvPr/>
        </p:nvSpPr>
        <p:spPr>
          <a:xfrm>
            <a:off x="2385060" y="521037"/>
            <a:ext cx="3998323" cy="661720"/>
          </a:xfrm>
          <a:prstGeom prst="rect">
            <a:avLst/>
          </a:prstGeom>
        </p:spPr>
        <p:txBody>
          <a:bodyPr wrap="square">
            <a:spAutoFit/>
          </a:bodyPr>
          <a:lstStyle/>
          <a:p>
            <a:r>
              <a:rPr lang="en-US" sz="900" b="1" dirty="0">
                <a:solidFill>
                  <a:schemeClr val="bg1"/>
                </a:solidFill>
              </a:rPr>
              <a:t>Adapt communications to business.</a:t>
            </a:r>
          </a:p>
          <a:p>
            <a:r>
              <a:rPr lang="en-US" sz="1400" b="1" dirty="0">
                <a:solidFill>
                  <a:schemeClr val="bg1"/>
                </a:solidFill>
              </a:rPr>
              <a:t>Manage your business communications</a:t>
            </a:r>
            <a:br>
              <a:rPr lang="en-US" sz="1400" b="1" dirty="0">
                <a:solidFill>
                  <a:schemeClr val="bg1"/>
                </a:solidFill>
              </a:rPr>
            </a:br>
            <a:r>
              <a:rPr lang="en-US" sz="1400" b="1" dirty="0">
                <a:solidFill>
                  <a:schemeClr val="bg1"/>
                </a:solidFill>
              </a:rPr>
              <a:t>with total flexibility.</a:t>
            </a:r>
            <a:endParaRPr lang="en-US" b="1" dirty="0">
              <a:solidFill>
                <a:schemeClr val="bg1"/>
              </a:solidFill>
            </a:endParaRPr>
          </a:p>
        </p:txBody>
      </p:sp>
      <p:sp>
        <p:nvSpPr>
          <p:cNvPr id="9" name="Rectangle 8"/>
          <p:cNvSpPr/>
          <p:nvPr/>
        </p:nvSpPr>
        <p:spPr>
          <a:xfrm>
            <a:off x="4339590" y="2123447"/>
            <a:ext cx="2183130" cy="2092881"/>
          </a:xfrm>
          <a:prstGeom prst="rect">
            <a:avLst/>
          </a:prstGeom>
        </p:spPr>
        <p:txBody>
          <a:bodyPr wrap="square">
            <a:spAutoFit/>
          </a:bodyPr>
          <a:lstStyle/>
          <a:p>
            <a:pPr defTabSz="685639">
              <a:lnSpc>
                <a:spcPts val="1200"/>
              </a:lnSpc>
              <a:defRPr/>
            </a:pPr>
            <a:r>
              <a:rPr lang="en-US" sz="900" dirty="0">
                <a:solidFill>
                  <a:schemeClr val="bg1">
                    <a:lumMod val="50000"/>
                  </a:schemeClr>
                </a:solidFill>
              </a:rPr>
              <a:t>+ </a:t>
            </a:r>
            <a:r>
              <a:rPr lang="en-US" sz="900" b="1" dirty="0">
                <a:solidFill>
                  <a:schemeClr val="accent1"/>
                </a:solidFill>
              </a:rPr>
              <a:t>Adapt communications to                                                                                                                                                                                                                                   the business in a few hours</a:t>
            </a:r>
          </a:p>
          <a:p>
            <a:pPr defTabSz="685639">
              <a:lnSpc>
                <a:spcPts val="1200"/>
              </a:lnSpc>
              <a:defRPr/>
            </a:pPr>
            <a:r>
              <a:rPr lang="en-US" sz="900" dirty="0">
                <a:solidFill>
                  <a:schemeClr val="bg1">
                    <a:lumMod val="50000"/>
                  </a:schemeClr>
                </a:solidFill>
              </a:rPr>
              <a:t>Need to quickly deploy work-from-home communications? Need to open or close a branch? Need to reinforce your contact center team during sales? </a:t>
            </a:r>
          </a:p>
          <a:p>
            <a:pPr defTabSz="685639">
              <a:lnSpc>
                <a:spcPts val="1200"/>
              </a:lnSpc>
              <a:defRPr/>
            </a:pPr>
            <a:endParaRPr lang="en-US" sz="900" dirty="0">
              <a:solidFill>
                <a:schemeClr val="bg1">
                  <a:lumMod val="50000"/>
                </a:schemeClr>
              </a:solidFill>
            </a:endParaRPr>
          </a:p>
          <a:p>
            <a:pPr defTabSz="685639">
              <a:lnSpc>
                <a:spcPts val="1200"/>
              </a:lnSpc>
              <a:defRPr/>
            </a:pPr>
            <a:r>
              <a:rPr lang="en-US" sz="900" dirty="0">
                <a:solidFill>
                  <a:schemeClr val="bg1">
                    <a:lumMod val="50000"/>
                  </a:schemeClr>
                </a:solidFill>
              </a:rPr>
              <a:t>The number of users and their options can be changed each month, up and down with total flexibility. </a:t>
            </a:r>
          </a:p>
          <a:p>
            <a:pPr defTabSz="685639">
              <a:lnSpc>
                <a:spcPts val="1200"/>
              </a:lnSpc>
              <a:defRPr/>
            </a:pPr>
            <a:r>
              <a:rPr lang="en-US" sz="900" dirty="0">
                <a:solidFill>
                  <a:schemeClr val="bg1">
                    <a:lumMod val="50000"/>
                  </a:schemeClr>
                </a:solidFill>
              </a:rPr>
              <a:t>What is configured will be billed at the beginning of the following month.</a:t>
            </a:r>
          </a:p>
          <a:p>
            <a:pPr marL="171450" indent="-171450">
              <a:lnSpc>
                <a:spcPts val="1200"/>
              </a:lnSpc>
              <a:buFont typeface="Arial" panose="020B0604020202020204" pitchFamily="34" charset="0"/>
              <a:buChar char="•"/>
            </a:pP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11" name="Rectangle 10"/>
          <p:cNvSpPr/>
          <p:nvPr/>
        </p:nvSpPr>
        <p:spPr>
          <a:xfrm>
            <a:off x="231303" y="4078510"/>
            <a:ext cx="3298706" cy="400110"/>
          </a:xfrm>
          <a:prstGeom prst="rect">
            <a:avLst/>
          </a:prstGeom>
        </p:spPr>
        <p:txBody>
          <a:bodyPr wrap="square">
            <a:spAutoFit/>
          </a:bodyPr>
          <a:lstStyle/>
          <a:p>
            <a:pPr defTabSz="685639">
              <a:lnSpc>
                <a:spcPts val="1200"/>
              </a:lnSpc>
              <a:defRPr/>
            </a:pPr>
            <a:r>
              <a:rPr lang="en-US" sz="900" b="1" dirty="0">
                <a:solidFill>
                  <a:schemeClr val="accent3"/>
                </a:solidFill>
              </a:rPr>
              <a:t>+ First month is free of charge</a:t>
            </a:r>
          </a:p>
          <a:p>
            <a:pPr defTabSz="685639">
              <a:lnSpc>
                <a:spcPts val="1200"/>
              </a:lnSpc>
              <a:defRPr/>
            </a:pPr>
            <a:r>
              <a:rPr lang="en-US" sz="900" dirty="0">
                <a:solidFill>
                  <a:schemeClr val="bg1">
                    <a:lumMod val="50000"/>
                  </a:schemeClr>
                </a:solidFill>
              </a:rPr>
              <a:t>No investment required</a:t>
            </a:r>
            <a:r>
              <a:rPr lang="en-US" sz="900" baseline="30000" dirty="0">
                <a:solidFill>
                  <a:schemeClr val="bg1">
                    <a:lumMod val="50000"/>
                  </a:schemeClr>
                </a:solidFill>
              </a:rPr>
              <a:t>(1) </a:t>
            </a:r>
            <a:r>
              <a:rPr lang="en-US" sz="900" dirty="0">
                <a:solidFill>
                  <a:schemeClr val="bg1">
                    <a:lumMod val="50000"/>
                  </a:schemeClr>
                </a:solidFill>
              </a:rPr>
              <a:t>and first month free of charge</a:t>
            </a:r>
          </a:p>
        </p:txBody>
      </p:sp>
      <p:sp>
        <p:nvSpPr>
          <p:cNvPr id="12" name="Rectangle 11"/>
          <p:cNvSpPr/>
          <p:nvPr/>
        </p:nvSpPr>
        <p:spPr>
          <a:xfrm>
            <a:off x="223567" y="2123447"/>
            <a:ext cx="3816352" cy="553998"/>
          </a:xfrm>
          <a:prstGeom prst="rect">
            <a:avLst/>
          </a:prstGeom>
        </p:spPr>
        <p:txBody>
          <a:bodyPr wrap="square">
            <a:spAutoFit/>
          </a:bodyPr>
          <a:lstStyle/>
          <a:p>
            <a:pPr defTabSz="685639">
              <a:lnSpc>
                <a:spcPts val="1200"/>
              </a:lnSpc>
              <a:defRPr/>
            </a:pPr>
            <a:r>
              <a:rPr lang="en-US" sz="900" b="1" dirty="0">
                <a:solidFill>
                  <a:schemeClr val="accent1"/>
                </a:solidFill>
              </a:rPr>
              <a:t>+ Plan and control costs easily</a:t>
            </a:r>
          </a:p>
          <a:p>
            <a:pPr defTabSz="685639">
              <a:lnSpc>
                <a:spcPts val="1200"/>
              </a:lnSpc>
              <a:defRPr/>
            </a:pPr>
            <a:r>
              <a:rPr lang="en-US" sz="900" dirty="0">
                <a:solidFill>
                  <a:schemeClr val="bg1">
                    <a:lumMod val="50000"/>
                  </a:schemeClr>
                </a:solidFill>
              </a:rPr>
              <a:t>The service is offered per user per month for a predictive and controlled budget.</a:t>
            </a: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455880" y="2719011"/>
            <a:ext cx="3584039" cy="1338155"/>
          </a:xfrm>
          <a:prstGeom prst="rect">
            <a:avLst/>
          </a:prstGeom>
        </p:spPr>
      </p:pic>
      <p:sp>
        <p:nvSpPr>
          <p:cNvPr id="8" name="ZoneTexte 7"/>
          <p:cNvSpPr txBox="1"/>
          <p:nvPr/>
        </p:nvSpPr>
        <p:spPr>
          <a:xfrm>
            <a:off x="231303" y="2659628"/>
            <a:ext cx="623889" cy="230832"/>
          </a:xfrm>
          <a:prstGeom prst="rect">
            <a:avLst/>
          </a:prstGeom>
          <a:noFill/>
        </p:spPr>
        <p:txBody>
          <a:bodyPr wrap="none" rtlCol="0">
            <a:spAutoFit/>
          </a:bodyPr>
          <a:lstStyle/>
          <a:p>
            <a:r>
              <a:rPr lang="en-US" sz="900" i="1" dirty="0">
                <a:solidFill>
                  <a:schemeClr val="bg1">
                    <a:lumMod val="50000"/>
                  </a:schemeClr>
                </a:solidFill>
              </a:rPr>
              <a:t>Budget: </a:t>
            </a:r>
          </a:p>
        </p:txBody>
      </p:sp>
      <p:pic>
        <p:nvPicPr>
          <p:cNvPr id="53" name="Image 5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452255"/>
            <a:ext cx="2243224" cy="1495483"/>
          </a:xfrm>
          <a:prstGeom prst="rect">
            <a:avLst/>
          </a:prstGeom>
        </p:spPr>
      </p:pic>
      <p:sp>
        <p:nvSpPr>
          <p:cNvPr id="13" name="ZoneTexte 12"/>
          <p:cNvSpPr txBox="1"/>
          <p:nvPr/>
        </p:nvSpPr>
        <p:spPr>
          <a:xfrm>
            <a:off x="275438" y="4534564"/>
            <a:ext cx="2912977" cy="184666"/>
          </a:xfrm>
          <a:prstGeom prst="rect">
            <a:avLst/>
          </a:prstGeom>
          <a:noFill/>
        </p:spPr>
        <p:txBody>
          <a:bodyPr wrap="none" rtlCol="0">
            <a:spAutoFit/>
          </a:bodyPr>
          <a:lstStyle/>
          <a:p>
            <a:r>
              <a:rPr lang="en-US" sz="600" dirty="0">
                <a:solidFill>
                  <a:schemeClr val="bg1">
                    <a:lumMod val="50000"/>
                  </a:schemeClr>
                </a:solidFill>
              </a:rPr>
              <a:t>(1) Excluding telephones, cordless handsets and </a:t>
            </a:r>
            <a:r>
              <a:rPr lang="en-US" sz="600" dirty="0">
                <a:solidFill>
                  <a:schemeClr val="bg1">
                    <a:lumMod val="50000"/>
                  </a:schemeClr>
                </a:solidFill>
                <a:hlinkClick r:id="rId4" action="ppaction://hlinksldjump"/>
              </a:rPr>
              <a:t>specific connectivity </a:t>
            </a:r>
            <a:r>
              <a:rPr lang="en-US" sz="600" dirty="0">
                <a:solidFill>
                  <a:schemeClr val="bg1">
                    <a:lumMod val="50000"/>
                  </a:schemeClr>
                </a:solidFill>
              </a:rPr>
              <a:t>options.</a:t>
            </a:r>
          </a:p>
        </p:txBody>
      </p:sp>
      <p:sp>
        <p:nvSpPr>
          <p:cNvPr id="14" name="Rectangle 13">
            <a:hlinkClick r:id="rId5"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hlinkClick r:id="rId6" action="ppaction://hlinksldjump"/>
          </p:cNvPr>
          <p:cNvSpPr/>
          <p:nvPr/>
        </p:nvSpPr>
        <p:spPr>
          <a:xfrm>
            <a:off x="1680320" y="4755621"/>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hlinkClick r:id="rId7" action="ppaction://hlinksldjump"/>
          </p:cNvPr>
          <p:cNvSpPr/>
          <p:nvPr/>
        </p:nvSpPr>
        <p:spPr>
          <a:xfrm>
            <a:off x="2588370" y="4748742"/>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hlinkClick r:id="rId8"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hlinkClick r:id="rId9"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196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47738"/>
            <a:ext cx="2247900" cy="2595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numéro de diapositive 1"/>
          <p:cNvSpPr>
            <a:spLocks noGrp="1"/>
          </p:cNvSpPr>
          <p:nvPr>
            <p:ph type="sldNum" sz="quarter" idx="4"/>
          </p:nvPr>
        </p:nvSpPr>
        <p:spPr/>
        <p:txBody>
          <a:bodyPr/>
          <a:lstStyle/>
          <a:p>
            <a:r>
              <a:rPr lang="en-US" b="1" dirty="0"/>
              <a:t>OTEC Solution Guide</a:t>
            </a:r>
            <a:br>
              <a:rPr lang="en-US" b="1" dirty="0"/>
            </a:br>
            <a:fld id="{0EAC74D5-6F32-4227-8C34-7A4F48FEC4B7}" type="slidenum">
              <a:rPr lang="en-US" smtClean="0"/>
              <a:pPr/>
              <a:t>8</a:t>
            </a:fld>
            <a:endParaRPr lang="en-US" dirty="0"/>
          </a:p>
        </p:txBody>
      </p:sp>
      <p:sp>
        <p:nvSpPr>
          <p:cNvPr id="3" name="Rectangle 2"/>
          <p:cNvSpPr/>
          <p:nvPr/>
        </p:nvSpPr>
        <p:spPr>
          <a:xfrm>
            <a:off x="92186" y="2978488"/>
            <a:ext cx="2143723" cy="1015663"/>
          </a:xfrm>
          <a:prstGeom prst="rect">
            <a:avLst/>
          </a:prstGeom>
        </p:spPr>
        <p:txBody>
          <a:bodyPr wrap="square">
            <a:spAutoFit/>
          </a:bodyPr>
          <a:lstStyle/>
          <a:p>
            <a:pPr defTabSz="685639">
              <a:lnSpc>
                <a:spcPts val="1200"/>
              </a:lnSpc>
              <a:defRPr/>
            </a:pPr>
            <a:r>
              <a:rPr lang="en-US" sz="900" dirty="0">
                <a:solidFill>
                  <a:schemeClr val="bg1"/>
                </a:solidFill>
              </a:rPr>
              <a:t>Perform daily operations using an intuitive web portal. Our expert partners keep your communication system constantly up to date. </a:t>
            </a:r>
          </a:p>
          <a:p>
            <a:pPr defTabSz="685639">
              <a:lnSpc>
                <a:spcPts val="1200"/>
              </a:lnSpc>
              <a:defRPr/>
            </a:pPr>
            <a:endParaRPr lang="en-US" sz="900" dirty="0">
              <a:solidFill>
                <a:schemeClr val="bg1"/>
              </a:solidFill>
            </a:endParaRPr>
          </a:p>
          <a:p>
            <a:pPr marL="171450" indent="-171450">
              <a:lnSpc>
                <a:spcPts val="1200"/>
              </a:lnSpc>
              <a:buFont typeface="Arial" panose="020B0604020202020204" pitchFamily="34" charset="0"/>
              <a:buChar char="•"/>
            </a:pPr>
            <a:endParaRPr lang="en-US" sz="1400" dirty="0">
              <a:solidFill>
                <a:schemeClr val="bg1"/>
              </a:solidFill>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990" y="456352"/>
            <a:ext cx="2223920" cy="1484172"/>
          </a:xfrm>
          <a:prstGeom prst="rect">
            <a:avLst/>
          </a:prstGeom>
        </p:spPr>
      </p:pic>
      <p:sp>
        <p:nvSpPr>
          <p:cNvPr id="9" name="Rectangle 8"/>
          <p:cNvSpPr/>
          <p:nvPr/>
        </p:nvSpPr>
        <p:spPr>
          <a:xfrm>
            <a:off x="3839904" y="478133"/>
            <a:ext cx="2850064" cy="1169551"/>
          </a:xfrm>
          <a:prstGeom prst="rect">
            <a:avLst/>
          </a:prstGeom>
        </p:spPr>
        <p:txBody>
          <a:bodyPr wrap="square">
            <a:spAutoFit/>
          </a:bodyPr>
          <a:lstStyle/>
          <a:p>
            <a:pPr defTabSz="685639">
              <a:lnSpc>
                <a:spcPts val="1200"/>
              </a:lnSpc>
              <a:defRPr/>
            </a:pPr>
            <a:r>
              <a:rPr lang="en-US" sz="900" b="1" dirty="0">
                <a:solidFill>
                  <a:schemeClr val="accent1"/>
                </a:solidFill>
              </a:rPr>
              <a:t>+ Rely on a cutting-edge communications.</a:t>
            </a:r>
          </a:p>
          <a:p>
            <a:pPr defTabSz="685639">
              <a:lnSpc>
                <a:spcPts val="1200"/>
              </a:lnSpc>
              <a:defRPr/>
            </a:pPr>
            <a:r>
              <a:rPr lang="en-US" sz="900" dirty="0">
                <a:solidFill>
                  <a:schemeClr val="bg1">
                    <a:lumMod val="50000"/>
                  </a:schemeClr>
                </a:solidFill>
              </a:rPr>
              <a:t>The service includes manufacturer’s software insurance and software updates managed by our certified expert partners. Security patches protect against cyber attacks. New features are immediately available without commercial negotiation or additional costs.</a:t>
            </a: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11" name="Rectangle 10"/>
          <p:cNvSpPr/>
          <p:nvPr/>
        </p:nvSpPr>
        <p:spPr>
          <a:xfrm>
            <a:off x="2340086" y="1950462"/>
            <a:ext cx="2551328" cy="1015663"/>
          </a:xfrm>
          <a:prstGeom prst="rect">
            <a:avLst/>
          </a:prstGeom>
        </p:spPr>
        <p:txBody>
          <a:bodyPr wrap="square">
            <a:spAutoFit/>
          </a:bodyPr>
          <a:lstStyle/>
          <a:p>
            <a:pPr defTabSz="685639">
              <a:lnSpc>
                <a:spcPts val="1200"/>
              </a:lnSpc>
              <a:defRPr/>
            </a:pPr>
            <a:r>
              <a:rPr lang="en-US" sz="900" b="1" dirty="0">
                <a:solidFill>
                  <a:schemeClr val="accent1"/>
                </a:solidFill>
              </a:rPr>
              <a:t>+ Delegate day-to-day operations</a:t>
            </a:r>
            <a:br>
              <a:rPr lang="en-US" sz="900" dirty="0">
                <a:solidFill>
                  <a:schemeClr val="bg1">
                    <a:lumMod val="50000"/>
                  </a:schemeClr>
                </a:solidFill>
              </a:rPr>
            </a:br>
            <a:r>
              <a:rPr lang="en-US" sz="900" dirty="0">
                <a:solidFill>
                  <a:schemeClr val="bg1">
                    <a:lumMod val="50000"/>
                  </a:schemeClr>
                </a:solidFill>
              </a:rPr>
              <a:t>Easily perform common operations such as creating or deleting accounts using a simple  web portal. The interface is intuitive for easy adoption by local IT admins. </a:t>
            </a:r>
          </a:p>
          <a:p>
            <a:pPr marL="171450" indent="-171450">
              <a:lnSpc>
                <a:spcPts val="1200"/>
              </a:lnSpc>
              <a:buFont typeface="Arial" panose="020B0604020202020204" pitchFamily="34" charset="0"/>
              <a:buChar char="•"/>
            </a:pP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12" name="Rectangle 11"/>
          <p:cNvSpPr/>
          <p:nvPr/>
        </p:nvSpPr>
        <p:spPr>
          <a:xfrm>
            <a:off x="3839904" y="3142753"/>
            <a:ext cx="2821446" cy="1015663"/>
          </a:xfrm>
          <a:prstGeom prst="rect">
            <a:avLst/>
          </a:prstGeom>
        </p:spPr>
        <p:txBody>
          <a:bodyPr wrap="square">
            <a:spAutoFit/>
          </a:bodyPr>
          <a:lstStyle/>
          <a:p>
            <a:pPr defTabSz="685639">
              <a:lnSpc>
                <a:spcPts val="1200"/>
              </a:lnSpc>
              <a:defRPr/>
            </a:pPr>
            <a:r>
              <a:rPr lang="en-US" sz="900" b="1" dirty="0">
                <a:solidFill>
                  <a:schemeClr val="accent1"/>
                </a:solidFill>
              </a:rPr>
              <a:t>+ Offer self-care capabilities for employees to better manage their business communications. </a:t>
            </a:r>
          </a:p>
          <a:p>
            <a:pPr defTabSz="685639">
              <a:lnSpc>
                <a:spcPts val="1200"/>
              </a:lnSpc>
              <a:defRPr/>
            </a:pPr>
            <a:r>
              <a:rPr lang="en-US" sz="900" dirty="0">
                <a:solidFill>
                  <a:schemeClr val="bg1">
                    <a:lumMod val="50000"/>
                  </a:schemeClr>
                </a:solidFill>
              </a:rPr>
              <a:t>Delegate the programming of business phones to employees: it's easy to do from a web interface. Call groups, number supervision, call forwarding can be configured at the office or remotely. </a:t>
            </a: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16" name="Rectangle 15"/>
          <p:cNvSpPr/>
          <p:nvPr/>
        </p:nvSpPr>
        <p:spPr>
          <a:xfrm>
            <a:off x="77800" y="2078038"/>
            <a:ext cx="2158110" cy="800219"/>
          </a:xfrm>
          <a:prstGeom prst="rect">
            <a:avLst/>
          </a:prstGeom>
        </p:spPr>
        <p:txBody>
          <a:bodyPr wrap="square">
            <a:spAutoFit/>
          </a:bodyPr>
          <a:lstStyle/>
          <a:p>
            <a:r>
              <a:rPr lang="en-US" sz="900" b="1" dirty="0">
                <a:solidFill>
                  <a:schemeClr val="bg1"/>
                </a:solidFill>
              </a:rPr>
              <a:t>Simplify daily maintenance and operations</a:t>
            </a:r>
          </a:p>
          <a:p>
            <a:r>
              <a:rPr lang="en-US" sz="1400" b="1" dirty="0">
                <a:solidFill>
                  <a:schemeClr val="bg1"/>
                </a:solidFill>
              </a:rPr>
              <a:t>Get ready in a matter</a:t>
            </a:r>
            <a:br>
              <a:rPr lang="en-US" sz="1400" b="1" dirty="0">
                <a:solidFill>
                  <a:schemeClr val="bg1"/>
                </a:solidFill>
              </a:rPr>
            </a:br>
            <a:r>
              <a:rPr lang="en-US" sz="1400" b="1" dirty="0">
                <a:solidFill>
                  <a:schemeClr val="bg1"/>
                </a:solidFill>
              </a:rPr>
              <a:t>of minutes.</a:t>
            </a:r>
            <a:endParaRPr lang="en-US" b="1" dirty="0">
              <a:solidFill>
                <a:schemeClr val="bg1"/>
              </a:solidFill>
            </a:endParaRPr>
          </a:p>
        </p:txBody>
      </p:sp>
      <p:pic>
        <p:nvPicPr>
          <p:cNvPr id="10" name="Graphique 9" descr="Horlog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6336" y="738283"/>
            <a:ext cx="914400" cy="914400"/>
          </a:xfrm>
          <a:prstGeom prst="rect">
            <a:avLst/>
          </a:prstGeom>
        </p:spPr>
      </p:pic>
      <p:sp>
        <p:nvSpPr>
          <p:cNvPr id="13" name="Rectangle 12">
            <a:hlinkClick r:id="rId5"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hlinkClick r:id="rId6" action="ppaction://hlinksldjump"/>
          </p:cNvPr>
          <p:cNvSpPr/>
          <p:nvPr/>
        </p:nvSpPr>
        <p:spPr>
          <a:xfrm>
            <a:off x="1680320" y="4755621"/>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hlinkClick r:id="rId7" action="ppaction://hlinksldjump"/>
          </p:cNvPr>
          <p:cNvSpPr/>
          <p:nvPr/>
        </p:nvSpPr>
        <p:spPr>
          <a:xfrm>
            <a:off x="2588370" y="4748742"/>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hlinkClick r:id="rId8"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hlinkClick r:id="rId9"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 5">
            <a:extLst>
              <a:ext uri="{FF2B5EF4-FFF2-40B4-BE49-F238E27FC236}">
                <a16:creationId xmlns:a16="http://schemas.microsoft.com/office/drawing/2014/main" id="{69213FFE-F4A3-4738-8602-A075F27473BD}"/>
              </a:ext>
            </a:extLst>
          </p:cNvPr>
          <p:cNvPicPr>
            <a:picLocks noChangeAspect="1"/>
          </p:cNvPicPr>
          <p:nvPr/>
        </p:nvPicPr>
        <p:blipFill>
          <a:blip r:embed="rId10"/>
          <a:stretch>
            <a:fillRect/>
          </a:stretch>
        </p:blipFill>
        <p:spPr>
          <a:xfrm>
            <a:off x="4839897" y="1824312"/>
            <a:ext cx="1821453" cy="1106871"/>
          </a:xfrm>
          <a:prstGeom prst="rect">
            <a:avLst/>
          </a:prstGeom>
          <a:effectLst>
            <a:outerShdw blurRad="50800" dist="38100" dir="2700000" algn="tl" rotWithShape="0">
              <a:prstClr val="black">
                <a:alpha val="40000"/>
              </a:prstClr>
            </a:outerShdw>
          </a:effectLst>
        </p:spPr>
      </p:pic>
      <p:pic>
        <p:nvPicPr>
          <p:cNvPr id="19" name="Image 18" descr="Une image contenant table&#10;&#10;Description générée automatiquement">
            <a:extLst>
              <a:ext uri="{FF2B5EF4-FFF2-40B4-BE49-F238E27FC236}">
                <a16:creationId xmlns:a16="http://schemas.microsoft.com/office/drawing/2014/main" id="{F6D7A2D0-27A5-4A76-B9D4-5521714A46A4}"/>
              </a:ext>
            </a:extLst>
          </p:cNvPr>
          <p:cNvPicPr>
            <a:picLocks noChangeAspect="1"/>
          </p:cNvPicPr>
          <p:nvPr/>
        </p:nvPicPr>
        <p:blipFill>
          <a:blip r:embed="rId11"/>
          <a:stretch>
            <a:fillRect/>
          </a:stretch>
        </p:blipFill>
        <p:spPr>
          <a:xfrm>
            <a:off x="2302488" y="3193715"/>
            <a:ext cx="1547908" cy="800436"/>
          </a:xfrm>
          <a:prstGeom prst="rect">
            <a:avLst/>
          </a:prstGeom>
        </p:spPr>
      </p:pic>
    </p:spTree>
    <p:extLst>
      <p:ext uri="{BB962C8B-B14F-4D97-AF65-F5344CB8AC3E}">
        <p14:creationId xmlns:p14="http://schemas.microsoft.com/office/powerpoint/2010/main" val="26462583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449139"/>
            <a:ext cx="6858000" cy="1498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numéro de diapositive 1"/>
          <p:cNvSpPr>
            <a:spLocks noGrp="1"/>
          </p:cNvSpPr>
          <p:nvPr>
            <p:ph type="sldNum" sz="quarter" idx="4"/>
          </p:nvPr>
        </p:nvSpPr>
        <p:spPr/>
        <p:txBody>
          <a:bodyPr/>
          <a:lstStyle/>
          <a:p>
            <a:r>
              <a:rPr lang="en-US" b="1" dirty="0"/>
              <a:t>OTEC Solution Guide</a:t>
            </a:r>
            <a:br>
              <a:rPr lang="en-US" b="1" dirty="0"/>
            </a:br>
            <a:fld id="{0EAC74D5-6F32-4227-8C34-7A4F48FEC4B7}" type="slidenum">
              <a:rPr lang="en-US" smtClean="0"/>
              <a:pPr/>
              <a:t>9</a:t>
            </a:fld>
            <a:endParaRPr lang="en-US" dirty="0"/>
          </a:p>
        </p:txBody>
      </p:sp>
      <p:sp>
        <p:nvSpPr>
          <p:cNvPr id="10" name="Rectangle 9"/>
          <p:cNvSpPr/>
          <p:nvPr/>
        </p:nvSpPr>
        <p:spPr>
          <a:xfrm>
            <a:off x="1833" y="3092314"/>
            <a:ext cx="2421583" cy="1323439"/>
          </a:xfrm>
          <a:prstGeom prst="rect">
            <a:avLst/>
          </a:prstGeom>
        </p:spPr>
        <p:txBody>
          <a:bodyPr wrap="square">
            <a:spAutoFit/>
          </a:bodyPr>
          <a:lstStyle/>
          <a:p>
            <a:pPr defTabSz="685639">
              <a:lnSpc>
                <a:spcPts val="1200"/>
              </a:lnSpc>
              <a:defRPr/>
            </a:pPr>
            <a:r>
              <a:rPr lang="en-US" sz="900" dirty="0">
                <a:solidFill>
                  <a:schemeClr val="accent1"/>
                </a:solidFill>
              </a:rPr>
              <a:t>+ </a:t>
            </a:r>
            <a:r>
              <a:rPr lang="en-US" sz="900" b="1" dirty="0">
                <a:solidFill>
                  <a:schemeClr val="accent1"/>
                </a:solidFill>
              </a:rPr>
              <a:t>Select a service that is secure by design</a:t>
            </a:r>
          </a:p>
          <a:p>
            <a:pPr defTabSz="685639">
              <a:lnSpc>
                <a:spcPts val="1200"/>
              </a:lnSpc>
              <a:defRPr/>
            </a:pPr>
            <a:r>
              <a:rPr lang="en-US" sz="900" dirty="0">
                <a:solidFill>
                  <a:schemeClr val="bg1">
                    <a:lumMod val="50000"/>
                  </a:schemeClr>
                </a:solidFill>
              </a:rPr>
              <a:t>Our ISO27001 certification demonstrates our commitment to securing our cloud processes. The Common Criteria EAL2+ </a:t>
            </a:r>
            <a:r>
              <a:rPr lang="en-US" sz="900" baseline="30000" dirty="0">
                <a:solidFill>
                  <a:schemeClr val="bg1">
                    <a:lumMod val="50000"/>
                  </a:schemeClr>
                </a:solidFill>
              </a:rPr>
              <a:t>(1) </a:t>
            </a:r>
            <a:r>
              <a:rPr lang="en-US" sz="900" dirty="0">
                <a:solidFill>
                  <a:schemeClr val="bg1">
                    <a:lumMod val="50000"/>
                  </a:schemeClr>
                </a:solidFill>
              </a:rPr>
              <a:t>certification of our communication server demonstrates our commitment to design business communications software in a secure way.</a:t>
            </a: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sp>
        <p:nvSpPr>
          <p:cNvPr id="15" name="Rectangle 14"/>
          <p:cNvSpPr/>
          <p:nvPr/>
        </p:nvSpPr>
        <p:spPr>
          <a:xfrm>
            <a:off x="2423416" y="3092314"/>
            <a:ext cx="2142818" cy="1323439"/>
          </a:xfrm>
          <a:prstGeom prst="rect">
            <a:avLst/>
          </a:prstGeom>
        </p:spPr>
        <p:txBody>
          <a:bodyPr wrap="square">
            <a:spAutoFit/>
          </a:bodyPr>
          <a:lstStyle/>
          <a:p>
            <a:pPr defTabSz="685639">
              <a:lnSpc>
                <a:spcPts val="1200"/>
              </a:lnSpc>
              <a:defRPr/>
            </a:pPr>
            <a:r>
              <a:rPr lang="en-US" sz="900" b="1" dirty="0">
                <a:solidFill>
                  <a:schemeClr val="accent1"/>
                </a:solidFill>
              </a:rPr>
              <a:t>+ Keep control over your data with local hosting options</a:t>
            </a:r>
            <a:endParaRPr lang="en-US" sz="900" dirty="0">
              <a:solidFill>
                <a:schemeClr val="bg1">
                  <a:lumMod val="50000"/>
                </a:schemeClr>
              </a:solidFill>
            </a:endParaRPr>
          </a:p>
          <a:p>
            <a:pPr>
              <a:lnSpc>
                <a:spcPts val="1200"/>
              </a:lnSpc>
            </a:pPr>
            <a:r>
              <a:rPr lang="en-US" sz="900" dirty="0">
                <a:solidFill>
                  <a:schemeClr val="bg1">
                    <a:lumMod val="50000"/>
                  </a:schemeClr>
                </a:solidFill>
              </a:rPr>
              <a:t>Our expert partners host your communications either in a local cloud or on your premises. The service complies to GDPR requirements. </a:t>
            </a:r>
          </a:p>
          <a:p>
            <a:pPr>
              <a:lnSpc>
                <a:spcPts val="1200"/>
              </a:lnSpc>
            </a:pPr>
            <a:r>
              <a:rPr lang="en-US" sz="900" dirty="0">
                <a:solidFill>
                  <a:schemeClr val="bg1">
                    <a:lumMod val="50000"/>
                  </a:schemeClr>
                </a:solidFill>
              </a:rPr>
              <a:t> </a:t>
            </a:r>
          </a:p>
        </p:txBody>
      </p:sp>
      <p:pic>
        <p:nvPicPr>
          <p:cNvPr id="19" name="Image 1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2187" y="2270689"/>
            <a:ext cx="578557" cy="578557"/>
          </a:xfrm>
          <a:prstGeom prst="rect">
            <a:avLst/>
          </a:prstGeom>
        </p:spPr>
      </p:pic>
      <p:sp>
        <p:nvSpPr>
          <p:cNvPr id="23" name="Rectangle 22"/>
          <p:cNvSpPr/>
          <p:nvPr/>
        </p:nvSpPr>
        <p:spPr>
          <a:xfrm>
            <a:off x="4566235" y="3063885"/>
            <a:ext cx="2361616" cy="1323439"/>
          </a:xfrm>
          <a:prstGeom prst="rect">
            <a:avLst/>
          </a:prstGeom>
        </p:spPr>
        <p:txBody>
          <a:bodyPr wrap="square">
            <a:spAutoFit/>
          </a:bodyPr>
          <a:lstStyle/>
          <a:p>
            <a:pPr defTabSz="685639">
              <a:lnSpc>
                <a:spcPts val="1200"/>
              </a:lnSpc>
              <a:defRPr/>
            </a:pPr>
            <a:r>
              <a:rPr lang="en-US" sz="900" b="1" dirty="0">
                <a:solidFill>
                  <a:schemeClr val="accent1"/>
                </a:solidFill>
              </a:rPr>
              <a:t>+ Protect your communications from cyber attacks</a:t>
            </a:r>
            <a:r>
              <a:rPr lang="en-US" sz="900" dirty="0">
                <a:solidFill>
                  <a:schemeClr val="accent1"/>
                </a:solidFill>
              </a:rPr>
              <a:t>.</a:t>
            </a:r>
          </a:p>
          <a:p>
            <a:pPr defTabSz="685639">
              <a:lnSpc>
                <a:spcPts val="1200"/>
              </a:lnSpc>
              <a:defRPr/>
            </a:pPr>
            <a:r>
              <a:rPr lang="en-US" sz="900" dirty="0">
                <a:solidFill>
                  <a:schemeClr val="bg1">
                    <a:lumMod val="50000"/>
                  </a:schemeClr>
                </a:solidFill>
              </a:rPr>
              <a:t>OTEC encryption option protects communications against denial-of-service attacks and eavesdropping attempts. OTEC Session Border Controller option secures your SIP network access to the public network. </a:t>
            </a:r>
            <a:endParaRPr lang="en-US" sz="1400" dirty="0">
              <a:solidFill>
                <a:schemeClr val="bg1">
                  <a:lumMod val="50000"/>
                </a:schemeClr>
              </a:solidFill>
              <a:ea typeface="Calibri" panose="020F0502020204030204" pitchFamily="34" charset="0"/>
              <a:cs typeface="Times New Roman" panose="02020603050405020304" pitchFamily="18" charset="0"/>
            </a:endParaRPr>
          </a:p>
        </p:txBody>
      </p:sp>
      <p:pic>
        <p:nvPicPr>
          <p:cNvPr id="24" name="Graphique 23" descr="Verrouille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270228" y="2317805"/>
            <a:ext cx="582000" cy="582000"/>
          </a:xfrm>
          <a:prstGeom prst="rect">
            <a:avLst/>
          </a:prstGeom>
        </p:spPr>
      </p:pic>
      <p:sp>
        <p:nvSpPr>
          <p:cNvPr id="16" name="ZoneTexte 15"/>
          <p:cNvSpPr txBox="1"/>
          <p:nvPr/>
        </p:nvSpPr>
        <p:spPr>
          <a:xfrm>
            <a:off x="14181" y="4453984"/>
            <a:ext cx="2571538" cy="184666"/>
          </a:xfrm>
          <a:prstGeom prst="rect">
            <a:avLst/>
          </a:prstGeom>
          <a:noFill/>
        </p:spPr>
        <p:txBody>
          <a:bodyPr wrap="none" rtlCol="0">
            <a:spAutoFit/>
          </a:bodyPr>
          <a:lstStyle/>
          <a:p>
            <a:r>
              <a:rPr lang="en-US" sz="600" dirty="0">
                <a:solidFill>
                  <a:schemeClr val="bg1">
                    <a:lumMod val="50000"/>
                  </a:schemeClr>
                </a:solidFill>
              </a:rPr>
              <a:t>(1) Renewal in progress with </a:t>
            </a:r>
            <a:r>
              <a:rPr lang="en-US" sz="600" dirty="0">
                <a:solidFill>
                  <a:schemeClr val="bg1">
                    <a:lumMod val="50000"/>
                  </a:schemeClr>
                </a:solidFill>
                <a:hlinkClick r:id="rId5"/>
              </a:rPr>
              <a:t>ANSSI (French National Security Agency)</a:t>
            </a:r>
            <a:endParaRPr lang="en-US" sz="600" dirty="0">
              <a:solidFill>
                <a:schemeClr val="bg1">
                  <a:lumMod val="50000"/>
                </a:schemeClr>
              </a:solidFill>
            </a:endParaRPr>
          </a:p>
        </p:txBody>
      </p:sp>
      <p:sp>
        <p:nvSpPr>
          <p:cNvPr id="18" name="Rectangle 17">
            <a:hlinkClick r:id="rId6" action="ppaction://hlinksldjump"/>
          </p:cNvPr>
          <p:cNvSpPr/>
          <p:nvPr/>
        </p:nvSpPr>
        <p:spPr>
          <a:xfrm>
            <a:off x="1390650" y="4755622"/>
            <a:ext cx="23495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hlinkClick r:id="rId7" action="ppaction://hlinksldjump"/>
          </p:cNvPr>
          <p:cNvSpPr/>
          <p:nvPr/>
        </p:nvSpPr>
        <p:spPr>
          <a:xfrm>
            <a:off x="1680320" y="4755621"/>
            <a:ext cx="85333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hlinkClick r:id="rId8" action="ppaction://hlinksldjump"/>
          </p:cNvPr>
          <p:cNvSpPr/>
          <p:nvPr/>
        </p:nvSpPr>
        <p:spPr>
          <a:xfrm>
            <a:off x="2588370" y="4748742"/>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hlinkClick r:id="rId9" action="ppaction://hlinksldjump"/>
          </p:cNvPr>
          <p:cNvSpPr/>
          <p:nvPr/>
        </p:nvSpPr>
        <p:spPr>
          <a:xfrm>
            <a:off x="337577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hlinkClick r:id="rId10" action="ppaction://hlinksldjump"/>
          </p:cNvPr>
          <p:cNvSpPr/>
          <p:nvPr/>
        </p:nvSpPr>
        <p:spPr>
          <a:xfrm>
            <a:off x="4256930" y="4748741"/>
            <a:ext cx="73268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044316" y="1002724"/>
            <a:ext cx="4883534" cy="553998"/>
          </a:xfrm>
          <a:prstGeom prst="rect">
            <a:avLst/>
          </a:prstGeom>
        </p:spPr>
        <p:txBody>
          <a:bodyPr wrap="square">
            <a:spAutoFit/>
          </a:bodyPr>
          <a:lstStyle/>
          <a:p>
            <a:pPr defTabSz="685639">
              <a:lnSpc>
                <a:spcPts val="1200"/>
              </a:lnSpc>
              <a:defRPr/>
            </a:pPr>
            <a:endParaRPr lang="en-US" sz="900" dirty="0">
              <a:solidFill>
                <a:schemeClr val="bg1"/>
              </a:solidFill>
            </a:endParaRPr>
          </a:p>
          <a:p>
            <a:pPr defTabSz="685639">
              <a:lnSpc>
                <a:spcPts val="1200"/>
              </a:lnSpc>
              <a:defRPr/>
            </a:pPr>
            <a:r>
              <a:rPr lang="en-US" sz="900" dirty="0">
                <a:solidFill>
                  <a:schemeClr val="bg1"/>
                </a:solidFill>
              </a:rPr>
              <a:t>Our technology is ISO27001 and Common Criteria EAL2+</a:t>
            </a:r>
            <a:r>
              <a:rPr lang="en-US" sz="900" baseline="30000" dirty="0">
                <a:solidFill>
                  <a:schemeClr val="bg1"/>
                </a:solidFill>
              </a:rPr>
              <a:t>(1) </a:t>
            </a:r>
            <a:r>
              <a:rPr lang="en-US" sz="900" dirty="0">
                <a:solidFill>
                  <a:schemeClr val="bg1"/>
                </a:solidFill>
              </a:rPr>
              <a:t>certified: Your communications and customer data are protected.</a:t>
            </a:r>
          </a:p>
        </p:txBody>
      </p:sp>
      <p:sp>
        <p:nvSpPr>
          <p:cNvPr id="30" name="Rectangle 29"/>
          <p:cNvSpPr/>
          <p:nvPr/>
        </p:nvSpPr>
        <p:spPr>
          <a:xfrm>
            <a:off x="2044316" y="491002"/>
            <a:ext cx="4883534" cy="446276"/>
          </a:xfrm>
          <a:prstGeom prst="rect">
            <a:avLst/>
          </a:prstGeom>
        </p:spPr>
        <p:txBody>
          <a:bodyPr wrap="square">
            <a:spAutoFit/>
          </a:bodyPr>
          <a:lstStyle/>
          <a:p>
            <a:r>
              <a:rPr lang="en-US" sz="900" b="1" dirty="0">
                <a:solidFill>
                  <a:schemeClr val="bg1"/>
                </a:solidFill>
              </a:rPr>
              <a:t>Simplify communications with a secure cloud service.</a:t>
            </a:r>
          </a:p>
          <a:p>
            <a:r>
              <a:rPr lang="en-US" sz="1400" b="1" dirty="0">
                <a:solidFill>
                  <a:schemeClr val="bg1"/>
                </a:solidFill>
              </a:rPr>
              <a:t>Secure communications and customer data.</a:t>
            </a:r>
            <a:endParaRPr lang="en-US" b="1" dirty="0">
              <a:solidFill>
                <a:schemeClr val="bg1"/>
              </a:solidFill>
            </a:endParaRPr>
          </a:p>
        </p:txBody>
      </p:sp>
      <p:pic>
        <p:nvPicPr>
          <p:cNvPr id="31" name="Image 30"/>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0" y="449139"/>
            <a:ext cx="1986037" cy="1489528"/>
          </a:xfrm>
          <a:prstGeom prst="rect">
            <a:avLst/>
          </a:prstGeom>
        </p:spPr>
      </p:pic>
      <p:pic>
        <p:nvPicPr>
          <p:cNvPr id="32" name="Image 31"/>
          <p:cNvPicPr>
            <a:picLocks noChangeAspect="1"/>
          </p:cNvPicPr>
          <p:nvPr/>
        </p:nvPicPr>
        <p:blipFill>
          <a:blip r:embed="rId12"/>
          <a:stretch>
            <a:fillRect/>
          </a:stretch>
        </p:blipFill>
        <p:spPr>
          <a:xfrm>
            <a:off x="1001792" y="2237760"/>
            <a:ext cx="683977" cy="639754"/>
          </a:xfrm>
          <a:prstGeom prst="rect">
            <a:avLst/>
          </a:prstGeom>
        </p:spPr>
      </p:pic>
      <p:pic>
        <p:nvPicPr>
          <p:cNvPr id="4" name="Graphique 3" descr="Carte avec repère"/>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54710" y="2081854"/>
            <a:ext cx="914400" cy="914400"/>
          </a:xfrm>
          <a:prstGeom prst="rect">
            <a:avLst/>
          </a:prstGeom>
        </p:spPr>
      </p:pic>
    </p:spTree>
    <p:extLst>
      <p:ext uri="{BB962C8B-B14F-4D97-AF65-F5344CB8AC3E}">
        <p14:creationId xmlns:p14="http://schemas.microsoft.com/office/powerpoint/2010/main" val="2739020300"/>
      </p:ext>
    </p:extLst>
  </p:cSld>
  <p:clrMapOvr>
    <a:masterClrMapping/>
  </p:clrMapOvr>
  <p:transition/>
</p:sld>
</file>

<file path=ppt/theme/theme1.xml><?xml version="1.0" encoding="utf-8"?>
<a:theme xmlns:a="http://schemas.openxmlformats.org/drawingml/2006/main" name="ALE-16:9-2019 ">
  <a:themeElements>
    <a:clrScheme name="Def">
      <a:dk1>
        <a:srgbClr val="000000"/>
      </a:dk1>
      <a:lt1>
        <a:srgbClr val="FFFFFF"/>
      </a:lt1>
      <a:dk2>
        <a:srgbClr val="494949"/>
      </a:dk2>
      <a:lt2>
        <a:srgbClr val="FFFFFF"/>
      </a:lt2>
      <a:accent1>
        <a:srgbClr val="5A4492"/>
      </a:accent1>
      <a:accent2>
        <a:srgbClr val="00B9E1"/>
      </a:accent2>
      <a:accent3>
        <a:srgbClr val="349E33"/>
      </a:accent3>
      <a:accent4>
        <a:srgbClr val="6638B7"/>
      </a:accent4>
      <a:accent5>
        <a:srgbClr val="FF4500"/>
      </a:accent5>
      <a:accent6>
        <a:srgbClr val="921B9B"/>
      </a:accent6>
      <a:hlink>
        <a:srgbClr val="472467"/>
      </a:hlink>
      <a:folHlink>
        <a:srgbClr val="47246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E_DEF" id="{459034E3-B273-6E44-AF3E-098475828715}" vid="{9944A4F8-E1E3-C64B-8B61-048A4BC3E2E1}"/>
    </a:ext>
  </a:extLst>
</a:theme>
</file>

<file path=ppt/theme/theme2.xml><?xml version="1.0" encoding="utf-8"?>
<a:theme xmlns:a="http://schemas.openxmlformats.org/drawingml/2006/main" name="1_ALE-16:9-2019 ">
  <a:themeElements>
    <a:clrScheme name="Def">
      <a:dk1>
        <a:srgbClr val="000000"/>
      </a:dk1>
      <a:lt1>
        <a:srgbClr val="FFFFFF"/>
      </a:lt1>
      <a:dk2>
        <a:srgbClr val="494949"/>
      </a:dk2>
      <a:lt2>
        <a:srgbClr val="FFFFFF"/>
      </a:lt2>
      <a:accent1>
        <a:srgbClr val="5A4492"/>
      </a:accent1>
      <a:accent2>
        <a:srgbClr val="00B9E1"/>
      </a:accent2>
      <a:accent3>
        <a:srgbClr val="349E33"/>
      </a:accent3>
      <a:accent4>
        <a:srgbClr val="6638B7"/>
      </a:accent4>
      <a:accent5>
        <a:srgbClr val="FF4500"/>
      </a:accent5>
      <a:accent6>
        <a:srgbClr val="921B9B"/>
      </a:accent6>
      <a:hlink>
        <a:srgbClr val="472467"/>
      </a:hlink>
      <a:folHlink>
        <a:srgbClr val="47246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E_DEF" id="{459034E3-B273-6E44-AF3E-098475828715}" vid="{9944A4F8-E1E3-C64B-8B61-048A4BC3E2E1}"/>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356334BC1CCB4EABF3A37834F83F05" ma:contentTypeVersion="12" ma:contentTypeDescription="Create a new document." ma:contentTypeScope="" ma:versionID="f46fa5a5bc911c9318ae1bc0a786653b">
  <xsd:schema xmlns:xsd="http://www.w3.org/2001/XMLSchema" xmlns:xs="http://www.w3.org/2001/XMLSchema" xmlns:p="http://schemas.microsoft.com/office/2006/metadata/properties" xmlns:ns2="bc53837e-68db-46f0-86bd-b426c2e17213" xmlns:ns3="16ada1f6-d1eb-4bae-83e4-a8dbab3b56e3" targetNamespace="http://schemas.microsoft.com/office/2006/metadata/properties" ma:root="true" ma:fieldsID="8e0f6c2bfb0e29f6faaa73a15364e5af" ns2:_="" ns3:_="">
    <xsd:import namespace="bc53837e-68db-46f0-86bd-b426c2e17213"/>
    <xsd:import namespace="16ada1f6-d1eb-4bae-83e4-a8dbab3b56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3837e-68db-46f0-86bd-b426c2e172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ada1f6-d1eb-4bae-83e4-a8dbab3b56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0B0A36-6436-4BCD-AFC1-E73ECE22812B}">
  <ds:schemaRefs>
    <ds:schemaRef ds:uri="http://schemas.microsoft.com/sharepoint/v3/contenttype/forms"/>
  </ds:schemaRefs>
</ds:datastoreItem>
</file>

<file path=customXml/itemProps2.xml><?xml version="1.0" encoding="utf-8"?>
<ds:datastoreItem xmlns:ds="http://schemas.openxmlformats.org/officeDocument/2006/customXml" ds:itemID="{C5590F26-3E37-454F-9207-CC9F6A50B7C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B36327F-62B6-4708-AB33-F5C6F69AFE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3837e-68db-46f0-86bd-b426c2e17213"/>
    <ds:schemaRef ds:uri="16ada1f6-d1eb-4bae-83e4-a8dbab3b5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ALE_DEF</Template>
  <TotalTime>0</TotalTime>
  <Words>2495</Words>
  <Application>Microsoft Office PowerPoint</Application>
  <PresentationFormat>Personnalisé</PresentationFormat>
  <Paragraphs>237</Paragraphs>
  <Slides>17</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17</vt:i4>
      </vt:variant>
    </vt:vector>
  </HeadingPairs>
  <TitlesOfParts>
    <vt:vector size="26" baseType="lpstr">
      <vt:lpstr>ClanOT-Book</vt:lpstr>
      <vt:lpstr>ClanOT-Medium</vt:lpstr>
      <vt:lpstr>Lato Light</vt:lpstr>
      <vt:lpstr>Montserrat Hairline</vt:lpstr>
      <vt:lpstr>Arial</vt:lpstr>
      <vt:lpstr>Calibri</vt:lpstr>
      <vt:lpstr>Trebuchet MS</vt:lpstr>
      <vt:lpstr>ALE-16:9-2019 </vt:lpstr>
      <vt:lpstr>1_ALE-16:9-2019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commercial OTEC</dc:title>
  <dc:subject/>
  <dc:creator>ALE@al-enterprise.com</dc:creator>
  <cp:keywords>Accélérez votre business avec le cloud</cp:keywords>
  <dc:description/>
  <cp:lastModifiedBy>Leclerc Ludovic</cp:lastModifiedBy>
  <cp:revision>308</cp:revision>
  <dcterms:created xsi:type="dcterms:W3CDTF">2019-05-14T10:16:52Z</dcterms:created>
  <dcterms:modified xsi:type="dcterms:W3CDTF">2022-05-18T09:53:20Z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0x01010082356334BC1CCB4EABF3A37834F83F05</vt:lpwstr>
  </property>
</Properties>
</file>