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Lst>
  <p:notesMasterIdLst>
    <p:notesMasterId r:id="rId19"/>
  </p:notesMasterIdLst>
  <p:sldIdLst>
    <p:sldId id="2595" r:id="rId5"/>
    <p:sldId id="2134805708" r:id="rId6"/>
    <p:sldId id="548" r:id="rId7"/>
    <p:sldId id="2147468825" r:id="rId8"/>
    <p:sldId id="2134805435" r:id="rId9"/>
    <p:sldId id="2134805627" r:id="rId10"/>
    <p:sldId id="2134805388" r:id="rId11"/>
    <p:sldId id="2147468822" r:id="rId12"/>
    <p:sldId id="2134805406" r:id="rId13"/>
    <p:sldId id="3064" r:id="rId14"/>
    <p:sldId id="2134805643" r:id="rId15"/>
    <p:sldId id="2134805721" r:id="rId16"/>
    <p:sldId id="2147468826" r:id="rId17"/>
    <p:sldId id="2134805371" r:id="rId18"/>
  </p:sldIdLst>
  <p:sldSz cx="9144000" cy="5143500" type="screen16x9"/>
  <p:notesSz cx="6858000" cy="9144000"/>
  <p:defaultText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tton Francois-Xavier" initials="GF" lastIdx="1" clrIdx="0">
    <p:extLst>
      <p:ext uri="{19B8F6BF-5375-455C-9EA6-DF929625EA0E}">
        <p15:presenceInfo xmlns:p15="http://schemas.microsoft.com/office/powerpoint/2012/main" userId="S::francois-xavier.guitton@al-enterprise.com::96821329-b820-4a67-8116-719ead4d15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4492"/>
    <a:srgbClr val="4472C4"/>
    <a:srgbClr val="DBDBDB"/>
    <a:srgbClr val="92D050"/>
    <a:srgbClr val="0070C0"/>
    <a:srgbClr val="A5E2A4"/>
    <a:srgbClr val="FF4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5401" autoAdjust="0"/>
  </p:normalViewPr>
  <p:slideViewPr>
    <p:cSldViewPr snapToGrid="0" snapToObjects="1">
      <p:cViewPr varScale="1">
        <p:scale>
          <a:sx n="95" d="100"/>
          <a:sy n="95" d="100"/>
        </p:scale>
        <p:origin x="328" y="72"/>
      </p:cViewPr>
      <p:guideLst/>
    </p:cSldViewPr>
  </p:slideViewPr>
  <p:notesTextViewPr>
    <p:cViewPr>
      <p:scale>
        <a:sx n="100" d="100"/>
        <a:sy n="100" d="100"/>
      </p:scale>
      <p:origin x="0" y="0"/>
    </p:cViewPr>
  </p:notesTextViewPr>
  <p:sorterViewPr>
    <p:cViewPr>
      <p:scale>
        <a:sx n="172" d="100"/>
        <a:sy n="172" d="100"/>
      </p:scale>
      <p:origin x="0" y="-1185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8433C-7807-BB4B-B5B9-488619E768BF}" type="datetimeFigureOut">
              <a:rPr lang="en-GB" smtClean="0"/>
              <a:t>17/11/2023</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Cliquez pour modifier les styles de texte du modèle de texte</a:t>
            </a:r>
          </a:p>
          <a:p>
            <a:pPr lvl="1"/>
            <a:r>
              <a:rPr lang="it-IT"/>
              <a:t>Secondo livello</a:t>
            </a:r>
          </a:p>
          <a:p>
            <a:pPr lvl="2"/>
            <a:r>
              <a:rPr lang="it-IT"/>
              <a:t>Terzo livello</a:t>
            </a:r>
          </a:p>
          <a:p>
            <a:pPr lvl="3"/>
            <a:r>
              <a:rPr lang="it-IT"/>
              <a:t>Quarto livello</a:t>
            </a:r>
          </a:p>
          <a:p>
            <a:pPr lvl="4"/>
            <a:r>
              <a:rPr lang="it-IT"/>
              <a:t>Quinto livello </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01354-FB34-E34D-B6E0-B44A29095DE7}" type="slidenum">
              <a:rPr lang="en-GB" smtClean="0"/>
              <a:t>‹N°›</a:t>
            </a:fld>
            <a:endParaRPr lang="en-GB"/>
          </a:p>
        </p:txBody>
      </p:sp>
    </p:spTree>
    <p:extLst>
      <p:ext uri="{BB962C8B-B14F-4D97-AF65-F5344CB8AC3E}">
        <p14:creationId xmlns:p14="http://schemas.microsoft.com/office/powerpoint/2010/main" val="381682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rtl="0"/>
            <a:fld id="{4E801354-FB34-E34D-B6E0-B44A29095DE7}" type="slidenum">
              <a:rPr/>
              <a:t>1</a:t>
            </a:fld>
            <a:endParaRPr/>
          </a:p>
        </p:txBody>
      </p:sp>
    </p:spTree>
    <p:extLst>
      <p:ext uri="{BB962C8B-B14F-4D97-AF65-F5344CB8AC3E}">
        <p14:creationId xmlns:p14="http://schemas.microsoft.com/office/powerpoint/2010/main" val="3808456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e-DE" sz="1200" b="0" kern="1200">
                <a:solidFill>
                  <a:schemeClr val="tx1"/>
                </a:solidFill>
                <a:effectLst/>
                <a:latin typeface="+mn-lt"/>
                <a:ea typeface="+mn-ea"/>
                <a:cs typeface="+mn-cs"/>
              </a:rPr>
              <a:t>Um die Begrüßung und die Anrufverteilung abzurunden, bietet ALE </a:t>
            </a:r>
            <a:r>
              <a:rPr lang="de-DE" sz="1200" b="1" kern="1200">
                <a:solidFill>
                  <a:schemeClr val="tx1"/>
                </a:solidFill>
                <a:effectLst/>
                <a:latin typeface="+mn-lt"/>
                <a:ea typeface="+mn-ea"/>
                <a:cs typeface="+mn-cs"/>
              </a:rPr>
              <a:t>Visual Automated Attendant </a:t>
            </a:r>
            <a:r>
              <a:rPr lang="de-DE" sz="1200" b="0" kern="1200">
                <a:solidFill>
                  <a:schemeClr val="tx1"/>
                </a:solidFill>
                <a:effectLst/>
                <a:latin typeface="+mn-lt"/>
                <a:ea typeface="+mn-ea"/>
                <a:cs typeface="+mn-cs"/>
              </a:rPr>
              <a:t>für Kunden, die eine professionelle automatische Begrüßung rund um die Uhr benötigen, damit ein Anruf außerhalb der Geschäftszeiten nicht unbeantwortet bleibt.</a:t>
            </a:r>
          </a:p>
          <a:p>
            <a:pPr rtl="0"/>
            <a:r>
              <a:rPr lang="de-DE" sz="1200" b="0" kern="1200">
                <a:solidFill>
                  <a:schemeClr val="tx1"/>
                </a:solidFill>
                <a:effectLst/>
                <a:latin typeface="+mn-lt"/>
                <a:ea typeface="+mn-ea"/>
                <a:cs typeface="+mn-cs"/>
              </a:rPr>
              <a:t>Mit dieser Anwendung ist es möglich, Begrüßungsansagen zu personalisieren, und zwar auch für Mitarbeiter ohne IT-Kenntnisse. Sie müssen einfach nur die Nachricht als Text eintippen und in Text-to-Speech umwandeln oder eine Ansage von einem Telefon oder Smartphone aus aufnehmen. Die Anwendung bietet auch die Möglichkeit, die Spracherkennung zu nutzen, so dass der anrufende Kunde sein Anliegen mündlich äußern kann, anstatt auf dem Telefonhörer zu tippen („</a:t>
            </a:r>
            <a:r>
              <a:rPr lang="de-DE" sz="1200" b="0" i="1" kern="1200">
                <a:solidFill>
                  <a:schemeClr val="tx1"/>
                </a:solidFill>
                <a:effectLst/>
                <a:latin typeface="+mn-lt"/>
                <a:ea typeface="+mn-ea"/>
                <a:cs typeface="+mn-cs"/>
              </a:rPr>
              <a:t>Wenn Sie den Vertrieb wünschen, tippen Sie 1, .</a:t>
            </a:r>
            <a:r>
              <a:rPr lang="de-DE" sz="1200" b="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rtl="0"/>
            <a:fld id="{4E801354-FB34-E34D-B6E0-B44A29095DE7}" type="slidenum">
              <a:rPr/>
              <a:t>11</a:t>
            </a:fld>
            <a:endParaRPr/>
          </a:p>
        </p:txBody>
      </p:sp>
    </p:spTree>
    <p:extLst>
      <p:ext uri="{BB962C8B-B14F-4D97-AF65-F5344CB8AC3E}">
        <p14:creationId xmlns:p14="http://schemas.microsoft.com/office/powerpoint/2010/main" val="167061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rtl="0" eaLnBrk="0" hangingPunct="0">
              <a:lnSpc>
                <a:spcPct val="100000"/>
              </a:lnSpc>
              <a:spcBef>
                <a:spcPts val="600"/>
              </a:spcBef>
              <a:buClr>
                <a:srgbClr val="604187"/>
              </a:buClr>
              <a:buFont typeface="Arial" panose="020B0604020202020204" pitchFamily="34" charset="0"/>
              <a:buNone/>
            </a:pPr>
            <a:r>
              <a:rPr lang="de-DE" sz="1200" b="1">
                <a:solidFill>
                  <a:schemeClr val="accent1"/>
                </a:solidFill>
                <a:latin typeface="+mn-lt"/>
              </a:rPr>
              <a:t>Optimierte Verteilung für den E-Mail-Kanal:</a:t>
            </a:r>
          </a:p>
          <a:p>
            <a:pPr marL="171450" lvl="0" indent="-171450" rtl="0" eaLnBrk="0" hangingPunct="0">
              <a:lnSpc>
                <a:spcPct val="100000"/>
              </a:lnSpc>
              <a:spcBef>
                <a:spcPts val="600"/>
              </a:spcBef>
              <a:buClr>
                <a:srgbClr val="604187"/>
              </a:buClr>
              <a:buFontTx/>
              <a:buChar char="-"/>
            </a:pPr>
            <a:r>
              <a:rPr lang="de-DE" sz="1200">
                <a:solidFill>
                  <a:schemeClr val="accent1"/>
                </a:solidFill>
                <a:latin typeface="+mn-lt"/>
              </a:rPr>
              <a:t>Jeder Agent profitiert von einer individuellen Ordnerliste mit den entsprechenden E-Mails</a:t>
            </a:r>
          </a:p>
          <a:p>
            <a:pPr marL="171450" lvl="0" indent="-171450" rtl="0" eaLnBrk="0" hangingPunct="0">
              <a:lnSpc>
                <a:spcPct val="100000"/>
              </a:lnSpc>
              <a:spcBef>
                <a:spcPts val="600"/>
              </a:spcBef>
              <a:buClr>
                <a:srgbClr val="604187"/>
              </a:buClr>
              <a:buFontTx/>
              <a:buChar char="-"/>
            </a:pPr>
            <a:r>
              <a:rPr lang="de-DE"/>
              <a:t>Der globale Arbeitsbereich für die Zusammenarbeit ist für die Agenten nicht mehr zugänglich und wurde durch den benutzerdefinierten Arbeitsbereich ersetzt</a:t>
            </a:r>
          </a:p>
          <a:p>
            <a:pPr marL="171450" lvl="0" indent="-171450" rtl="0" eaLnBrk="0" hangingPunct="0">
              <a:lnSpc>
                <a:spcPct val="100000"/>
              </a:lnSpc>
              <a:spcBef>
                <a:spcPts val="600"/>
              </a:spcBef>
              <a:buClr>
                <a:srgbClr val="604187"/>
              </a:buClr>
              <a:buFontTx/>
              <a:buChar char="-"/>
            </a:pPr>
            <a:r>
              <a:rPr lang="de-DE" sz="1200">
                <a:solidFill>
                  <a:schemeClr val="accent1"/>
                </a:solidFill>
                <a:latin typeface="+mn-lt"/>
              </a:rPr>
              <a:t>WICHTIGSTER VORTEIL: verbesserter Medien-Mix, da die Anwendung Sprach- und E-Mail-Interaktionen an den Agenten senden kann + Gewährleistung der Quality of Service (QoS), da </a:t>
            </a:r>
            <a:r>
              <a:rPr lang="de-DE"/>
              <a:t>Sprachinteraktionen Vorrang vor E-Mail-Interaktionen haben</a:t>
            </a:r>
          </a:p>
          <a:p>
            <a:endParaRPr lang="en-US" sz="1200" b="0" baseline="0" noProof="0" dirty="0"/>
          </a:p>
        </p:txBody>
      </p:sp>
      <p:sp>
        <p:nvSpPr>
          <p:cNvPr id="4" name="Espace réservé du numéro de diapositive 3"/>
          <p:cNvSpPr>
            <a:spLocks noGrp="1"/>
          </p:cNvSpPr>
          <p:nvPr>
            <p:ph type="sldNum" sz="quarter" idx="5"/>
          </p:nvPr>
        </p:nvSpPr>
        <p:spPr/>
        <p:txBody>
          <a:bodyPr/>
          <a:lstStyle/>
          <a:p>
            <a:pPr rtl="0"/>
            <a:fld id="{4E801354-FB34-E34D-B6E0-B44A29095DE7}" type="slidenum">
              <a:rPr/>
              <a:t>12</a:t>
            </a:fld>
            <a:endParaRPr/>
          </a:p>
        </p:txBody>
      </p:sp>
    </p:spTree>
    <p:extLst>
      <p:ext uri="{BB962C8B-B14F-4D97-AF65-F5344CB8AC3E}">
        <p14:creationId xmlns:p14="http://schemas.microsoft.com/office/powerpoint/2010/main" val="1974807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a:xfrm>
            <a:off x="685800" y="4343400"/>
            <a:ext cx="5486400" cy="4114800"/>
          </a:xfrm>
          <a:prstGeom prst="rect">
            <a:avLst/>
          </a:prstGeom>
        </p:spPr>
        <p:txBody>
          <a:bodyPr/>
          <a:lstStyle/>
          <a:p>
            <a:endParaRPr lang="it-IT" dirty="0"/>
          </a:p>
        </p:txBody>
      </p:sp>
      <p:sp>
        <p:nvSpPr>
          <p:cNvPr id="4" name="Segnaposto numero diapositiva 3"/>
          <p:cNvSpPr>
            <a:spLocks noGrp="1"/>
          </p:cNvSpPr>
          <p:nvPr>
            <p:ph type="sldNum" sz="quarter" idx="5"/>
          </p:nvPr>
        </p:nvSpPr>
        <p:spPr/>
        <p:txBody>
          <a:bodyPr/>
          <a:lstStyle/>
          <a:p>
            <a:pPr rtl="0">
              <a:defRPr/>
            </a:pPr>
            <a:fld id="{C869B721-3963-D444-8AD8-BE23C9FD93EA}" type="slidenum">
              <a:rPr/>
              <a:pPr>
                <a:defRPr/>
              </a:pPr>
              <a:t>14</a:t>
            </a:fld>
            <a:endParaRPr/>
          </a:p>
        </p:txBody>
      </p:sp>
    </p:spTree>
    <p:extLst>
      <p:ext uri="{BB962C8B-B14F-4D97-AF65-F5344CB8AC3E}">
        <p14:creationId xmlns:p14="http://schemas.microsoft.com/office/powerpoint/2010/main" val="77607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ts val="1200"/>
              </a:spcBef>
              <a:spcAft>
                <a:spcPct val="0"/>
              </a:spcAft>
              <a:buClr>
                <a:srgbClr val="404040"/>
              </a:buClr>
              <a:buSzTx/>
              <a:buFont typeface="Arial" pitchFamily="34" charset="0"/>
              <a:buNone/>
              <a:tabLst/>
              <a:defRPr/>
            </a:pPr>
            <a:r>
              <a:rPr lang="de-DE" b="1">
                <a:solidFill>
                  <a:srgbClr val="404040"/>
                </a:solidFill>
              </a:rPr>
              <a:t>Hinweise:</a:t>
            </a:r>
          </a:p>
          <a:p>
            <a:pPr rtl="0"/>
            <a:r>
              <a:rPr lang="de-DE" baseline="0"/>
              <a:t>In der obigen Folie wurden die hellvioletten Komponenten im Vergleich zum vorherigen Angebot für mittlere und große Unternehmen nicht weiterentwickelt.</a:t>
            </a:r>
          </a:p>
          <a:p>
            <a:pPr rtl="0"/>
            <a:r>
              <a:rPr lang="de-DE" baseline="0"/>
              <a:t>Zusammenfassung der bisherigen OTBE-Auslaufphasen:</a:t>
            </a:r>
          </a:p>
          <a:p>
            <a:pPr lvl="1" rtl="0"/>
            <a:r>
              <a:rPr lang="de-DE" baseline="0"/>
              <a:t>Ende der OTBE-Neuverkäufe mit dem MLE-Angebot für das erste Halbjahr 2019 (ACTIS 22,4). Weitere Einzelheiten finden Sie in der Vorverkaufspräsentation „OpenTouch R2.5 Übersicht“ (TBE075).</a:t>
            </a:r>
          </a:p>
          <a:p>
            <a:pPr lvl="1" rtl="0"/>
            <a:r>
              <a:rPr lang="de-DE" baseline="0"/>
              <a:t>Ende des OTBE-Upgrades mit Angebot für mittlere und große Unternehmen im 2. Halbjahr 2020 (ACTIS 22.7).</a:t>
            </a:r>
          </a:p>
          <a:p>
            <a:pPr lvl="1" rtl="0"/>
            <a:r>
              <a:rPr lang="de-DE" baseline="0"/>
              <a:t>Ende der vollständigen OTBE-Add-ons mit MLE-Angebot H1 2021 (ACTIS 22.8). Im Falle von OTBE in R2.4 oder R2.5 sind nur leichte Add-ons zulässig (kein Add-on von OTFC eingebettet in OTBE).</a:t>
            </a:r>
          </a:p>
          <a:p>
            <a:pPr lvl="1" rtl="0"/>
            <a:r>
              <a:rPr lang="de-DE" baseline="0"/>
              <a:t>Ende der OTBE-Add-ons (ACTIS oder Direct Keying) mit H1 2022 MLE-Angebot (ACTIS 23.2). Der einjährige SPS-Vertrag ist nicht mehr verfügbar (mehrjährige Verträge sind zuvor ausgelaufen).</a:t>
            </a:r>
          </a:p>
        </p:txBody>
      </p:sp>
    </p:spTree>
    <p:extLst>
      <p:ext uri="{BB962C8B-B14F-4D97-AF65-F5344CB8AC3E}">
        <p14:creationId xmlns:p14="http://schemas.microsoft.com/office/powerpoint/2010/main" val="296624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r>
              <a:rPr lang="de-DE" sz="1800" b="0" i="0" u="none" strike="noStrike" baseline="0">
                <a:solidFill>
                  <a:srgbClr val="000000"/>
                </a:solidFill>
                <a:latin typeface="NotoSans-Light"/>
              </a:rPr>
              <a:t>Das </a:t>
            </a:r>
            <a:r>
              <a:rPr lang="de-DE" sz="1800" b="1" i="0" u="none" strike="noStrike" baseline="0">
                <a:solidFill>
                  <a:srgbClr val="6B489D"/>
                </a:solidFill>
                <a:latin typeface="NotoSans-Light"/>
              </a:rPr>
              <a:t>8214 DECT-Telefon </a:t>
            </a:r>
            <a:r>
              <a:rPr lang="de-DE" sz="1800" b="0" i="0" u="none" strike="noStrike" baseline="0">
                <a:solidFill>
                  <a:srgbClr val="6B489D"/>
                </a:solidFill>
                <a:latin typeface="NotoSans-Light"/>
              </a:rPr>
              <a:t>von Alcatel-Lucent Enterprise </a:t>
            </a:r>
            <a:r>
              <a:rPr lang="de-DE" sz="1800" b="0" i="0" u="none" strike="noStrike" baseline="0">
                <a:solidFill>
                  <a:srgbClr val="000000"/>
                </a:solidFill>
                <a:latin typeface="NotoSans-Light"/>
              </a:rPr>
              <a:t>ist ein professionelles Einsteiger-Telefon im schlanken, kompakten Design der modernen DECT-Produktfamilie. Das 8214 DECT-Telefon bietet Telefonie-Funktionen entweder im GAP-Modus in Alcatel-Lucent DECT TDM- und IP-xBS-Infrastrukturen oder im CAT-iq-Modus in Alcatel-Lucent DECT SIP-DECT-Infrastrukturen. Ein 1,8-Zoll-Farbdisplay mit kristallklarer Anzeige erleichtert den mobilen Mitarbeitern die tägliche Kommunikation.</a:t>
            </a:r>
          </a:p>
          <a:p>
            <a:pPr algn="l"/>
            <a:endParaRPr lang="en-US" sz="1800" b="0" i="0" u="none" strike="noStrike" baseline="0" dirty="0">
              <a:solidFill>
                <a:srgbClr val="000000"/>
              </a:solidFill>
              <a:latin typeface="NotoSans-Light"/>
            </a:endParaRPr>
          </a:p>
          <a:p>
            <a:pPr algn="l" rtl="0"/>
            <a:r>
              <a:rPr lang="de-DE" sz="1800" b="0" i="0" u="none" strike="noStrike" baseline="0">
                <a:solidFill>
                  <a:srgbClr val="5F646A"/>
                </a:solidFill>
                <a:latin typeface="NotoSans-Light"/>
              </a:rPr>
              <a:t>Die </a:t>
            </a:r>
            <a:r>
              <a:rPr lang="de-DE" sz="1800" b="1" i="0" u="none" strike="noStrike" baseline="0">
                <a:solidFill>
                  <a:srgbClr val="5F646A"/>
                </a:solidFill>
                <a:latin typeface="NotoSans-Light"/>
              </a:rPr>
              <a:t>8328 SIP-DECT-Einzelbasisstation </a:t>
            </a:r>
            <a:r>
              <a:rPr lang="de-DE" sz="1800" b="0" i="0" u="none" strike="noStrike" baseline="0">
                <a:solidFill>
                  <a:srgbClr val="5F646A"/>
                </a:solidFill>
                <a:latin typeface="NotoSans-Light"/>
              </a:rPr>
              <a:t>von Alcatel-Lucent Enterprise ist eine drahtlose Basisstation, die vor Ort mobile Kommunikation für kleine Zweigstellen und Geschäfte in Einkaufszentren ermöglicht. Sie bietet eine einfache/duale DECT-Zellenabdeckung mit hervorragender Sprachkommunikationsqualität für 10 parallele Gespräche mit Alcatel-Lucent 8212 DECT-Telefonen und unterstützt bis zu 20 SIP-Konten pro System.</a:t>
            </a:r>
          </a:p>
        </p:txBody>
      </p:sp>
      <p:sp>
        <p:nvSpPr>
          <p:cNvPr id="4" name="Espace réservé du numéro de diapositive 3"/>
          <p:cNvSpPr>
            <a:spLocks noGrp="1"/>
          </p:cNvSpPr>
          <p:nvPr>
            <p:ph type="sldNum" sz="quarter" idx="5"/>
          </p:nvPr>
        </p:nvSpPr>
        <p:spPr/>
        <p:txBody>
          <a:bodyPr/>
          <a:lstStyle/>
          <a:p>
            <a:pPr rtl="0"/>
            <a:fld id="{4E801354-FB34-E34D-B6E0-B44A29095DE7}" type="slidenum">
              <a:rPr/>
              <a:t>4</a:t>
            </a:fld>
            <a:endParaRPr/>
          </a:p>
        </p:txBody>
      </p:sp>
    </p:spTree>
    <p:extLst>
      <p:ext uri="{BB962C8B-B14F-4D97-AF65-F5344CB8AC3E}">
        <p14:creationId xmlns:p14="http://schemas.microsoft.com/office/powerpoint/2010/main" val="29544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PlaceHolder 1"/>
          <p:cNvSpPr>
            <a:spLocks noGrp="1" noRot="1" noChangeAspect="1"/>
          </p:cNvSpPr>
          <p:nvPr>
            <p:ph type="sldImg"/>
          </p:nvPr>
        </p:nvSpPr>
        <p:spPr>
          <a:xfrm>
            <a:off x="685800" y="1143000"/>
            <a:ext cx="5486400" cy="3086100"/>
          </a:xfrm>
          <a:prstGeom prst="rect">
            <a:avLst/>
          </a:prstGeom>
          <a:ln w="0">
            <a:noFill/>
          </a:ln>
        </p:spPr>
      </p:sp>
      <p:sp>
        <p:nvSpPr>
          <p:cNvPr id="61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rtl="0"/>
            <a:r>
              <a:rPr lang="de-DE" sz="1200" b="0" strike="noStrike" spc="-1">
                <a:latin typeface="Trebuchet MS" panose="020B0603020202020204" pitchFamily="34" charset="0"/>
              </a:rPr>
              <a:t>Hier ist eine Zusammenfassung aller ALE DeskPhones-</a:t>
            </a:r>
            <a:r>
              <a:rPr lang="de-DE"/>
              <a:t>Reihen und -Modelle, von links nach rechts, wobei die Hauptmerkmale die Vorteile fortschrittlicherer Modelle hervorheben: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a:t>Die Produktreihe </a:t>
            </a:r>
            <a:r>
              <a:rPr lang="de-DE" b="1"/>
              <a:t>Basic </a:t>
            </a:r>
            <a:r>
              <a:rPr lang="de-DE"/>
              <a:t>besteht aus 2 Modellen von SIP-Telefonen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a:t>ALE-2, ein Telefon mit hintergrundbeleuchtetem Display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a:t>ALE-3 verfügt über ein Farbdisplay und USB-Konnektivität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a:t>Die </a:t>
            </a:r>
            <a:r>
              <a:rPr lang="de-DE" b="1"/>
              <a:t>Essential-Reihe </a:t>
            </a:r>
            <a:r>
              <a:rPr lang="de-DE"/>
              <a:t>besteht aus 3 Modellen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a:t>ALE-20, ein IP-Telefon mit hintergrundbeleuchtetem Display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a:t>Die Modelle ALE-20h und ALE-30h sind hybride Digital- und IP-Geräte. ALE-30h hat einen Farbbildschirm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a:t>Die </a:t>
            </a:r>
            <a:r>
              <a:rPr lang="de-DE" b="1"/>
              <a:t>Enterprise-Reihe </a:t>
            </a:r>
            <a:r>
              <a:rPr lang="de-DE"/>
              <a:t>besteht aus 3 Modellen: ALE-300, ALE-400 und ALE-500</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a:t>Sie alle haben die 3D-Soundbar und Anpassungskits. Zudem bieten sie optional eine alphabetische Tastatur und eine Zusatztastenoption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a:t>Das ALE-400 und das ALE-500 haben Touchscreens. Sie haben optional auch ein Bluetooth-Mobilteil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a:t>Das ALE-500 gibt es in einer Version ohne Mobilteil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a:t>Sämtliche Enterprise-Modelle unterstützen einen Dual-Stack und können so konfiguriert werden, dass sie entweder das proprietäre NOE-Protokoll oder das Standard-SIP-Protokoll verwenden, wenn sie mit OmniPCX Enterprise Purple ab Version R100.1 MD6 verbunden sind.</a:t>
            </a:r>
          </a:p>
        </p:txBody>
      </p:sp>
      <p:sp>
        <p:nvSpPr>
          <p:cNvPr id="611"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rtl="0">
              <a:lnSpc>
                <a:spcPct val="100000"/>
              </a:lnSpc>
            </a:pPr>
            <a:fld id="{E444202D-00C3-4F08-9C63-37BDD21BB52C}" type="slidenum">
              <a:rPr sz="1200" b="0" strike="noStrike" spc="-1">
                <a:latin typeface="Times New Roman"/>
              </a:rPr>
              <a:t>5</a:t>
            </a:fld>
            <a:endParaRPr sz="1200" b="0" strike="noStrike" spc="-1">
              <a:latin typeface="Times New Roman"/>
            </a:endParaRPr>
          </a:p>
        </p:txBody>
      </p:sp>
    </p:spTree>
    <p:extLst>
      <p:ext uri="{BB962C8B-B14F-4D97-AF65-F5344CB8AC3E}">
        <p14:creationId xmlns:p14="http://schemas.microsoft.com/office/powerpoint/2010/main" val="181384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de-DE" sz="1200">
                <a:solidFill>
                  <a:schemeClr val="bg1"/>
                </a:solidFill>
              </a:rPr>
              <a:t>ALE hat SIP als Herzstück von OXE Purple entwickelt und um Dienste erweitert, die für die Geschäftstelefonie benötigt werden (diese Erweiterung ist als „SIP+“ bekannt).</a:t>
            </a:r>
          </a:p>
          <a:p>
            <a:pPr rtl="0"/>
            <a:r>
              <a:rPr lang="de-DE" sz="1200">
                <a:solidFill>
                  <a:schemeClr val="bg1"/>
                </a:solidFill>
              </a:rPr>
              <a:t>Mit OXE R100.1 MD6 ist der neue SIP-Modus nun für alle ALE DeskPhone Enterprise-Modelle verfügbar: ALE-500, ALE-400 und ALE-300 (bereits seit dem 2. Halbjahr 2022 erhältlich).</a:t>
            </a:r>
          </a:p>
        </p:txBody>
      </p:sp>
      <p:sp>
        <p:nvSpPr>
          <p:cNvPr id="4" name="Espace réservé du numéro de diapositive 3"/>
          <p:cNvSpPr>
            <a:spLocks noGrp="1"/>
          </p:cNvSpPr>
          <p:nvPr>
            <p:ph type="sldNum" sz="quarter" idx="5"/>
          </p:nvPr>
        </p:nvSpPr>
        <p:spPr/>
        <p:txBody>
          <a:bodyPr/>
          <a:lstStyle/>
          <a:p>
            <a:pPr rtl="0"/>
            <a:fld id="{4E801354-FB34-E34D-B6E0-B44A29095DE7}" type="slidenum">
              <a:rPr/>
              <a:t>6</a:t>
            </a:fld>
            <a:endParaRPr/>
          </a:p>
        </p:txBody>
      </p:sp>
    </p:spTree>
    <p:extLst>
      <p:ext uri="{BB962C8B-B14F-4D97-AF65-F5344CB8AC3E}">
        <p14:creationId xmlns:p14="http://schemas.microsoft.com/office/powerpoint/2010/main" val="199129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rtl="0"/>
            <a:fld id="{4E801354-FB34-E34D-B6E0-B44A29095DE7}" type="slidenum">
              <a:rPr/>
              <a:t>7</a:t>
            </a:fld>
            <a:endParaRPr/>
          </a:p>
        </p:txBody>
      </p:sp>
    </p:spTree>
    <p:extLst>
      <p:ext uri="{BB962C8B-B14F-4D97-AF65-F5344CB8AC3E}">
        <p14:creationId xmlns:p14="http://schemas.microsoft.com/office/powerpoint/2010/main" val="425780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PlaceHolder 1"/>
          <p:cNvSpPr>
            <a:spLocks noGrp="1" noRot="1" noChangeAspect="1"/>
          </p:cNvSpPr>
          <p:nvPr>
            <p:ph type="sldImg"/>
          </p:nvPr>
        </p:nvSpPr>
        <p:spPr>
          <a:xfrm>
            <a:off x="685800" y="1143000"/>
            <a:ext cx="5486400" cy="3086100"/>
          </a:xfrm>
          <a:prstGeom prst="rect">
            <a:avLst/>
          </a:prstGeom>
          <a:ln w="0">
            <a:noFill/>
          </a:ln>
        </p:spPr>
      </p:sp>
      <p:sp>
        <p:nvSpPr>
          <p:cNvPr id="610"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1200" b="0" strike="noStrike" spc="-1" dirty="0">
              <a:latin typeface="Trebuchet MS" panose="020B0603020202020204" pitchFamily="34" charset="0"/>
            </a:endParaRPr>
          </a:p>
        </p:txBody>
      </p:sp>
      <p:sp>
        <p:nvSpPr>
          <p:cNvPr id="611"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rtl="0">
              <a:lnSpc>
                <a:spcPct val="100000"/>
              </a:lnSpc>
            </a:pPr>
            <a:fld id="{E444202D-00C3-4F08-9C63-37BDD21BB52C}" type="slidenum">
              <a:rPr sz="1200" b="0" strike="noStrike" spc="-1">
                <a:latin typeface="Times New Roman"/>
              </a:rPr>
              <a:t>8</a:t>
            </a:fld>
            <a:endParaRPr sz="1200" b="0" strike="noStrike" spc="-1">
              <a:latin typeface="Times New Roman"/>
            </a:endParaRPr>
          </a:p>
        </p:txBody>
      </p:sp>
    </p:spTree>
    <p:extLst>
      <p:ext uri="{BB962C8B-B14F-4D97-AF65-F5344CB8AC3E}">
        <p14:creationId xmlns:p14="http://schemas.microsoft.com/office/powerpoint/2010/main" val="1156442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de-DE" sz="1200" b="1" i="0" u="none" strike="noStrike" kern="1200" baseline="0">
                <a:solidFill>
                  <a:schemeClr val="tx1"/>
                </a:solidFill>
                <a:latin typeface="+mn-lt"/>
                <a:ea typeface="+mn-ea"/>
                <a:cs typeface="+mn-cs"/>
              </a:rPr>
              <a:t>Die Anwendung Dispatch Console </a:t>
            </a:r>
            <a:r>
              <a:rPr lang="de-DE" sz="1200" b="0" i="0" u="none" strike="noStrike" kern="1200" baseline="0">
                <a:solidFill>
                  <a:schemeClr val="tx1"/>
                </a:solidFill>
                <a:latin typeface="+mn-lt"/>
                <a:ea typeface="+mn-ea"/>
                <a:cs typeface="+mn-cs"/>
              </a:rPr>
              <a:t>ist bei Kunden im Bereich der Einsatzleitzentralen (OCC), aber auch in konventionelleren Arbeitsumgebungen wie Rathäusern und Gerichten sehr beliebt.</a:t>
            </a:r>
          </a:p>
          <a:p>
            <a:pPr rtl="0"/>
            <a:r>
              <a:rPr lang="de-DE" sz="1200" b="0" i="0" u="none" strike="noStrike" kern="1200" baseline="0">
                <a:solidFill>
                  <a:schemeClr val="tx1"/>
                </a:solidFill>
                <a:latin typeface="+mn-lt"/>
                <a:ea typeface="+mn-ea"/>
                <a:cs typeface="+mn-cs"/>
              </a:rPr>
              <a:t>Wie der Name schon sagt, handelt es sich um eine Lösung für die Entgegennahme, Priorisierung und Verteilung von Anrufen an verschiedene Stellen, je nach Art des Anrufs und dem Fachgebiet des empfangenden Gesprächspartners. </a:t>
            </a:r>
          </a:p>
          <a:p>
            <a:pPr rtl="0"/>
            <a:r>
              <a:rPr lang="de-DE" sz="1200" b="0" i="0" u="none" strike="noStrike" kern="1200" baseline="0">
                <a:solidFill>
                  <a:schemeClr val="tx1"/>
                </a:solidFill>
                <a:latin typeface="+mn-lt"/>
                <a:ea typeface="+mn-ea"/>
                <a:cs typeface="+mn-cs"/>
              </a:rPr>
              <a:t>Sie kann problemlos Anrufe zusammenführen sowie Konferenzen im Händlermodus (Mikro-Teilnehmerkontrolle), priorisierte Warteschlangen und vieles mehr verwalten.</a:t>
            </a:r>
          </a:p>
          <a:p>
            <a:pPr rtl="0"/>
            <a:r>
              <a:rPr lang="de-DE" sz="1200" b="0" i="0" u="none" strike="noStrike" kern="1200" baseline="0">
                <a:solidFill>
                  <a:schemeClr val="tx1"/>
                </a:solidFill>
                <a:latin typeface="+mn-lt"/>
                <a:ea typeface="+mn-ea"/>
                <a:cs typeface="+mn-cs"/>
              </a:rPr>
              <a:t>Eine Möglichkeit, die von den Kunden in Einsatzleitzentralen sehr geschätzt wird, ist die Möglichkeit, die Anwendung in die SCADA-Plattform zu integrieren, die DER Standard in diesem Bereich ist.</a:t>
            </a:r>
          </a:p>
        </p:txBody>
      </p:sp>
      <p:sp>
        <p:nvSpPr>
          <p:cNvPr id="4" name="Espace réservé du numéro de diapositive 3"/>
          <p:cNvSpPr>
            <a:spLocks noGrp="1"/>
          </p:cNvSpPr>
          <p:nvPr>
            <p:ph type="sldNum" sz="quarter" idx="5"/>
          </p:nvPr>
        </p:nvSpPr>
        <p:spPr/>
        <p:txBody>
          <a:bodyPr/>
          <a:lstStyle/>
          <a:p>
            <a:pPr rtl="0"/>
            <a:fld id="{4E801354-FB34-E34D-B6E0-B44A29095DE7}" type="slidenum">
              <a:rPr/>
              <a:t>9</a:t>
            </a:fld>
            <a:endParaRPr/>
          </a:p>
        </p:txBody>
      </p:sp>
    </p:spTree>
    <p:extLst>
      <p:ext uri="{BB962C8B-B14F-4D97-AF65-F5344CB8AC3E}">
        <p14:creationId xmlns:p14="http://schemas.microsoft.com/office/powerpoint/2010/main" val="58605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rtl="0"/>
            <a:fld id="{4E801354-FB34-E34D-B6E0-B44A29095DE7}" type="slidenum">
              <a:rPr/>
              <a:t>10</a:t>
            </a:fld>
            <a:endParaRPr/>
          </a:p>
        </p:txBody>
      </p:sp>
    </p:spTree>
    <p:extLst>
      <p:ext uri="{BB962C8B-B14F-4D97-AF65-F5344CB8AC3E}">
        <p14:creationId xmlns:p14="http://schemas.microsoft.com/office/powerpoint/2010/main" val="1965289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E_Titl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FBDFF2-9A5C-4443-9104-5BC249D75E5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51" y="6352"/>
            <a:ext cx="9131300" cy="5130800"/>
          </a:xfrm>
          <a:prstGeom prst="rect">
            <a:avLst/>
          </a:prstGeom>
        </p:spPr>
      </p:pic>
      <p:pic>
        <p:nvPicPr>
          <p:cNvPr id="11" name="Immagine 10">
            <a:extLst>
              <a:ext uri="{FF2B5EF4-FFF2-40B4-BE49-F238E27FC236}">
                <a16:creationId xmlns:a16="http://schemas.microsoft.com/office/drawing/2014/main" id="{0DA8E9C6-1B86-8243-B05F-6701722702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478800" y="727201"/>
            <a:ext cx="4532400" cy="1464968"/>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dirty="0"/>
              <a:t>MASTER TITLE </a:t>
            </a:r>
            <a:br>
              <a:rPr lang="en-US" dirty="0"/>
            </a:br>
            <a:r>
              <a:rPr lang="en-US" dirty="0"/>
              <a:t>MAX 2 LINES</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it-IT" dirty="0"/>
              <a:t>CLICK TO EDIT SUBTITLE</a:t>
            </a:r>
          </a:p>
        </p:txBody>
      </p:sp>
    </p:spTree>
    <p:extLst>
      <p:ext uri="{BB962C8B-B14F-4D97-AF65-F5344CB8AC3E}">
        <p14:creationId xmlns:p14="http://schemas.microsoft.com/office/powerpoint/2010/main" val="38524960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65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FAULT-master title">
    <p:spTree>
      <p:nvGrpSpPr>
        <p:cNvPr id="1" name=""/>
        <p:cNvGrpSpPr/>
        <p:nvPr/>
      </p:nvGrpSpPr>
      <p:grpSpPr>
        <a:xfrm>
          <a:off x="0" y="0"/>
          <a:ext cx="0" cy="0"/>
          <a:chOff x="0" y="0"/>
          <a:chExt cx="0" cy="0"/>
        </a:xfrm>
      </p:grpSpPr>
      <p:sp>
        <p:nvSpPr>
          <p:cNvPr id="3" name="Segnaposto testo 10">
            <a:extLst>
              <a:ext uri="{FF2B5EF4-FFF2-40B4-BE49-F238E27FC236}">
                <a16:creationId xmlns:a16="http://schemas.microsoft.com/office/drawing/2014/main" id="{278445E9-AA88-F348-993B-B952A3B3DD67}"/>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TITLE LOREM IPSUM DOLOR SIT </a:t>
            </a:r>
          </a:p>
        </p:txBody>
      </p:sp>
    </p:spTree>
    <p:extLst>
      <p:ext uri="{BB962C8B-B14F-4D97-AF65-F5344CB8AC3E}">
        <p14:creationId xmlns:p14="http://schemas.microsoft.com/office/powerpoint/2010/main" val="27383791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Agenda_Bullet_Point">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3421" y="0"/>
            <a:ext cx="345305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6" name="Segnaposto testo 10">
            <a:extLst>
              <a:ext uri="{FF2B5EF4-FFF2-40B4-BE49-F238E27FC236}">
                <a16:creationId xmlns:a16="http://schemas.microsoft.com/office/drawing/2014/main" id="{08DDE2E6-567C-C44E-9C27-ED21D917438F}"/>
              </a:ext>
            </a:extLst>
          </p:cNvPr>
          <p:cNvSpPr>
            <a:spLocks noGrp="1"/>
          </p:cNvSpPr>
          <p:nvPr>
            <p:ph type="body" sz="quarter" idx="11" hasCustomPrompt="1"/>
          </p:nvPr>
        </p:nvSpPr>
        <p:spPr>
          <a:xfrm>
            <a:off x="622859" y="228522"/>
            <a:ext cx="2646258" cy="743028"/>
          </a:xfrm>
          <a:prstGeom prst="rect">
            <a:avLst/>
          </a:prstGeom>
        </p:spPr>
        <p:txBody>
          <a:bodyPr/>
          <a:lstStyle>
            <a:lvl1pPr marL="0" indent="0">
              <a:buNone/>
              <a:defRPr sz="2400" b="0" i="0" cap="all" baseline="0">
                <a:solidFill>
                  <a:schemeClr val="bg1"/>
                </a:solidFill>
                <a:latin typeface="+mj-lt"/>
              </a:defRPr>
            </a:lvl1pPr>
          </a:lstStyle>
          <a:p>
            <a:pPr lvl="0"/>
            <a:r>
              <a:rPr lang="en-US" noProof="0" dirty="0"/>
              <a:t>EXAMPLE TITLE</a:t>
            </a:r>
            <a:br>
              <a:rPr lang="it-IT" dirty="0"/>
            </a:br>
            <a:r>
              <a:rPr lang="it-IT" dirty="0"/>
              <a:t>MAX 2 Lines</a:t>
            </a:r>
          </a:p>
        </p:txBody>
      </p:sp>
      <p:sp>
        <p:nvSpPr>
          <p:cNvPr id="8" name="Segnaposto testo 4">
            <a:extLst>
              <a:ext uri="{FF2B5EF4-FFF2-40B4-BE49-F238E27FC236}">
                <a16:creationId xmlns:a16="http://schemas.microsoft.com/office/drawing/2014/main" id="{C8A60FFB-46B3-E349-B840-50BA3514D2E6}"/>
              </a:ext>
            </a:extLst>
          </p:cNvPr>
          <p:cNvSpPr>
            <a:spLocks noGrp="1"/>
          </p:cNvSpPr>
          <p:nvPr>
            <p:ph type="body" sz="quarter" idx="13" hasCustomPrompt="1"/>
          </p:nvPr>
        </p:nvSpPr>
        <p:spPr>
          <a:xfrm>
            <a:off x="622862" y="1940539"/>
            <a:ext cx="2683773"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lvl="0"/>
            <a:endParaRPr lang="en-US" dirty="0"/>
          </a:p>
        </p:txBody>
      </p:sp>
      <p:sp>
        <p:nvSpPr>
          <p:cNvPr id="7" name="Segnaposto testo 12">
            <a:extLst>
              <a:ext uri="{FF2B5EF4-FFF2-40B4-BE49-F238E27FC236}">
                <a16:creationId xmlns:a16="http://schemas.microsoft.com/office/drawing/2014/main" id="{26E851CC-B57E-874E-B33D-600FB6B4A1CE}"/>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4332" indent="-171444">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sz="900"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a:t>
            </a:r>
          </a:p>
          <a:p>
            <a:pPr lvl="1"/>
            <a:r>
              <a:rPr lang="en-US" noProof="0"/>
              <a:t>Bullet 2</a:t>
            </a:r>
          </a:p>
          <a:p>
            <a:pPr lvl="2"/>
            <a:r>
              <a:rPr lang="en-US" noProof="0"/>
              <a:t>Bullet 3</a:t>
            </a:r>
          </a:p>
          <a:p>
            <a:pPr lvl="3"/>
            <a:r>
              <a:rPr lang="en-US" noProof="0"/>
              <a:t>Bullet 4</a:t>
            </a:r>
          </a:p>
          <a:p>
            <a:r>
              <a:rPr lang="en-US" noProof="0"/>
              <a:t>Bullet number 2</a:t>
            </a:r>
          </a:p>
          <a:p>
            <a:r>
              <a:rPr lang="en-US" noProof="0"/>
              <a:t>Bullet number 3</a:t>
            </a:r>
          </a:p>
          <a:p>
            <a:r>
              <a:rPr lang="en-US" noProof="0"/>
              <a:t>Bullet number 4</a:t>
            </a:r>
          </a:p>
          <a:p>
            <a:r>
              <a:rPr lang="en-US" noProof="0"/>
              <a:t>Bullet number 5</a:t>
            </a:r>
          </a:p>
        </p:txBody>
      </p:sp>
    </p:spTree>
    <p:extLst>
      <p:ext uri="{BB962C8B-B14F-4D97-AF65-F5344CB8AC3E}">
        <p14:creationId xmlns:p14="http://schemas.microsoft.com/office/powerpoint/2010/main" val="4072418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3 line title + bullets">
    <p:spTree>
      <p:nvGrpSpPr>
        <p:cNvPr id="1" name=""/>
        <p:cNvGrpSpPr/>
        <p:nvPr/>
      </p:nvGrpSpPr>
      <p:grpSpPr>
        <a:xfrm>
          <a:off x="0" y="0"/>
          <a:ext cx="0" cy="0"/>
          <a:chOff x="0" y="0"/>
          <a:chExt cx="0" cy="0"/>
        </a:xfrm>
      </p:grpSpPr>
      <p:sp>
        <p:nvSpPr>
          <p:cNvPr id="4" name="Segnaposto testo 10">
            <a:extLst>
              <a:ext uri="{FF2B5EF4-FFF2-40B4-BE49-F238E27FC236}">
                <a16:creationId xmlns:a16="http://schemas.microsoft.com/office/drawing/2014/main" id="{D83AAF22-7F68-DC42-9185-DC5C36D7998E}"/>
              </a:ext>
            </a:extLst>
          </p:cNvPr>
          <p:cNvSpPr>
            <a:spLocks noGrp="1"/>
          </p:cNvSpPr>
          <p:nvPr>
            <p:ph type="body" sz="quarter" idx="11" hasCustomPrompt="1"/>
          </p:nvPr>
        </p:nvSpPr>
        <p:spPr>
          <a:xfrm>
            <a:off x="622860" y="234813"/>
            <a:ext cx="7378438" cy="1162646"/>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EXAMPLE OF A LONG TITLE LOREM IPSUM DOLOR SIT.</a:t>
            </a:r>
            <a:br>
              <a:rPr lang="en-US" noProof="0" dirty="0">
                <a:solidFill>
                  <a:schemeClr val="accent1"/>
                </a:solidFill>
              </a:rPr>
            </a:br>
            <a:r>
              <a:rPr lang="en-US" noProof="0" dirty="0">
                <a:solidFill>
                  <a:schemeClr val="accent1"/>
                </a:solidFill>
              </a:rPr>
              <a:t>Max 3 </a:t>
            </a:r>
            <a:r>
              <a:rPr lang="en-US" noProof="0" dirty="0" err="1">
                <a:solidFill>
                  <a:schemeClr val="accent1"/>
                </a:solidFill>
              </a:rPr>
              <a:t>lineS</a:t>
            </a:r>
            <a:endParaRPr lang="en-US" noProof="0" dirty="0">
              <a:solidFill>
                <a:schemeClr val="accent1"/>
              </a:solidFill>
            </a:endParaRPr>
          </a:p>
        </p:txBody>
      </p:sp>
      <p:sp>
        <p:nvSpPr>
          <p:cNvPr id="5" name="Segnaposto testo 12">
            <a:extLst>
              <a:ext uri="{FF2B5EF4-FFF2-40B4-BE49-F238E27FC236}">
                <a16:creationId xmlns:a16="http://schemas.microsoft.com/office/drawing/2014/main" id="{774C9491-8FFD-DD4B-866F-5502F6691625}"/>
              </a:ext>
            </a:extLst>
          </p:cNvPr>
          <p:cNvSpPr>
            <a:spLocks noGrp="1"/>
          </p:cNvSpPr>
          <p:nvPr>
            <p:ph type="body" sz="quarter" idx="12" hasCustomPrompt="1"/>
          </p:nvPr>
        </p:nvSpPr>
        <p:spPr>
          <a:xfrm>
            <a:off x="622860" y="1581150"/>
            <a:ext cx="7378438"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a:p>
            <a:r>
              <a:rPr lang="en-US" noProof="0"/>
              <a:t>Bullet number 2 Lorem ipsum dolor sit amet dolor consectetur adipis elit quam. Lorem ipsum dolor sit amet dolor consectetur </a:t>
            </a:r>
          </a:p>
          <a:p>
            <a:r>
              <a:rPr lang="en-US" noProof="0"/>
              <a:t>Bullet number 3 Lorem ipsum dolor sit amet dolor consectetur adipis elit quam. Lorem ipsum dolor sit amet dolor consectetur </a:t>
            </a:r>
          </a:p>
        </p:txBody>
      </p:sp>
    </p:spTree>
    <p:extLst>
      <p:ext uri="{BB962C8B-B14F-4D97-AF65-F5344CB8AC3E}">
        <p14:creationId xmlns:p14="http://schemas.microsoft.com/office/powerpoint/2010/main" val="15506331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Paragraph+Title_PurpleBackgroun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7383" y="1175658"/>
            <a:ext cx="8756619" cy="3967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5" name="Segnaposto testo 10">
            <a:extLst>
              <a:ext uri="{FF2B5EF4-FFF2-40B4-BE49-F238E27FC236}">
                <a16:creationId xmlns:a16="http://schemas.microsoft.com/office/drawing/2014/main" id="{FF0909CB-4175-DD4F-A2B3-EDE43ACB4034}"/>
              </a:ext>
            </a:extLst>
          </p:cNvPr>
          <p:cNvSpPr>
            <a:spLocks noGrp="1"/>
          </p:cNvSpPr>
          <p:nvPr>
            <p:ph type="body" sz="quarter" idx="11" hasCustomPrompt="1"/>
          </p:nvPr>
        </p:nvSpPr>
        <p:spPr>
          <a:xfrm>
            <a:off x="622860" y="234814"/>
            <a:ext cx="7378438" cy="729015"/>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EXAMPLE OF A LONG TITLE LOREM IPSUM DOLOR SIT.</a:t>
            </a:r>
          </a:p>
        </p:txBody>
      </p:sp>
      <p:sp>
        <p:nvSpPr>
          <p:cNvPr id="6" name="Segnaposto testo 4">
            <a:extLst>
              <a:ext uri="{FF2B5EF4-FFF2-40B4-BE49-F238E27FC236}">
                <a16:creationId xmlns:a16="http://schemas.microsoft.com/office/drawing/2014/main" id="{94287171-2CFE-B445-A9A5-DFD46F6767D0}"/>
              </a:ext>
            </a:extLst>
          </p:cNvPr>
          <p:cNvSpPr>
            <a:spLocks noGrp="1"/>
          </p:cNvSpPr>
          <p:nvPr>
            <p:ph type="body" sz="quarter" idx="13" hasCustomPrompt="1"/>
          </p:nvPr>
        </p:nvSpPr>
        <p:spPr>
          <a:xfrm>
            <a:off x="622860" y="1704337"/>
            <a:ext cx="7378438" cy="2910483"/>
          </a:xfrm>
          <a:prstGeom prst="rect">
            <a:avLst/>
          </a:prstGeom>
        </p:spPr>
        <p:txBody>
          <a:bodyPr/>
          <a:lstStyle>
            <a:lvl1pPr marL="285750" marR="0" indent="-285750" algn="l" defTabSz="685181" rtl="0" eaLnBrk="0" fontAlgn="base" latinLnBrk="0" hangingPunct="0">
              <a:lnSpc>
                <a:spcPct val="100000"/>
              </a:lnSpc>
              <a:spcBef>
                <a:spcPts val="750"/>
              </a:spcBef>
              <a:spcAft>
                <a:spcPct val="0"/>
              </a:spcAft>
              <a:buClrTx/>
              <a:buSzPct val="150000"/>
              <a:buFontTx/>
              <a:buBlip>
                <a:blip r:embed="rId2"/>
              </a:buBlip>
              <a:tabLst/>
              <a:defRPr sz="1400" b="0" i="0">
                <a:solidFill>
                  <a:schemeClr val="bg1"/>
                </a:solidFill>
                <a:latin typeface="+mn-lt"/>
              </a:defRPr>
            </a:lvl1pPr>
            <a:lvl2pPr marL="513737" indent="-285750">
              <a:lnSpc>
                <a:spcPct val="100000"/>
              </a:lnSpc>
              <a:buClr>
                <a:schemeClr val="bg1"/>
              </a:buClr>
              <a:buSzPct val="150000"/>
              <a:buFontTx/>
              <a:buBlip>
                <a:blip r:embed="rId2"/>
              </a:buBlip>
              <a:defRPr sz="1400">
                <a:solidFill>
                  <a:schemeClr val="bg1"/>
                </a:solidFill>
                <a:latin typeface="+mn-lt"/>
              </a:defRPr>
            </a:lvl2pPr>
            <a:lvl3pPr marL="856625" indent="-285750">
              <a:lnSpc>
                <a:spcPct val="100000"/>
              </a:lnSpc>
              <a:buSzPct val="150000"/>
              <a:buFontTx/>
              <a:buBlip>
                <a:blip r:embed="rId2"/>
              </a:buBlip>
              <a:defRPr sz="1400">
                <a:solidFill>
                  <a:schemeClr val="bg1"/>
                </a:solidFill>
                <a:latin typeface="+mn-lt"/>
              </a:defRPr>
            </a:lvl3pPr>
            <a:lvl4pPr>
              <a:defRPr sz="1500">
                <a:solidFill>
                  <a:schemeClr val="bg1"/>
                </a:solidFill>
                <a:latin typeface="+mn-lt"/>
              </a:defRPr>
            </a:lvl4pPr>
            <a:lvl5pPr>
              <a:defRPr sz="1500">
                <a:solidFill>
                  <a:schemeClr val="bg1"/>
                </a:solidFill>
                <a:latin typeface="+mn-lt"/>
              </a:defRPr>
            </a:lvl5pPr>
            <a:lvl6pPr>
              <a:defRPr>
                <a:solidFill>
                  <a:schemeClr val="bg1"/>
                </a:solidFill>
              </a:defRPr>
            </a:lvl6pPr>
            <a:lvl7pPr>
              <a:defRPr>
                <a:solidFill>
                  <a:schemeClr val="bg1"/>
                </a:solidFill>
              </a:defRPr>
            </a:lvl7pPr>
            <a:lvl8pPr>
              <a:defRPr>
                <a:solidFill>
                  <a:schemeClr val="bg1"/>
                </a:solidFill>
              </a:defRPr>
            </a:lvl8pPr>
            <a:lvl9pPr marL="2628225" indent="0">
              <a:buNone/>
              <a:defRPr/>
            </a:lvl9pPr>
          </a:lstStyle>
          <a:p>
            <a:pPr marL="285740" marR="0" lvl="0" indent="-285740" algn="l" defTabSz="685181" rtl="0" eaLnBrk="0" fontAlgn="base" latinLnBrk="0" hangingPunct="0">
              <a:lnSpc>
                <a:spcPct val="120000"/>
              </a:lnSpc>
              <a:spcBef>
                <a:spcPts val="750"/>
              </a:spcBef>
              <a:spcAft>
                <a:spcPct val="0"/>
              </a:spcAft>
              <a:buClrTx/>
              <a:buSzTx/>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a:t>
            </a:r>
            <a:r>
              <a:rPr lang="en-US" dirty="0" err="1"/>
              <a:t>si</a:t>
            </a:r>
            <a:r>
              <a:rPr lang="en-US" dirty="0"/>
              <a: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coadnsectetur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marL="513727" marR="0" lvl="1" indent="-285740" algn="l" defTabSz="685181" rtl="0" eaLnBrk="0" fontAlgn="base" latinLnBrk="0" hangingPunct="0">
              <a:lnSpc>
                <a:spcPct val="120000"/>
              </a:lnSpc>
              <a:spcBef>
                <a:spcPts val="750"/>
              </a:spcBef>
              <a:spcAft>
                <a:spcPct val="0"/>
              </a:spcAft>
              <a:buClrTx/>
              <a:buSzTx/>
              <a:tabLst/>
              <a:defRPr/>
            </a:pPr>
            <a:r>
              <a:rPr lang="en-US" dirty="0"/>
              <a:t>Bullet</a:t>
            </a:r>
          </a:p>
          <a:p>
            <a:pPr marL="856615" marR="0" lvl="2" indent="-285740" algn="l" defTabSz="685181" rtl="0" eaLnBrk="0" fontAlgn="base" latinLnBrk="0" hangingPunct="0">
              <a:lnSpc>
                <a:spcPct val="120000"/>
              </a:lnSpc>
              <a:spcBef>
                <a:spcPts val="750"/>
              </a:spcBef>
              <a:spcAft>
                <a:spcPct val="0"/>
              </a:spcAft>
              <a:buClrTx/>
              <a:buSzTx/>
              <a:tabLst/>
              <a:defRPr/>
            </a:pPr>
            <a:r>
              <a:rPr lang="en-US" dirty="0"/>
              <a:t>Bullet</a:t>
            </a:r>
          </a:p>
          <a:p>
            <a:pPr lvl="0"/>
            <a:endParaRPr lang="en-US" dirty="0"/>
          </a:p>
        </p:txBody>
      </p:sp>
      <p:pic>
        <p:nvPicPr>
          <p:cNvPr id="7" name="Immagine 2">
            <a:extLst>
              <a:ext uri="{FF2B5EF4-FFF2-40B4-BE49-F238E27FC236}">
                <a16:creationId xmlns:a16="http://schemas.microsoft.com/office/drawing/2014/main" id="{C5F68592-3183-3947-AA4C-BA2F86BE9D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Tree>
    <p:extLst>
      <p:ext uri="{BB962C8B-B14F-4D97-AF65-F5344CB8AC3E}">
        <p14:creationId xmlns:p14="http://schemas.microsoft.com/office/powerpoint/2010/main" val="38925072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ext+Title - 2 Columns">
    <p:spTree>
      <p:nvGrpSpPr>
        <p:cNvPr id="1" name=""/>
        <p:cNvGrpSpPr/>
        <p:nvPr/>
      </p:nvGrpSpPr>
      <p:grpSpPr>
        <a:xfrm>
          <a:off x="0" y="0"/>
          <a:ext cx="0" cy="0"/>
          <a:chOff x="0" y="0"/>
          <a:chExt cx="0" cy="0"/>
        </a:xfrm>
      </p:grpSpPr>
      <p:sp>
        <p:nvSpPr>
          <p:cNvPr id="7" name="Segnaposto testo 10">
            <a:extLst>
              <a:ext uri="{FF2B5EF4-FFF2-40B4-BE49-F238E27FC236}">
                <a16:creationId xmlns:a16="http://schemas.microsoft.com/office/drawing/2014/main" id="{C2C11437-9436-A848-9E8F-DC55463B3195}"/>
              </a:ext>
            </a:extLst>
          </p:cNvPr>
          <p:cNvSpPr>
            <a:spLocks noGrp="1"/>
          </p:cNvSpPr>
          <p:nvPr>
            <p:ph type="body" sz="quarter" idx="11" hasCustomPrompt="1"/>
          </p:nvPr>
        </p:nvSpPr>
        <p:spPr>
          <a:xfrm>
            <a:off x="794355" y="347326"/>
            <a:ext cx="2840686"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5" name="Immagine 2">
            <a:extLst>
              <a:ext uri="{FF2B5EF4-FFF2-40B4-BE49-F238E27FC236}">
                <a16:creationId xmlns:a16="http://schemas.microsoft.com/office/drawing/2014/main" id="{D3E826E6-A64E-9445-B3BB-0BEE7DE150A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10" name="Picture Placeholder 13">
            <a:extLst>
              <a:ext uri="{FF2B5EF4-FFF2-40B4-BE49-F238E27FC236}">
                <a16:creationId xmlns:a16="http://schemas.microsoft.com/office/drawing/2014/main" id="{8DAEF4DB-E94C-6A4C-93D0-1259AA9B8641}"/>
              </a:ext>
            </a:extLst>
          </p:cNvPr>
          <p:cNvSpPr>
            <a:spLocks noGrp="1"/>
          </p:cNvSpPr>
          <p:nvPr>
            <p:ph type="pic" sz="quarter" idx="60"/>
          </p:nvPr>
        </p:nvSpPr>
        <p:spPr>
          <a:xfrm>
            <a:off x="5220732" y="0"/>
            <a:ext cx="3923268"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8" name="Segnaposto testo 12">
            <a:extLst>
              <a:ext uri="{FF2B5EF4-FFF2-40B4-BE49-F238E27FC236}">
                <a16:creationId xmlns:a16="http://schemas.microsoft.com/office/drawing/2014/main" id="{F66D0184-A87D-7F49-B5A5-EB88CD480A11}"/>
              </a:ext>
            </a:extLst>
          </p:cNvPr>
          <p:cNvSpPr>
            <a:spLocks noGrp="1"/>
          </p:cNvSpPr>
          <p:nvPr>
            <p:ph type="body" sz="quarter" idx="61" hasCustomPrompt="1"/>
          </p:nvPr>
        </p:nvSpPr>
        <p:spPr>
          <a:xfrm>
            <a:off x="794355" y="1798616"/>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3"/>
              </a:buBlip>
              <a:tabLst/>
              <a:defRPr sz="1400" b="0" i="0">
                <a:solidFill>
                  <a:schemeClr val="tx2">
                    <a:lumMod val="50000"/>
                  </a:schemeClr>
                </a:solidFill>
                <a:latin typeface="+mn-lt"/>
              </a:defRPr>
            </a:lvl1pPr>
            <a:lvl2pPr marL="513737" indent="-170849">
              <a:lnSpc>
                <a:spcPct val="100000"/>
              </a:lnSpc>
              <a:buFontTx/>
              <a:buBlip>
                <a:blip r:embed="rId3"/>
              </a:buBlip>
              <a:defRPr sz="1100" b="0" i="0">
                <a:latin typeface="Trebuchet MS" panose="020B0703020202090204" pitchFamily="34" charset="0"/>
              </a:defRPr>
            </a:lvl2pPr>
            <a:lvl3pPr marL="857219" indent="-171444">
              <a:lnSpc>
                <a:spcPct val="100000"/>
              </a:lnSpc>
              <a:buFontTx/>
              <a:buBlip>
                <a:blip r:embed="rId3"/>
              </a:buBlip>
              <a:defRPr b="0" i="0">
                <a:latin typeface="Trebuchet MS" panose="020B0703020202090204" pitchFamily="34" charset="0"/>
              </a:defRPr>
            </a:lvl3pPr>
            <a:lvl4pPr marL="1200108" indent="-171444">
              <a:lnSpc>
                <a:spcPct val="100000"/>
              </a:lnSpc>
              <a:buFontTx/>
              <a:buBlip>
                <a:blip r:embed="rId3"/>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15600989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2103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ALE_Titl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C9C21E-05A4-2040-82EE-B40B0F542B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126"/>
            <a:ext cx="9144000" cy="5129252"/>
          </a:xfrm>
          <a:prstGeom prst="rect">
            <a:avLst/>
          </a:prstGeom>
        </p:spPr>
      </p:pic>
      <p:pic>
        <p:nvPicPr>
          <p:cNvPr id="8" name="Immagine 7">
            <a:extLst>
              <a:ext uri="{FF2B5EF4-FFF2-40B4-BE49-F238E27FC236}">
                <a16:creationId xmlns:a16="http://schemas.microsoft.com/office/drawing/2014/main" id="{7B46E43A-D8AD-0146-9368-E2B08AD75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478800" y="727201"/>
            <a:ext cx="4532400" cy="1464968"/>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dirty="0"/>
              <a:t>MASTER TITLE</a:t>
            </a:r>
            <a:br>
              <a:rPr lang="en-US" dirty="0"/>
            </a:br>
            <a:r>
              <a:rPr lang="en-US" dirty="0"/>
              <a:t>MAX 2 LINES</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it-IT" dirty="0"/>
              <a:t>CLICK TO EDIT SUBTITLE</a:t>
            </a:r>
          </a:p>
        </p:txBody>
      </p:sp>
    </p:spTree>
    <p:extLst>
      <p:ext uri="{BB962C8B-B14F-4D97-AF65-F5344CB8AC3E}">
        <p14:creationId xmlns:p14="http://schemas.microsoft.com/office/powerpoint/2010/main" val="1380059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le+Subtitle">
    <p:spTree>
      <p:nvGrpSpPr>
        <p:cNvPr id="1" name=""/>
        <p:cNvGrpSpPr/>
        <p:nvPr/>
      </p:nvGrpSpPr>
      <p:grpSpPr>
        <a:xfrm>
          <a:off x="0" y="0"/>
          <a:ext cx="0" cy="0"/>
          <a:chOff x="0" y="0"/>
          <a:chExt cx="0" cy="0"/>
        </a:xfrm>
      </p:grpSpPr>
      <p:sp>
        <p:nvSpPr>
          <p:cNvPr id="6" name="Segnaposto testo 10">
            <a:extLst>
              <a:ext uri="{FF2B5EF4-FFF2-40B4-BE49-F238E27FC236}">
                <a16:creationId xmlns:a16="http://schemas.microsoft.com/office/drawing/2014/main" id="{547EB618-2D20-441D-86B9-201B1B47E57B}"/>
              </a:ext>
            </a:extLst>
          </p:cNvPr>
          <p:cNvSpPr>
            <a:spLocks noGrp="1"/>
          </p:cNvSpPr>
          <p:nvPr>
            <p:ph type="body" sz="quarter" idx="12" hasCustomPrompt="1"/>
          </p:nvPr>
        </p:nvSpPr>
        <p:spPr>
          <a:xfrm>
            <a:off x="616902" y="535600"/>
            <a:ext cx="7476923" cy="334023"/>
          </a:xfrm>
          <a:prstGeom prst="rect">
            <a:avLst/>
          </a:prstGeom>
        </p:spPr>
        <p:txBody>
          <a:bodyPr/>
          <a:lstStyle>
            <a:lvl1pPr marL="0" indent="0">
              <a:buNone/>
              <a:defRPr sz="1800" b="0" i="0" baseline="0">
                <a:solidFill>
                  <a:schemeClr val="accent1"/>
                </a:solidFill>
                <a:latin typeface="Trebuchet MS" panose="020B0603020202020204" pitchFamily="34" charset="0"/>
              </a:defRPr>
            </a:lvl1pPr>
          </a:lstStyle>
          <a:p>
            <a:r>
              <a:rPr lang="en-US" noProof="0" dirty="0">
                <a:solidFill>
                  <a:schemeClr val="accent1"/>
                </a:solidFill>
              </a:rPr>
              <a:t>THIS IS A SUBTITLE YOU CAN USE</a:t>
            </a:r>
            <a:r>
              <a:rPr lang="it-IT" dirty="0">
                <a:solidFill>
                  <a:schemeClr val="accent1"/>
                </a:solidFill>
              </a:rPr>
              <a:t>.</a:t>
            </a:r>
          </a:p>
        </p:txBody>
      </p:sp>
      <p:sp>
        <p:nvSpPr>
          <p:cNvPr id="7" name="Segnaposto testo 10">
            <a:extLst>
              <a:ext uri="{FF2B5EF4-FFF2-40B4-BE49-F238E27FC236}">
                <a16:creationId xmlns:a16="http://schemas.microsoft.com/office/drawing/2014/main" id="{E18AB7FF-8B3E-4356-A1B9-3C282ADCA8D4}"/>
              </a:ext>
            </a:extLst>
          </p:cNvPr>
          <p:cNvSpPr>
            <a:spLocks noGrp="1"/>
          </p:cNvSpPr>
          <p:nvPr>
            <p:ph type="body" sz="quarter" idx="11" hasCustomPrompt="1"/>
          </p:nvPr>
        </p:nvSpPr>
        <p:spPr>
          <a:xfrm>
            <a:off x="616903" y="137395"/>
            <a:ext cx="7476923" cy="385793"/>
          </a:xfrm>
          <a:prstGeom prst="rect">
            <a:avLst/>
          </a:prstGeom>
        </p:spPr>
        <p:txBody>
          <a:bodyPr/>
          <a:lstStyle>
            <a:lvl1pPr marL="0" indent="0">
              <a:buNone/>
              <a:defRPr sz="2250" b="0" i="0" cap="all" baseline="0">
                <a:solidFill>
                  <a:schemeClr val="accent1"/>
                </a:solidFill>
                <a:latin typeface="Trebuchet MS" panose="020B0603020202020204" pitchFamily="34" charset="0"/>
              </a:defRPr>
            </a:lvl1pPr>
          </a:lstStyle>
          <a:p>
            <a:r>
              <a:rPr lang="en-US" noProof="0" dirty="0">
                <a:solidFill>
                  <a:schemeClr val="accent1"/>
                </a:solidFill>
              </a:rPr>
              <a:t>EXAMPLE OF A LONG TITLE LOREM IPSUM DOLOR SIT.</a:t>
            </a:r>
          </a:p>
        </p:txBody>
      </p:sp>
    </p:spTree>
    <p:extLst>
      <p:ext uri="{BB962C8B-B14F-4D97-AF65-F5344CB8AC3E}">
        <p14:creationId xmlns:p14="http://schemas.microsoft.com/office/powerpoint/2010/main" val="272331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Paragraph+Title+Subtitle">
    <p:spTree>
      <p:nvGrpSpPr>
        <p:cNvPr id="1" name=""/>
        <p:cNvGrpSpPr/>
        <p:nvPr/>
      </p:nvGrpSpPr>
      <p:grpSpPr>
        <a:xfrm>
          <a:off x="0" y="0"/>
          <a:ext cx="0" cy="0"/>
          <a:chOff x="0" y="0"/>
          <a:chExt cx="0" cy="0"/>
        </a:xfrm>
      </p:grpSpPr>
      <p:sp>
        <p:nvSpPr>
          <p:cNvPr id="4" name="Segnaposto testo 10">
            <a:extLst>
              <a:ext uri="{FF2B5EF4-FFF2-40B4-BE49-F238E27FC236}">
                <a16:creationId xmlns:a16="http://schemas.microsoft.com/office/drawing/2014/main" id="{29E69EC6-82E8-154A-A9F5-058ABBEA4473}"/>
              </a:ext>
            </a:extLst>
          </p:cNvPr>
          <p:cNvSpPr>
            <a:spLocks noGrp="1"/>
          </p:cNvSpPr>
          <p:nvPr>
            <p:ph type="body" sz="quarter" idx="12" hasCustomPrompt="1"/>
          </p:nvPr>
        </p:nvSpPr>
        <p:spPr>
          <a:xfrm>
            <a:off x="716379" y="702475"/>
            <a:ext cx="7711242" cy="300083"/>
          </a:xfrm>
          <a:prstGeom prst="rect">
            <a:avLst/>
          </a:prstGeom>
        </p:spPr>
        <p:txBody>
          <a:bodyPr/>
          <a:lstStyle>
            <a:lvl1pPr marL="0" indent="0">
              <a:buNone/>
              <a:defRPr sz="1800" b="0" i="0">
                <a:solidFill>
                  <a:srgbClr val="6B489D"/>
                </a:solidFill>
                <a:latin typeface="+mj-lt"/>
              </a:defRPr>
            </a:lvl1pPr>
          </a:lstStyle>
          <a:p>
            <a:r>
              <a:rPr lang="en-GB" noProof="0">
                <a:solidFill>
                  <a:schemeClr val="accent1"/>
                </a:solidFill>
              </a:rPr>
              <a:t>THIS IS A SUBTITLE YOU CAN USE</a:t>
            </a:r>
            <a:r>
              <a:rPr lang="en-GB">
                <a:solidFill>
                  <a:schemeClr val="accent1"/>
                </a:solidFill>
              </a:rPr>
              <a:t>.</a:t>
            </a:r>
            <a:endParaRPr lang="en-GB" dirty="0">
              <a:solidFill>
                <a:schemeClr val="accent1"/>
              </a:solidFill>
            </a:endParaRPr>
          </a:p>
        </p:txBody>
      </p:sp>
      <p:sp>
        <p:nvSpPr>
          <p:cNvPr id="5" name="Segnaposto testo 12">
            <a:extLst>
              <a:ext uri="{FF2B5EF4-FFF2-40B4-BE49-F238E27FC236}">
                <a16:creationId xmlns:a16="http://schemas.microsoft.com/office/drawing/2014/main" id="{4F0A8992-BDB6-5243-B94F-EF38E649407D}"/>
              </a:ext>
            </a:extLst>
          </p:cNvPr>
          <p:cNvSpPr>
            <a:spLocks noGrp="1"/>
          </p:cNvSpPr>
          <p:nvPr>
            <p:ph type="body" sz="quarter" idx="13" hasCustomPrompt="1"/>
          </p:nvPr>
        </p:nvSpPr>
        <p:spPr>
          <a:xfrm>
            <a:off x="716380" y="1225420"/>
            <a:ext cx="7711241" cy="3215605"/>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dirty="0"/>
              <a:t>Bullet number 1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r>
              <a:rPr lang="en-GB" noProof="0" dirty="0" err="1"/>
              <a:t>adipis</a:t>
            </a:r>
            <a:r>
              <a:rPr lang="en-GB" noProof="0" dirty="0"/>
              <a:t> </a:t>
            </a:r>
            <a:r>
              <a:rPr lang="en-GB" noProof="0" dirty="0" err="1"/>
              <a:t>elit</a:t>
            </a:r>
            <a:r>
              <a:rPr lang="en-GB" noProof="0" dirty="0"/>
              <a:t> </a:t>
            </a:r>
            <a:r>
              <a:rPr lang="en-GB" noProof="0" dirty="0" err="1"/>
              <a:t>quam</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p>
          <a:p>
            <a:pPr lvl="1"/>
            <a:r>
              <a:rPr lang="en-GB" noProof="0" dirty="0"/>
              <a:t>Bullet 2</a:t>
            </a:r>
          </a:p>
          <a:p>
            <a:pPr lvl="2"/>
            <a:r>
              <a:rPr lang="en-GB" noProof="0" dirty="0"/>
              <a:t>Bullet 3</a:t>
            </a:r>
          </a:p>
          <a:p>
            <a:pPr lvl="3"/>
            <a:r>
              <a:rPr lang="en-GB" noProof="0" dirty="0"/>
              <a:t>Bullet 4</a:t>
            </a:r>
          </a:p>
          <a:p>
            <a:r>
              <a:rPr lang="en-GB" noProof="0" dirty="0"/>
              <a:t>Bullet number 2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r>
              <a:rPr lang="en-GB" noProof="0" dirty="0" err="1"/>
              <a:t>adipis</a:t>
            </a:r>
            <a:r>
              <a:rPr lang="en-GB" noProof="0" dirty="0"/>
              <a:t> </a:t>
            </a:r>
            <a:r>
              <a:rPr lang="en-GB" noProof="0" dirty="0" err="1"/>
              <a:t>elit</a:t>
            </a:r>
            <a:r>
              <a:rPr lang="en-GB" noProof="0" dirty="0"/>
              <a:t> </a:t>
            </a:r>
            <a:r>
              <a:rPr lang="en-GB" noProof="0" dirty="0" err="1"/>
              <a:t>quam</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p>
          <a:p>
            <a:r>
              <a:rPr lang="en-GB" noProof="0" dirty="0"/>
              <a:t>Bullet number 3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r>
              <a:rPr lang="en-GB" noProof="0" dirty="0" err="1"/>
              <a:t>adipis</a:t>
            </a:r>
            <a:r>
              <a:rPr lang="en-GB" noProof="0" dirty="0"/>
              <a:t> </a:t>
            </a:r>
            <a:r>
              <a:rPr lang="en-GB" noProof="0" dirty="0" err="1"/>
              <a:t>elit</a:t>
            </a:r>
            <a:r>
              <a:rPr lang="en-GB" noProof="0" dirty="0"/>
              <a:t> </a:t>
            </a:r>
            <a:r>
              <a:rPr lang="en-GB" noProof="0" dirty="0" err="1"/>
              <a:t>quam</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p>
        </p:txBody>
      </p:sp>
      <p:sp>
        <p:nvSpPr>
          <p:cNvPr id="2" name="Title 1">
            <a:extLst>
              <a:ext uri="{FF2B5EF4-FFF2-40B4-BE49-F238E27FC236}">
                <a16:creationId xmlns:a16="http://schemas.microsoft.com/office/drawing/2014/main" id="{0B0D3D5D-AE9B-4E48-BD3A-1722D0B570FC}"/>
              </a:ext>
            </a:extLst>
          </p:cNvPr>
          <p:cNvSpPr>
            <a:spLocks noGrp="1"/>
          </p:cNvSpPr>
          <p:nvPr>
            <p:ph type="title" hasCustomPrompt="1"/>
          </p:nvPr>
        </p:nvSpPr>
        <p:spPr>
          <a:xfrm>
            <a:off x="721567" y="234812"/>
            <a:ext cx="7706054" cy="467663"/>
          </a:xfrm>
          <a:prstGeom prst="rect">
            <a:avLst/>
          </a:prstGeom>
        </p:spPr>
        <p:txBody>
          <a:bodyPr/>
          <a:lstStyle>
            <a:lvl1pPr>
              <a:defRPr lang="en-US" sz="2400" b="0" i="0" kern="1200" cap="all" baseline="0" dirty="0">
                <a:solidFill>
                  <a:schemeClr val="accent1"/>
                </a:solidFill>
                <a:latin typeface="+mj-lt"/>
                <a:ea typeface="Montserrat Hairline" charset="0"/>
                <a:cs typeface="Montserrat Hairline" charset="0"/>
              </a:defRPr>
            </a:lvl1pPr>
          </a:lstStyle>
          <a:p>
            <a:r>
              <a:rPr lang="en-GB" noProof="0" dirty="0">
                <a:solidFill>
                  <a:schemeClr val="accent1"/>
                </a:solidFill>
              </a:rPr>
              <a:t>EXAMPLE OF A LONG TITLE LOREM IPSUM DOLOR SIT.</a:t>
            </a:r>
          </a:p>
        </p:txBody>
      </p:sp>
    </p:spTree>
    <p:extLst>
      <p:ext uri="{BB962C8B-B14F-4D97-AF65-F5344CB8AC3E}">
        <p14:creationId xmlns:p14="http://schemas.microsoft.com/office/powerpoint/2010/main" val="28615144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E1AA43B-D98B-CD40-9147-B613B4B6FC7B}"/>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 y="0"/>
            <a:ext cx="390627" cy="5143500"/>
          </a:xfrm>
          <a:prstGeom prst="rect">
            <a:avLst/>
          </a:prstGeom>
        </p:spPr>
      </p:pic>
      <p:sp>
        <p:nvSpPr>
          <p:cNvPr id="12" name="Rectangle 11">
            <a:extLst>
              <a:ext uri="{FF2B5EF4-FFF2-40B4-BE49-F238E27FC236}">
                <a16:creationId xmlns:a16="http://schemas.microsoft.com/office/drawing/2014/main" id="{80C4818E-CAB1-B64D-918B-E854B7A10CD9}"/>
              </a:ext>
            </a:extLst>
          </p:cNvPr>
          <p:cNvSpPr>
            <a:spLocks noChangeArrowheads="1"/>
          </p:cNvSpPr>
          <p:nvPr/>
        </p:nvSpPr>
        <p:spPr bwMode="auto">
          <a:xfrm rot="16200000">
            <a:off x="-366762" y="4416316"/>
            <a:ext cx="1095296" cy="18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7" rIns="68553" bIns="34277">
            <a:spAutoFit/>
          </a:bodyPr>
          <a:lstStyle/>
          <a:p>
            <a:pPr rtl="0" eaLnBrk="1" hangingPunct="1">
              <a:lnSpc>
                <a:spcPts val="1022"/>
              </a:lnSpc>
            </a:pPr>
            <a:fld id="{F692BF02-090E-7843-8599-7E12879DD6E4}" type="datetime6">
              <a:rPr lang="fr-FR" sz="800" b="0" i="0">
                <a:solidFill>
                  <a:schemeClr val="bg1"/>
                </a:solidFill>
                <a:latin typeface="+mn-lt"/>
                <a:ea typeface="Open Sans"/>
                <a:cs typeface="Open Sans"/>
              </a:rPr>
              <a:pPr rtl="0" eaLnBrk="1" hangingPunct="1">
                <a:lnSpc>
                  <a:spcPts val="1022"/>
                </a:lnSpc>
              </a:pPr>
              <a:t>novembre 23</a:t>
            </a:fld>
            <a:endParaRPr sz="800" b="0" i="0">
              <a:solidFill>
                <a:schemeClr val="bg1"/>
              </a:solidFill>
              <a:latin typeface="+mn-lt"/>
              <a:ea typeface="Open Sans"/>
              <a:cs typeface="Open Sans"/>
            </a:endParaRPr>
          </a:p>
        </p:txBody>
      </p:sp>
      <p:sp>
        <p:nvSpPr>
          <p:cNvPr id="14" name="TextBox 7">
            <a:extLst>
              <a:ext uri="{FF2B5EF4-FFF2-40B4-BE49-F238E27FC236}">
                <a16:creationId xmlns:a16="http://schemas.microsoft.com/office/drawing/2014/main" id="{E250BCD7-11EF-F94B-BA95-C117E0695993}"/>
              </a:ext>
            </a:extLst>
          </p:cNvPr>
          <p:cNvSpPr txBox="1">
            <a:spLocks noChangeArrowheads="1"/>
          </p:cNvSpPr>
          <p:nvPr/>
        </p:nvSpPr>
        <p:spPr bwMode="auto">
          <a:xfrm>
            <a:off x="47444" y="2375893"/>
            <a:ext cx="356480" cy="2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6" tIns="34283" rIns="68566" bIns="34283">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rtl="0" eaLnBrk="1" hangingPunct="1">
              <a:defRPr/>
            </a:pPr>
            <a:fld id="{37FCE6F6-7639-1C4C-B8BB-AFCC00C085BA}" type="slidenum">
              <a:rPr sz="900">
                <a:solidFill>
                  <a:schemeClr val="bg1"/>
                </a:solidFill>
                <a:latin typeface="+mj-lt"/>
              </a:rPr>
              <a:t>‹N°›</a:t>
            </a:fld>
            <a:endParaRPr sz="900">
              <a:solidFill>
                <a:schemeClr val="bg1"/>
              </a:solidFill>
              <a:latin typeface="+mj-lt"/>
            </a:endParaRPr>
          </a:p>
          <a:p>
            <a:pPr algn="ctr" rtl="0" eaLnBrk="1" hangingPunct="1">
              <a:defRPr/>
            </a:pPr>
            <a:r>
              <a:rPr lang="de-DE" sz="100" b="0" i="0">
                <a:solidFill>
                  <a:schemeClr val="bg1"/>
                </a:solidFill>
                <a:latin typeface="+mj-lt"/>
                <a:ea typeface="Open Sans Semibold" charset="0"/>
                <a:cs typeface="Open Sans Semibold" charset="0"/>
              </a:rPr>
              <a:t> </a:t>
            </a:r>
          </a:p>
        </p:txBody>
      </p:sp>
      <p:pic>
        <p:nvPicPr>
          <p:cNvPr id="4" name="Immagine 3">
            <a:extLst>
              <a:ext uri="{FF2B5EF4-FFF2-40B4-BE49-F238E27FC236}">
                <a16:creationId xmlns:a16="http://schemas.microsoft.com/office/drawing/2014/main" id="{51F4E8C7-A3A0-494A-8445-33C2654B31F0}"/>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762243" y="4704590"/>
            <a:ext cx="1270241" cy="376701"/>
          </a:xfrm>
          <a:prstGeom prst="rect">
            <a:avLst/>
          </a:prstGeom>
        </p:spPr>
      </p:pic>
    </p:spTree>
    <p:extLst>
      <p:ext uri="{BB962C8B-B14F-4D97-AF65-F5344CB8AC3E}">
        <p14:creationId xmlns:p14="http://schemas.microsoft.com/office/powerpoint/2010/main" val="305069653"/>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10" r:id="rId3"/>
    <p:sldLayoutId id="2147483712" r:id="rId4"/>
    <p:sldLayoutId id="2147483727" r:id="rId5"/>
    <p:sldLayoutId id="2147483731" r:id="rId6"/>
    <p:sldLayoutId id="2147483743" r:id="rId7"/>
    <p:sldLayoutId id="2147483766" r:id="rId8"/>
    <p:sldLayoutId id="2147483767" r:id="rId9"/>
    <p:sldLayoutId id="2147483768" r:id="rId10"/>
    <p:sldLayoutId id="2147483769" r:id="rId11"/>
  </p:sldLayoutIdLst>
  <p:transition/>
  <p:hf sldNum="0" hdr="0" ftr="0"/>
  <p:txStyles>
    <p:titleStyle>
      <a:lvl1pPr algn="l" defTabSz="685181" rtl="0" eaLnBrk="1" fontAlgn="base" hangingPunct="1">
        <a:lnSpc>
          <a:spcPct val="90000"/>
        </a:lnSpc>
        <a:spcBef>
          <a:spcPct val="0"/>
        </a:spcBef>
        <a:spcAft>
          <a:spcPct val="0"/>
        </a:spcAft>
        <a:defRPr lang="en-US" sz="1650" kern="1200">
          <a:solidFill>
            <a:schemeClr val="tx1"/>
          </a:solidFill>
          <a:latin typeface="Montserrat Hairline" charset="0"/>
          <a:ea typeface="Montserrat Hairline" charset="0"/>
          <a:cs typeface="Montserrat Hairline" charset="0"/>
        </a:defRPr>
      </a:lvl1pPr>
      <a:lvl2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2pPr>
      <a:lvl3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3pPr>
      <a:lvl4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4pPr>
      <a:lvl5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5pPr>
      <a:lvl6pPr marL="171444"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6pPr>
      <a:lvl7pPr marL="342887"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7pPr>
      <a:lvl8pPr marL="514332"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8pPr>
      <a:lvl9pPr marL="685776"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9pPr>
    </p:titleStyle>
    <p:body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39" rtl="0" eaLnBrk="1" latinLnBrk="0" hangingPunct="1">
        <a:defRPr sz="1350" kern="1200">
          <a:solidFill>
            <a:schemeClr val="tx1"/>
          </a:solidFill>
          <a:latin typeface="+mn-lt"/>
          <a:ea typeface="+mn-ea"/>
          <a:cs typeface="+mn-cs"/>
        </a:defRPr>
      </a:lvl1pPr>
      <a:lvl2pPr marL="342820" algn="l" defTabSz="685639" rtl="0" eaLnBrk="1" latinLnBrk="0" hangingPunct="1">
        <a:defRPr sz="1350" kern="1200">
          <a:solidFill>
            <a:schemeClr val="tx1"/>
          </a:solidFill>
          <a:latin typeface="+mn-lt"/>
          <a:ea typeface="+mn-ea"/>
          <a:cs typeface="+mn-cs"/>
        </a:defRPr>
      </a:lvl2pPr>
      <a:lvl3pPr marL="685639" algn="l" defTabSz="685639" rtl="0" eaLnBrk="1" latinLnBrk="0" hangingPunct="1">
        <a:defRPr sz="1350" kern="1200">
          <a:solidFill>
            <a:schemeClr val="tx1"/>
          </a:solidFill>
          <a:latin typeface="+mn-lt"/>
          <a:ea typeface="+mn-ea"/>
          <a:cs typeface="+mn-cs"/>
        </a:defRPr>
      </a:lvl3pPr>
      <a:lvl4pPr marL="1028459" algn="l" defTabSz="685639" rtl="0" eaLnBrk="1" latinLnBrk="0" hangingPunct="1">
        <a:defRPr sz="1350" kern="1200">
          <a:solidFill>
            <a:schemeClr val="tx1"/>
          </a:solidFill>
          <a:latin typeface="+mn-lt"/>
          <a:ea typeface="+mn-ea"/>
          <a:cs typeface="+mn-cs"/>
        </a:defRPr>
      </a:lvl4pPr>
      <a:lvl5pPr marL="1371278" algn="l" defTabSz="685639" rtl="0" eaLnBrk="1" latinLnBrk="0" hangingPunct="1">
        <a:defRPr sz="1350" kern="1200">
          <a:solidFill>
            <a:schemeClr val="tx1"/>
          </a:solidFill>
          <a:latin typeface="+mn-lt"/>
          <a:ea typeface="+mn-ea"/>
          <a:cs typeface="+mn-cs"/>
        </a:defRPr>
      </a:lvl5pPr>
      <a:lvl6pPr marL="1714097" algn="l" defTabSz="685639" rtl="0" eaLnBrk="1" latinLnBrk="0" hangingPunct="1">
        <a:defRPr sz="1350" kern="1200">
          <a:solidFill>
            <a:schemeClr val="tx1"/>
          </a:solidFill>
          <a:latin typeface="+mn-lt"/>
          <a:ea typeface="+mn-ea"/>
          <a:cs typeface="+mn-cs"/>
        </a:defRPr>
      </a:lvl6pPr>
      <a:lvl7pPr marL="2056916" algn="l" defTabSz="685639" rtl="0" eaLnBrk="1" latinLnBrk="0" hangingPunct="1">
        <a:defRPr sz="1350" kern="1200">
          <a:solidFill>
            <a:schemeClr val="tx1"/>
          </a:solidFill>
          <a:latin typeface="+mn-lt"/>
          <a:ea typeface="+mn-ea"/>
          <a:cs typeface="+mn-cs"/>
        </a:defRPr>
      </a:lvl7pPr>
      <a:lvl8pPr marL="2399736" algn="l" defTabSz="685639" rtl="0" eaLnBrk="1" latinLnBrk="0" hangingPunct="1">
        <a:defRPr sz="1350" kern="1200">
          <a:solidFill>
            <a:schemeClr val="tx1"/>
          </a:solidFill>
          <a:latin typeface="+mn-lt"/>
          <a:ea typeface="+mn-ea"/>
          <a:cs typeface="+mn-cs"/>
        </a:defRPr>
      </a:lvl8pPr>
      <a:lvl9pPr marL="2742556" algn="l" defTabSz="68563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sv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hyperlink" Target="https://www.al-enterprise.com/en/products/applications/visual-automated-attendant" TargetMode="External"/><Relationship Id="rId3" Type="http://schemas.openxmlformats.org/officeDocument/2006/relationships/image" Target="../media/image21.jpeg"/><Relationship Id="rId7" Type="http://schemas.openxmlformats.org/officeDocument/2006/relationships/hyperlink" Target="https://edemo.al-mydemo.com/visual-automated-attendant/"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image" Target="../media/image47.jpe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s://www.al-enterprise.com/en/products/applications/ale-connect"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edemo.al-mydemo.com/ale-connect/" TargetMode="External"/><Relationship Id="rId5" Type="http://schemas.openxmlformats.org/officeDocument/2006/relationships/image" Target="../media/image32.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linkedin.com/company/alcatellucententerprise" TargetMode="External"/><Relationship Id="rId3" Type="http://schemas.openxmlformats.org/officeDocument/2006/relationships/hyperlink" Target="https://www.al-enterprise.com/" TargetMode="External"/><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facebook.com/ALUEnterprise" TargetMode="External"/><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hyperlink" Target="http://youtube.com/user/enterpriseALU" TargetMode="External"/><Relationship Id="rId4" Type="http://schemas.openxmlformats.org/officeDocument/2006/relationships/hyperlink" Target="http://twitter.com/ALUEnterprise" TargetMode="External"/><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4.xml"/><Relationship Id="rId7"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7.xml"/><Relationship Id="rId7" Type="http://schemas.openxmlformats.org/officeDocument/2006/relationships/image" Target="../media/image36.png"/><Relationship Id="rId12" Type="http://schemas.openxmlformats.org/officeDocument/2006/relationships/image" Target="../media/image39.jpe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35.jpeg"/><Relationship Id="rId11" Type="http://schemas.openxmlformats.org/officeDocument/2006/relationships/hyperlink" Target="https://www.al-enterprise.com/-/media/assets/internet/documents/ale-headsets-brochure-en.pdf" TargetMode="External"/><Relationship Id="rId5" Type="http://schemas.openxmlformats.org/officeDocument/2006/relationships/image" Target="../media/image34.jpeg"/><Relationship Id="rId10" Type="http://schemas.openxmlformats.org/officeDocument/2006/relationships/hyperlink" Target="https://www.al-enterprise.com/-/media/assets/internet/documents/at10-at10-anc-earbuds-datasheet_en.pdf" TargetMode="External"/><Relationship Id="rId4" Type="http://schemas.openxmlformats.org/officeDocument/2006/relationships/image" Target="../media/image21.jpe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hyperlink" Target="https://www.al-enterprise.com/en/products/applications/dispatch-console" TargetMode="External"/><Relationship Id="rId3" Type="http://schemas.openxmlformats.org/officeDocument/2006/relationships/image" Target="../media/image2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https://edemo.al-mydemo.com/dispatch-console/" TargetMode="External"/><Relationship Id="rId5" Type="http://schemas.openxmlformats.org/officeDocument/2006/relationships/image" Target="../media/image32.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5C2894C-019E-4EA1-B89D-FD89B6E6F03B}"/>
              </a:ext>
            </a:extLst>
          </p:cNvPr>
          <p:cNvSpPr>
            <a:spLocks noChangeArrowheads="1"/>
          </p:cNvSpPr>
          <p:nvPr/>
        </p:nvSpPr>
        <p:spPr bwMode="auto">
          <a:xfrm>
            <a:off x="478800" y="4517760"/>
            <a:ext cx="3302794" cy="37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7" rIns="68553" bIns="34277">
            <a:spAutoFit/>
          </a:bodyPr>
          <a:lstStyle/>
          <a:p>
            <a:pPr rtl="0">
              <a:spcBef>
                <a:spcPts val="150"/>
              </a:spcBef>
            </a:pPr>
            <a:r>
              <a:rPr lang="de-DE" sz="900" cap="all">
                <a:solidFill>
                  <a:schemeClr val="bg1"/>
                </a:solidFill>
                <a:latin typeface="+mj-lt"/>
                <a:ea typeface="Open Sans Light"/>
                <a:cs typeface="Open Sans Light"/>
              </a:rPr>
              <a:t>Präsentation für Geschäftspartner</a:t>
            </a:r>
          </a:p>
          <a:p>
            <a:pPr rtl="0">
              <a:spcBef>
                <a:spcPts val="150"/>
              </a:spcBef>
            </a:pPr>
            <a:r>
              <a:rPr lang="de-DE" sz="900" cap="all">
                <a:solidFill>
                  <a:schemeClr val="bg1"/>
                </a:solidFill>
                <a:latin typeface="+mj-lt"/>
                <a:ea typeface="Open Sans Light"/>
                <a:cs typeface="Open Sans Light"/>
              </a:rPr>
              <a:t>November 2023</a:t>
            </a:r>
          </a:p>
        </p:txBody>
      </p:sp>
      <p:sp>
        <p:nvSpPr>
          <p:cNvPr id="7" name="Titre 6">
            <a:extLst>
              <a:ext uri="{FF2B5EF4-FFF2-40B4-BE49-F238E27FC236}">
                <a16:creationId xmlns:a16="http://schemas.microsoft.com/office/drawing/2014/main" id="{19FA2669-508C-48D1-8C56-F97F1BFB496A}"/>
              </a:ext>
            </a:extLst>
          </p:cNvPr>
          <p:cNvSpPr>
            <a:spLocks noGrp="1"/>
          </p:cNvSpPr>
          <p:nvPr>
            <p:ph type="ctrTitle"/>
          </p:nvPr>
        </p:nvSpPr>
        <p:spPr>
          <a:xfrm>
            <a:off x="478800" y="727201"/>
            <a:ext cx="4532400" cy="2157465"/>
          </a:xfrm>
        </p:spPr>
        <p:txBody>
          <a:bodyPr/>
          <a:lstStyle/>
          <a:p>
            <a:pPr rtl="0"/>
            <a:r>
              <a:rPr lang="de-DE" dirty="0">
                <a:latin typeface="+mj-lt"/>
              </a:rPr>
              <a:t>Was ist neu </a:t>
            </a:r>
            <a:br>
              <a:rPr lang="de-DE" dirty="0">
                <a:latin typeface="+mj-lt"/>
              </a:rPr>
            </a:br>
            <a:r>
              <a:rPr lang="de-DE" dirty="0">
                <a:latin typeface="+mj-lt"/>
              </a:rPr>
              <a:t>in otec R100.1 md6?</a:t>
            </a:r>
          </a:p>
        </p:txBody>
      </p:sp>
      <p:pic>
        <p:nvPicPr>
          <p:cNvPr id="4" name="Image 5" descr="Une image contenant texte, intérieur, équipement électronique, afficher&#10;&#10;Description générée automatiquement">
            <a:extLst>
              <a:ext uri="{FF2B5EF4-FFF2-40B4-BE49-F238E27FC236}">
                <a16:creationId xmlns:a16="http://schemas.microsoft.com/office/drawing/2014/main" id="{4244EBD0-7071-4046-84C2-D574B7EC5C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60595" y="2648699"/>
            <a:ext cx="1235990" cy="729333"/>
          </a:xfrm>
          <a:prstGeom prst="rect">
            <a:avLst/>
          </a:prstGeom>
        </p:spPr>
      </p:pic>
      <p:sp>
        <p:nvSpPr>
          <p:cNvPr id="6" name="ZoneTexte 1">
            <a:extLst>
              <a:ext uri="{FF2B5EF4-FFF2-40B4-BE49-F238E27FC236}">
                <a16:creationId xmlns:a16="http://schemas.microsoft.com/office/drawing/2014/main" id="{2C09253C-9C5D-478D-9AD6-836A7A78F90E}"/>
              </a:ext>
            </a:extLst>
          </p:cNvPr>
          <p:cNvSpPr txBox="1"/>
          <p:nvPr/>
        </p:nvSpPr>
        <p:spPr>
          <a:xfrm>
            <a:off x="6486438" y="4298658"/>
            <a:ext cx="758541" cy="300082"/>
          </a:xfrm>
          <a:prstGeom prst="rect">
            <a:avLst/>
          </a:prstGeom>
          <a:noFill/>
        </p:spPr>
        <p:txBody>
          <a:bodyPr wrap="none" rtlCol="0">
            <a:spAutoFit/>
          </a:bodyPr>
          <a:lst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rtl="0"/>
            <a:r>
              <a:rPr lang="de-DE" b="1">
                <a:solidFill>
                  <a:schemeClr val="bg1"/>
                </a:solidFill>
                <a:latin typeface="+mj-lt"/>
              </a:rPr>
              <a:t>R100.1</a:t>
            </a:r>
          </a:p>
        </p:txBody>
      </p:sp>
      <p:sp>
        <p:nvSpPr>
          <p:cNvPr id="8" name="ZoneTexte 6">
            <a:extLst>
              <a:ext uri="{FF2B5EF4-FFF2-40B4-BE49-F238E27FC236}">
                <a16:creationId xmlns:a16="http://schemas.microsoft.com/office/drawing/2014/main" id="{7C0F1498-7E70-483C-BA32-403CA4A0D228}"/>
              </a:ext>
            </a:extLst>
          </p:cNvPr>
          <p:cNvSpPr txBox="1"/>
          <p:nvPr/>
        </p:nvSpPr>
        <p:spPr>
          <a:xfrm>
            <a:off x="6504999" y="2152086"/>
            <a:ext cx="615874" cy="300082"/>
          </a:xfrm>
          <a:prstGeom prst="rect">
            <a:avLst/>
          </a:prstGeom>
          <a:noFill/>
        </p:spPr>
        <p:txBody>
          <a:bodyPr wrap="none" rtlCol="0">
            <a:spAutoFit/>
          </a:bodyPr>
          <a:lst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rtl="0"/>
            <a:r>
              <a:rPr lang="de-DE" b="1">
                <a:solidFill>
                  <a:schemeClr val="bg1"/>
                </a:solidFill>
                <a:latin typeface="+mj-lt"/>
              </a:rPr>
              <a:t>OTEC</a:t>
            </a:r>
          </a:p>
        </p:txBody>
      </p:sp>
      <p:sp>
        <p:nvSpPr>
          <p:cNvPr id="9" name="Ellipse 7">
            <a:extLst>
              <a:ext uri="{FF2B5EF4-FFF2-40B4-BE49-F238E27FC236}">
                <a16:creationId xmlns:a16="http://schemas.microsoft.com/office/drawing/2014/main" id="{81EFF338-F546-4A5A-8096-64A9073B0BA4}"/>
              </a:ext>
            </a:extLst>
          </p:cNvPr>
          <p:cNvSpPr>
            <a:spLocks/>
          </p:cNvSpPr>
          <p:nvPr/>
        </p:nvSpPr>
        <p:spPr>
          <a:xfrm>
            <a:off x="5965709" y="2478032"/>
            <a:ext cx="1800000" cy="1800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685783" rtl="0" eaLnBrk="1" latinLnBrk="0" hangingPunct="1">
              <a:defRPr sz="1350" kern="1200">
                <a:solidFill>
                  <a:schemeClr val="lt1"/>
                </a:solidFill>
                <a:latin typeface="+mn-lt"/>
                <a:ea typeface="+mn-ea"/>
                <a:cs typeface="+mn-cs"/>
              </a:defRPr>
            </a:lvl1pPr>
            <a:lvl2pPr marL="342892" algn="l" defTabSz="685783" rtl="0" eaLnBrk="1" latinLnBrk="0" hangingPunct="1">
              <a:defRPr sz="1350" kern="1200">
                <a:solidFill>
                  <a:schemeClr val="lt1"/>
                </a:solidFill>
                <a:latin typeface="+mn-lt"/>
                <a:ea typeface="+mn-ea"/>
                <a:cs typeface="+mn-cs"/>
              </a:defRPr>
            </a:lvl2pPr>
            <a:lvl3pPr marL="685783" algn="l" defTabSz="685783" rtl="0" eaLnBrk="1" latinLnBrk="0" hangingPunct="1">
              <a:defRPr sz="1350" kern="1200">
                <a:solidFill>
                  <a:schemeClr val="lt1"/>
                </a:solidFill>
                <a:latin typeface="+mn-lt"/>
                <a:ea typeface="+mn-ea"/>
                <a:cs typeface="+mn-cs"/>
              </a:defRPr>
            </a:lvl3pPr>
            <a:lvl4pPr marL="1028675" algn="l" defTabSz="685783" rtl="0" eaLnBrk="1" latinLnBrk="0" hangingPunct="1">
              <a:defRPr sz="1350" kern="1200">
                <a:solidFill>
                  <a:schemeClr val="lt1"/>
                </a:solidFill>
                <a:latin typeface="+mn-lt"/>
                <a:ea typeface="+mn-ea"/>
                <a:cs typeface="+mn-cs"/>
              </a:defRPr>
            </a:lvl4pPr>
            <a:lvl5pPr marL="1371566" algn="l" defTabSz="685783" rtl="0" eaLnBrk="1" latinLnBrk="0" hangingPunct="1">
              <a:defRPr sz="1350" kern="1200">
                <a:solidFill>
                  <a:schemeClr val="lt1"/>
                </a:solidFill>
                <a:latin typeface="+mn-lt"/>
                <a:ea typeface="+mn-ea"/>
                <a:cs typeface="+mn-cs"/>
              </a:defRPr>
            </a:lvl5pPr>
            <a:lvl6pPr marL="1714457" algn="l" defTabSz="685783" rtl="0" eaLnBrk="1" latinLnBrk="0" hangingPunct="1">
              <a:defRPr sz="1350" kern="1200">
                <a:solidFill>
                  <a:schemeClr val="lt1"/>
                </a:solidFill>
                <a:latin typeface="+mn-lt"/>
                <a:ea typeface="+mn-ea"/>
                <a:cs typeface="+mn-cs"/>
              </a:defRPr>
            </a:lvl6pPr>
            <a:lvl7pPr marL="2057348" algn="l" defTabSz="685783" rtl="0" eaLnBrk="1" latinLnBrk="0" hangingPunct="1">
              <a:defRPr sz="1350" kern="1200">
                <a:solidFill>
                  <a:schemeClr val="lt1"/>
                </a:solidFill>
                <a:latin typeface="+mn-lt"/>
                <a:ea typeface="+mn-ea"/>
                <a:cs typeface="+mn-cs"/>
              </a:defRPr>
            </a:lvl7pPr>
            <a:lvl8pPr marL="2400240" algn="l" defTabSz="685783" rtl="0" eaLnBrk="1" latinLnBrk="0" hangingPunct="1">
              <a:defRPr sz="1350" kern="1200">
                <a:solidFill>
                  <a:schemeClr val="lt1"/>
                </a:solidFill>
                <a:latin typeface="+mn-lt"/>
                <a:ea typeface="+mn-ea"/>
                <a:cs typeface="+mn-cs"/>
              </a:defRPr>
            </a:lvl8pPr>
            <a:lvl9pPr marL="2743132" algn="l" defTabSz="685783" rtl="0" eaLnBrk="1" latinLnBrk="0" hangingPunct="1">
              <a:defRPr sz="1350" kern="1200">
                <a:solidFill>
                  <a:schemeClr val="lt1"/>
                </a:solidFill>
                <a:latin typeface="+mn-lt"/>
                <a:ea typeface="+mn-ea"/>
                <a:cs typeface="+mn-cs"/>
              </a:defRPr>
            </a:lvl9pPr>
          </a:lstStyle>
          <a:p>
            <a:pPr algn="ctr"/>
            <a:endParaRPr lang="fr-FR">
              <a:latin typeface="+mj-lt"/>
            </a:endParaRPr>
          </a:p>
        </p:txBody>
      </p:sp>
      <p:cxnSp>
        <p:nvCxnSpPr>
          <p:cNvPr id="10" name="Connecteur droit 9">
            <a:extLst>
              <a:ext uri="{FF2B5EF4-FFF2-40B4-BE49-F238E27FC236}">
                <a16:creationId xmlns:a16="http://schemas.microsoft.com/office/drawing/2014/main" id="{7AD158B8-9D3E-4343-BEB1-B73B39C1AAFC}"/>
              </a:ext>
            </a:extLst>
          </p:cNvPr>
          <p:cNvCxnSpPr>
            <a:stCxn id="9" idx="2"/>
            <a:endCxn id="9" idx="6"/>
          </p:cNvCxnSpPr>
          <p:nvPr/>
        </p:nvCxnSpPr>
        <p:spPr>
          <a:xfrm>
            <a:off x="5965709" y="3378032"/>
            <a:ext cx="18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A9EB473E-6F11-4368-8BD3-E59D59DDD0F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174903" y="3506697"/>
            <a:ext cx="901108" cy="307487"/>
          </a:xfrm>
          <a:prstGeom prst="rect">
            <a:avLst/>
          </a:prstGeom>
        </p:spPr>
      </p:pic>
      <p:sp>
        <p:nvSpPr>
          <p:cNvPr id="13" name="ZoneTexte 12">
            <a:extLst>
              <a:ext uri="{FF2B5EF4-FFF2-40B4-BE49-F238E27FC236}">
                <a16:creationId xmlns:a16="http://schemas.microsoft.com/office/drawing/2014/main" id="{FBEDD594-30C8-4AB0-A0D5-48E0828E4DED}"/>
              </a:ext>
            </a:extLst>
          </p:cNvPr>
          <p:cNvSpPr txBox="1"/>
          <p:nvPr/>
        </p:nvSpPr>
        <p:spPr>
          <a:xfrm>
            <a:off x="4998713" y="3206615"/>
            <a:ext cx="966996" cy="300082"/>
          </a:xfrm>
          <a:prstGeom prst="rect">
            <a:avLst/>
          </a:prstGeom>
          <a:noFill/>
        </p:spPr>
        <p:txBody>
          <a:bodyPr wrap="none" rtlCol="0">
            <a:spAutoFit/>
          </a:bodyPr>
          <a:lst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rtl="0"/>
            <a:r>
              <a:rPr lang="de-DE" b="1">
                <a:solidFill>
                  <a:schemeClr val="bg1"/>
                </a:solidFill>
                <a:latin typeface="+mj-lt"/>
              </a:rPr>
              <a:t>Endgeräte</a:t>
            </a:r>
          </a:p>
        </p:txBody>
      </p:sp>
      <p:sp>
        <p:nvSpPr>
          <p:cNvPr id="14" name="ZoneTexte 13">
            <a:extLst>
              <a:ext uri="{FF2B5EF4-FFF2-40B4-BE49-F238E27FC236}">
                <a16:creationId xmlns:a16="http://schemas.microsoft.com/office/drawing/2014/main" id="{2A14011C-1C6D-4C09-BB59-53AE806DA5F3}"/>
              </a:ext>
            </a:extLst>
          </p:cNvPr>
          <p:cNvSpPr txBox="1"/>
          <p:nvPr/>
        </p:nvSpPr>
        <p:spPr>
          <a:xfrm>
            <a:off x="7765709" y="3124116"/>
            <a:ext cx="1329210" cy="715581"/>
          </a:xfrm>
          <a:prstGeom prst="rect">
            <a:avLst/>
          </a:prstGeom>
          <a:noFill/>
        </p:spPr>
        <p:txBody>
          <a:bodyPr wrap="none" rtlCol="0">
            <a:spAutoFit/>
          </a:bodyPr>
          <a:lst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rtl="0"/>
            <a:r>
              <a:rPr lang="de-DE" b="1" dirty="0">
                <a:solidFill>
                  <a:schemeClr val="bg1"/>
                </a:solidFill>
                <a:latin typeface="+mj-lt"/>
              </a:rPr>
              <a:t>Vertikale </a:t>
            </a:r>
            <a:br>
              <a:rPr lang="de-DE" b="1" dirty="0">
                <a:solidFill>
                  <a:schemeClr val="bg1"/>
                </a:solidFill>
                <a:latin typeface="+mj-lt"/>
              </a:rPr>
            </a:br>
            <a:r>
              <a:rPr lang="de-DE" b="1" dirty="0">
                <a:solidFill>
                  <a:schemeClr val="bg1"/>
                </a:solidFill>
                <a:latin typeface="+mj-lt"/>
              </a:rPr>
              <a:t>Branchen</a:t>
            </a:r>
          </a:p>
          <a:p>
            <a:pPr rtl="0"/>
            <a:r>
              <a:rPr lang="de-DE" b="1" dirty="0">
                <a:solidFill>
                  <a:schemeClr val="bg1"/>
                </a:solidFill>
                <a:latin typeface="+mj-lt"/>
              </a:rPr>
              <a:t>Anwendungen</a:t>
            </a:r>
          </a:p>
        </p:txBody>
      </p:sp>
      <p:pic>
        <p:nvPicPr>
          <p:cNvPr id="15" name="Image 15" descr="Une image contenant texte&#10;&#10;Description générée automatiquement">
            <a:extLst>
              <a:ext uri="{FF2B5EF4-FFF2-40B4-BE49-F238E27FC236}">
                <a16:creationId xmlns:a16="http://schemas.microsoft.com/office/drawing/2014/main" id="{5841AB8E-5504-4DF8-BCAB-F3E2CD01F4F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138723" y="3506697"/>
            <a:ext cx="380452" cy="300083"/>
          </a:xfrm>
          <a:prstGeom prst="rect">
            <a:avLst/>
          </a:prstGeom>
          <a:effectLst>
            <a:outerShdw blurRad="50800" dist="38100" dir="2700000" algn="tl" rotWithShape="0">
              <a:prstClr val="black">
                <a:alpha val="40000"/>
              </a:prstClr>
            </a:outerShdw>
          </a:effectLst>
        </p:spPr>
      </p:pic>
      <p:pic>
        <p:nvPicPr>
          <p:cNvPr id="16" name="Image 16">
            <a:extLst>
              <a:ext uri="{FF2B5EF4-FFF2-40B4-BE49-F238E27FC236}">
                <a16:creationId xmlns:a16="http://schemas.microsoft.com/office/drawing/2014/main" id="{C6944993-5065-4993-9782-16BA12F3FA2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430589" y="3285052"/>
            <a:ext cx="160882" cy="160882"/>
          </a:xfrm>
          <a:prstGeom prst="rect">
            <a:avLst/>
          </a:prstGeom>
        </p:spPr>
      </p:pic>
    </p:spTree>
    <p:extLst>
      <p:ext uri="{BB962C8B-B14F-4D97-AF65-F5344CB8AC3E}">
        <p14:creationId xmlns:p14="http://schemas.microsoft.com/office/powerpoint/2010/main" val="9456418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D30E8D-A1A1-4F98-968D-4527B32F8783}"/>
              </a:ext>
            </a:extLst>
          </p:cNvPr>
          <p:cNvSpPr>
            <a:spLocks noGrp="1"/>
          </p:cNvSpPr>
          <p:nvPr>
            <p:ph type="body" sz="quarter" idx="12"/>
          </p:nvPr>
        </p:nvSpPr>
        <p:spPr>
          <a:xfrm>
            <a:off x="716379" y="612840"/>
            <a:ext cx="7711242" cy="300083"/>
          </a:xfrm>
        </p:spPr>
        <p:txBody>
          <a:bodyPr/>
          <a:lstStyle/>
          <a:p>
            <a:pPr rtl="0"/>
            <a:r>
              <a:rPr lang="de-DE">
                <a:solidFill>
                  <a:schemeClr val="accent1"/>
                </a:solidFill>
              </a:rPr>
              <a:t>Wenn eine vollständige Aufzeichnung erforderlich ist</a:t>
            </a:r>
          </a:p>
        </p:txBody>
      </p:sp>
      <p:sp>
        <p:nvSpPr>
          <p:cNvPr id="3" name="Text Placeholder 2">
            <a:extLst>
              <a:ext uri="{FF2B5EF4-FFF2-40B4-BE49-F238E27FC236}">
                <a16:creationId xmlns:a16="http://schemas.microsoft.com/office/drawing/2014/main" id="{3E15C6CF-6B4E-451B-8428-B4EF7132486F}"/>
              </a:ext>
            </a:extLst>
          </p:cNvPr>
          <p:cNvSpPr>
            <a:spLocks noGrp="1"/>
          </p:cNvSpPr>
          <p:nvPr>
            <p:ph type="body" sz="quarter" idx="13"/>
          </p:nvPr>
        </p:nvSpPr>
        <p:spPr>
          <a:xfrm>
            <a:off x="4202929" y="1863085"/>
            <a:ext cx="4845821" cy="2558691"/>
          </a:xfrm>
          <a:ln>
            <a:solidFill>
              <a:schemeClr val="accent5"/>
            </a:solidFill>
          </a:ln>
        </p:spPr>
        <p:txBody>
          <a:bodyPr/>
          <a:lstStyle/>
          <a:p>
            <a:pPr marL="0" indent="0" rtl="0">
              <a:buNone/>
            </a:pPr>
            <a:r>
              <a:rPr lang="de-DE" sz="1200" b="1" dirty="0">
                <a:solidFill>
                  <a:schemeClr val="accent1"/>
                </a:solidFill>
              </a:rPr>
              <a:t>WAS IST NEU?</a:t>
            </a:r>
          </a:p>
          <a:p>
            <a:pPr rtl="0"/>
            <a:r>
              <a:rPr lang="de-DE" sz="1200" dirty="0">
                <a:solidFill>
                  <a:schemeClr val="accent1"/>
                </a:solidFill>
              </a:rPr>
              <a:t>Unterstützung von OPUS-Codec für alle Aufzeichnungsmethoden</a:t>
            </a:r>
          </a:p>
          <a:p>
            <a:pPr rtl="0"/>
            <a:r>
              <a:rPr lang="de-DE" sz="1200" dirty="0">
                <a:solidFill>
                  <a:schemeClr val="accent1"/>
                </a:solidFill>
              </a:rPr>
              <a:t>Web Hooks erweitert um zusätzliche Anrufereignisse</a:t>
            </a:r>
          </a:p>
          <a:p>
            <a:pPr rtl="0"/>
            <a:r>
              <a:rPr lang="de-DE" sz="1200" dirty="0">
                <a:solidFill>
                  <a:schemeClr val="accent1"/>
                </a:solidFill>
              </a:rPr>
              <a:t>Einhaltung des FIPS-Sicherheitsstandards</a:t>
            </a:r>
          </a:p>
          <a:p>
            <a:pPr rtl="0"/>
            <a:r>
              <a:rPr lang="de-DE" sz="1200" dirty="0">
                <a:solidFill>
                  <a:schemeClr val="accent1"/>
                </a:solidFill>
              </a:rPr>
              <a:t>Zwei-Faktor-Authentifizierung (Microsoft- und Google-Authentifikatoren)</a:t>
            </a:r>
          </a:p>
          <a:p>
            <a:pPr rtl="0"/>
            <a:r>
              <a:rPr lang="de-DE" sz="1200" dirty="0">
                <a:solidFill>
                  <a:schemeClr val="accent1"/>
                </a:solidFill>
              </a:rPr>
              <a:t>Optimierung der Verschlüsselungsverarbeitung (+25 % gleichzeitig aufgezeichnete Live-Gespräche)</a:t>
            </a:r>
          </a:p>
          <a:p>
            <a:pPr rtl="0"/>
            <a:r>
              <a:rPr lang="de-DE" sz="1200" dirty="0">
                <a:solidFill>
                  <a:schemeClr val="accent1"/>
                </a:solidFill>
              </a:rPr>
              <a:t>Unterstützung der Virtualisierung mit Hyper-V Server 2019 </a:t>
            </a:r>
            <a:br>
              <a:rPr lang="de-DE" sz="1200" dirty="0">
                <a:solidFill>
                  <a:schemeClr val="accent1"/>
                </a:solidFill>
              </a:rPr>
            </a:br>
            <a:r>
              <a:rPr lang="de-DE" sz="1200" dirty="0">
                <a:solidFill>
                  <a:schemeClr val="accent1"/>
                </a:solidFill>
              </a:rPr>
              <a:t>und 2022</a:t>
            </a:r>
          </a:p>
          <a:p>
            <a:endParaRPr lang="fr-FR" sz="1200" dirty="0">
              <a:solidFill>
                <a:schemeClr val="accent1"/>
              </a:solidFill>
            </a:endParaRPr>
          </a:p>
        </p:txBody>
      </p:sp>
      <p:sp>
        <p:nvSpPr>
          <p:cNvPr id="4" name="Title 3">
            <a:extLst>
              <a:ext uri="{FF2B5EF4-FFF2-40B4-BE49-F238E27FC236}">
                <a16:creationId xmlns:a16="http://schemas.microsoft.com/office/drawing/2014/main" id="{2DC0A3D7-0E34-49EE-AED8-2D69F0152373}"/>
              </a:ext>
            </a:extLst>
          </p:cNvPr>
          <p:cNvSpPr>
            <a:spLocks noGrp="1"/>
          </p:cNvSpPr>
          <p:nvPr>
            <p:ph type="title"/>
          </p:nvPr>
        </p:nvSpPr>
        <p:spPr/>
        <p:txBody>
          <a:bodyPr/>
          <a:lstStyle/>
          <a:p>
            <a:pPr rtl="0"/>
            <a:r>
              <a:rPr lang="de-DE"/>
              <a:t>OmniPCX Record Suite</a:t>
            </a:r>
          </a:p>
        </p:txBody>
      </p:sp>
      <p:pic>
        <p:nvPicPr>
          <p:cNvPr id="6" name="Image 5">
            <a:extLst>
              <a:ext uri="{FF2B5EF4-FFF2-40B4-BE49-F238E27FC236}">
                <a16:creationId xmlns:a16="http://schemas.microsoft.com/office/drawing/2014/main" id="{550D3CF3-83ED-4744-93EB-19E343A8F8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951" y="1718076"/>
            <a:ext cx="3561022" cy="2357726"/>
          </a:xfrm>
          <a:prstGeom prst="rect">
            <a:avLst/>
          </a:prstGeom>
        </p:spPr>
      </p:pic>
      <p:pic>
        <p:nvPicPr>
          <p:cNvPr id="9" name="Graphique 8" descr="Verrouiller">
            <a:extLst>
              <a:ext uri="{FF2B5EF4-FFF2-40B4-BE49-F238E27FC236}">
                <a16:creationId xmlns:a16="http://schemas.microsoft.com/office/drawing/2014/main" id="{AA3743CF-E713-4013-9C8F-7BEEE166E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4186" y="3635210"/>
            <a:ext cx="705562" cy="705562"/>
          </a:xfrm>
          <a:prstGeom prst="rect">
            <a:avLst/>
          </a:prstGeom>
        </p:spPr>
      </p:pic>
      <p:pic>
        <p:nvPicPr>
          <p:cNvPr id="11" name="Graphique 10" descr="Jauge">
            <a:extLst>
              <a:ext uri="{FF2B5EF4-FFF2-40B4-BE49-F238E27FC236}">
                <a16:creationId xmlns:a16="http://schemas.microsoft.com/office/drawing/2014/main" id="{93715F47-4928-4A65-B837-67196B4C7D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79748" y="3665180"/>
            <a:ext cx="705562" cy="705562"/>
          </a:xfrm>
          <a:prstGeom prst="rect">
            <a:avLst/>
          </a:prstGeom>
        </p:spPr>
      </p:pic>
      <p:sp>
        <p:nvSpPr>
          <p:cNvPr id="7" name="ZoneTexte 6">
            <a:extLst>
              <a:ext uri="{FF2B5EF4-FFF2-40B4-BE49-F238E27FC236}">
                <a16:creationId xmlns:a16="http://schemas.microsoft.com/office/drawing/2014/main" id="{9CC722BC-8CB2-F06F-B8A0-04B2C0039169}"/>
              </a:ext>
            </a:extLst>
          </p:cNvPr>
          <p:cNvSpPr txBox="1"/>
          <p:nvPr/>
        </p:nvSpPr>
        <p:spPr>
          <a:xfrm>
            <a:off x="785610" y="1273095"/>
            <a:ext cx="1885744" cy="276999"/>
          </a:xfrm>
          <a:prstGeom prst="rect">
            <a:avLst/>
          </a:prstGeom>
          <a:solidFill>
            <a:schemeClr val="accent1"/>
          </a:solidFill>
        </p:spPr>
        <p:txBody>
          <a:bodyPr wrap="square" rtlCol="0">
            <a:spAutoFit/>
          </a:bodyPr>
          <a:lstStyle/>
          <a:p>
            <a:pPr rtl="0"/>
            <a:r>
              <a:rPr lang="de-DE" sz="1200" dirty="0">
                <a:solidFill>
                  <a:schemeClr val="bg1"/>
                </a:solidFill>
              </a:rPr>
              <a:t>ANRUFAUFZEICHNUNG</a:t>
            </a:r>
          </a:p>
        </p:txBody>
      </p:sp>
      <p:sp>
        <p:nvSpPr>
          <p:cNvPr id="10" name="ZoneTexte 9">
            <a:extLst>
              <a:ext uri="{FF2B5EF4-FFF2-40B4-BE49-F238E27FC236}">
                <a16:creationId xmlns:a16="http://schemas.microsoft.com/office/drawing/2014/main" id="{80491D87-F65F-7AAA-311D-BA6315B637E1}"/>
              </a:ext>
            </a:extLst>
          </p:cNvPr>
          <p:cNvSpPr txBox="1"/>
          <p:nvPr/>
        </p:nvSpPr>
        <p:spPr>
          <a:xfrm>
            <a:off x="2764954" y="1273095"/>
            <a:ext cx="1747594" cy="276999"/>
          </a:xfrm>
          <a:prstGeom prst="rect">
            <a:avLst/>
          </a:prstGeom>
          <a:solidFill>
            <a:schemeClr val="accent1"/>
          </a:solidFill>
        </p:spPr>
        <p:txBody>
          <a:bodyPr wrap="none" rtlCol="0">
            <a:spAutoFit/>
          </a:bodyPr>
          <a:lstStyle/>
          <a:p>
            <a:pPr rtl="0"/>
            <a:r>
              <a:rPr lang="de-DE" sz="1200" dirty="0">
                <a:solidFill>
                  <a:schemeClr val="bg1"/>
                </a:solidFill>
              </a:rPr>
              <a:t>BILDSCHIRMAUFNAHME</a:t>
            </a:r>
          </a:p>
        </p:txBody>
      </p:sp>
      <p:sp>
        <p:nvSpPr>
          <p:cNvPr id="13" name="ZoneTexte 12">
            <a:extLst>
              <a:ext uri="{FF2B5EF4-FFF2-40B4-BE49-F238E27FC236}">
                <a16:creationId xmlns:a16="http://schemas.microsoft.com/office/drawing/2014/main" id="{77E43C99-A6C0-4D2F-CC27-A6871E724BDD}"/>
              </a:ext>
            </a:extLst>
          </p:cNvPr>
          <p:cNvSpPr txBox="1"/>
          <p:nvPr/>
        </p:nvSpPr>
        <p:spPr>
          <a:xfrm>
            <a:off x="6911013" y="1273095"/>
            <a:ext cx="1996700" cy="276999"/>
          </a:xfrm>
          <a:prstGeom prst="rect">
            <a:avLst/>
          </a:prstGeom>
          <a:solidFill>
            <a:schemeClr val="accent1"/>
          </a:solidFill>
        </p:spPr>
        <p:txBody>
          <a:bodyPr wrap="none" rtlCol="0">
            <a:spAutoFit/>
          </a:bodyPr>
          <a:lstStyle/>
          <a:p>
            <a:pPr rtl="0"/>
            <a:r>
              <a:rPr lang="de-DE" sz="1200" dirty="0">
                <a:solidFill>
                  <a:schemeClr val="bg1"/>
                </a:solidFill>
              </a:rPr>
              <a:t>QUALITÄTSÜBERWACHUNG</a:t>
            </a:r>
          </a:p>
        </p:txBody>
      </p:sp>
      <p:sp>
        <p:nvSpPr>
          <p:cNvPr id="5" name="ZoneTexte 9">
            <a:extLst>
              <a:ext uri="{FF2B5EF4-FFF2-40B4-BE49-F238E27FC236}">
                <a16:creationId xmlns:a16="http://schemas.microsoft.com/office/drawing/2014/main" id="{F9C8B79B-9BF2-E3B8-3FB8-AC683E12522A}"/>
              </a:ext>
            </a:extLst>
          </p:cNvPr>
          <p:cNvSpPr txBox="1"/>
          <p:nvPr/>
        </p:nvSpPr>
        <p:spPr>
          <a:xfrm>
            <a:off x="4606817" y="1273095"/>
            <a:ext cx="2224327" cy="276999"/>
          </a:xfrm>
          <a:prstGeom prst="rect">
            <a:avLst/>
          </a:prstGeom>
          <a:solidFill>
            <a:schemeClr val="accent1"/>
          </a:solidFill>
        </p:spPr>
        <p:txBody>
          <a:bodyPr wrap="none" rtlCol="0">
            <a:spAutoFit/>
          </a:bodyPr>
          <a:lstStyle/>
          <a:p>
            <a:pPr rtl="0"/>
            <a:r>
              <a:rPr lang="de-DE" sz="1200" dirty="0">
                <a:solidFill>
                  <a:schemeClr val="bg1"/>
                </a:solidFill>
              </a:rPr>
              <a:t>HINTERGRUNDÜBERWACHUNG</a:t>
            </a:r>
          </a:p>
        </p:txBody>
      </p:sp>
    </p:spTree>
    <p:extLst>
      <p:ext uri="{BB962C8B-B14F-4D97-AF65-F5344CB8AC3E}">
        <p14:creationId xmlns:p14="http://schemas.microsoft.com/office/powerpoint/2010/main" val="22097856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B5C642E4-D562-40CE-8E47-DE59A966BD1E}"/>
              </a:ext>
            </a:extLst>
          </p:cNvPr>
          <p:cNvPicPr>
            <a:picLocks noChangeAspect="1"/>
          </p:cNvPicPr>
          <p:nvPr/>
        </p:nvPicPr>
        <p:blipFill rotWithShape="1">
          <a:blip r:embed="rId3" cstate="hqprint">
            <a:alphaModFix amt="20000"/>
            <a:extLst>
              <a:ext uri="{28A0092B-C50C-407E-A947-70E740481C1C}">
                <a14:useLocalDpi xmlns:a14="http://schemas.microsoft.com/office/drawing/2010/main"/>
              </a:ext>
            </a:extLst>
          </a:blip>
          <a:srcRect/>
          <a:stretch/>
        </p:blipFill>
        <p:spPr>
          <a:xfrm>
            <a:off x="395790" y="102383"/>
            <a:ext cx="8748211" cy="4603749"/>
          </a:xfrm>
          <a:prstGeom prst="rect">
            <a:avLst/>
          </a:prstGeom>
        </p:spPr>
      </p:pic>
      <p:pic>
        <p:nvPicPr>
          <p:cNvPr id="10" name="Image 9" descr="Une image contenant table&#10;&#10;Description générée automatiquement">
            <a:extLst>
              <a:ext uri="{FF2B5EF4-FFF2-40B4-BE49-F238E27FC236}">
                <a16:creationId xmlns:a16="http://schemas.microsoft.com/office/drawing/2014/main" id="{72706381-D1CC-4EA3-96E2-CD3CF109D3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8488" y="1564045"/>
            <a:ext cx="2010915" cy="1239629"/>
          </a:xfrm>
          <a:prstGeom prst="rect">
            <a:avLst/>
          </a:prstGeom>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2DC0A3D7-0E34-49EE-AED8-2D69F0152373}"/>
              </a:ext>
            </a:extLst>
          </p:cNvPr>
          <p:cNvSpPr>
            <a:spLocks noGrp="1"/>
          </p:cNvSpPr>
          <p:nvPr>
            <p:ph type="title"/>
          </p:nvPr>
        </p:nvSpPr>
        <p:spPr/>
        <p:txBody>
          <a:bodyPr/>
          <a:lstStyle/>
          <a:p>
            <a:pPr rtl="0"/>
            <a:r>
              <a:rPr lang="de-DE"/>
              <a:t>Visual Automated Attendant</a:t>
            </a:r>
          </a:p>
        </p:txBody>
      </p:sp>
      <p:sp>
        <p:nvSpPr>
          <p:cNvPr id="16" name="Text Placeholder 2">
            <a:extLst>
              <a:ext uri="{FF2B5EF4-FFF2-40B4-BE49-F238E27FC236}">
                <a16:creationId xmlns:a16="http://schemas.microsoft.com/office/drawing/2014/main" id="{53CA1550-5B2E-4A5C-9623-DDE652B91353}"/>
              </a:ext>
            </a:extLst>
          </p:cNvPr>
          <p:cNvSpPr>
            <a:spLocks noGrp="1"/>
          </p:cNvSpPr>
          <p:nvPr>
            <p:ph type="body" sz="quarter" idx="13"/>
          </p:nvPr>
        </p:nvSpPr>
        <p:spPr>
          <a:xfrm>
            <a:off x="716378" y="3295110"/>
            <a:ext cx="3855622" cy="1008712"/>
          </a:xfrm>
          <a:ln>
            <a:solidFill>
              <a:schemeClr val="accent5"/>
            </a:solidFill>
          </a:ln>
        </p:spPr>
        <p:txBody>
          <a:bodyPr/>
          <a:lstStyle/>
          <a:p>
            <a:pPr marL="0" indent="0" rtl="0">
              <a:buNone/>
            </a:pPr>
            <a:r>
              <a:rPr lang="de-DE" sz="1200" b="1">
                <a:solidFill>
                  <a:schemeClr val="accent1"/>
                </a:solidFill>
              </a:rPr>
              <a:t>WAS IST NEU?</a:t>
            </a:r>
          </a:p>
          <a:p>
            <a:pPr rtl="0"/>
            <a:r>
              <a:rPr lang="de-DE" sz="1200">
                <a:solidFill>
                  <a:schemeClr val="accent1"/>
                </a:solidFill>
              </a:rPr>
              <a:t>Geplante Berichterstellung und Export per E-Mail</a:t>
            </a:r>
          </a:p>
          <a:p>
            <a:pPr rtl="0"/>
            <a:r>
              <a:rPr lang="de-DE" sz="1200">
                <a:solidFill>
                  <a:schemeClr val="accent1"/>
                </a:solidFill>
              </a:rPr>
              <a:t>Sicherheit: SIP-Trunk-Verschlüsselung zwischen VAA und OXE Communication Server </a:t>
            </a:r>
          </a:p>
        </p:txBody>
      </p:sp>
      <p:sp>
        <p:nvSpPr>
          <p:cNvPr id="14" name="Text Placeholder 13">
            <a:extLst>
              <a:ext uri="{FF2B5EF4-FFF2-40B4-BE49-F238E27FC236}">
                <a16:creationId xmlns:a16="http://schemas.microsoft.com/office/drawing/2014/main" id="{60EBEB71-0FC4-4B76-9C6C-94E1A6B65D53}"/>
              </a:ext>
            </a:extLst>
          </p:cNvPr>
          <p:cNvSpPr>
            <a:spLocks noGrp="1"/>
          </p:cNvSpPr>
          <p:nvPr>
            <p:ph type="body" sz="quarter" idx="12"/>
          </p:nvPr>
        </p:nvSpPr>
        <p:spPr>
          <a:xfrm>
            <a:off x="716379" y="618597"/>
            <a:ext cx="7711242" cy="300083"/>
          </a:xfrm>
        </p:spPr>
        <p:txBody>
          <a:bodyPr/>
          <a:lstStyle/>
          <a:p>
            <a:pPr rtl="0"/>
            <a:r>
              <a:rPr lang="de-DE" dirty="0">
                <a:solidFill>
                  <a:schemeClr val="accent1"/>
                </a:solidFill>
              </a:rPr>
              <a:t>AUTOMATISCHE ANRUFERBEGRÜSSUNG UND </a:t>
            </a:r>
            <a:br>
              <a:rPr lang="de-DE" dirty="0">
                <a:solidFill>
                  <a:schemeClr val="accent1"/>
                </a:solidFill>
              </a:rPr>
            </a:br>
            <a:r>
              <a:rPr lang="de-DE" dirty="0">
                <a:solidFill>
                  <a:schemeClr val="accent1"/>
                </a:solidFill>
              </a:rPr>
              <a:t>-WEITERLEITUNG RUND UM DIE UHR</a:t>
            </a:r>
          </a:p>
        </p:txBody>
      </p:sp>
      <p:sp>
        <p:nvSpPr>
          <p:cNvPr id="13" name="Rectangle 12">
            <a:extLst>
              <a:ext uri="{FF2B5EF4-FFF2-40B4-BE49-F238E27FC236}">
                <a16:creationId xmlns:a16="http://schemas.microsoft.com/office/drawing/2014/main" id="{79E6B18C-E31B-4CB7-9CB9-C2A143752E3F}"/>
              </a:ext>
            </a:extLst>
          </p:cNvPr>
          <p:cNvSpPr/>
          <p:nvPr/>
        </p:nvSpPr>
        <p:spPr>
          <a:xfrm>
            <a:off x="3438093" y="1386114"/>
            <a:ext cx="3060678" cy="246221"/>
          </a:xfrm>
          <a:prstGeom prst="rect">
            <a:avLst/>
          </a:prstGeom>
          <a:solidFill>
            <a:schemeClr val="accent1"/>
          </a:solidFill>
        </p:spPr>
        <p:txBody>
          <a:bodyPr wrap="square">
            <a:spAutoFit/>
          </a:bodyPr>
          <a:lstStyle/>
          <a:p>
            <a:pPr rtl="0"/>
            <a:r>
              <a:rPr lang="de-DE" sz="1000" b="1" dirty="0">
                <a:solidFill>
                  <a:schemeClr val="bg1"/>
                </a:solidFill>
              </a:rPr>
              <a:t>Professionelle automatisierte Kundenbegrüßung</a:t>
            </a:r>
          </a:p>
        </p:txBody>
      </p:sp>
      <p:sp>
        <p:nvSpPr>
          <p:cNvPr id="23" name="Rectangle 22">
            <a:extLst>
              <a:ext uri="{FF2B5EF4-FFF2-40B4-BE49-F238E27FC236}">
                <a16:creationId xmlns:a16="http://schemas.microsoft.com/office/drawing/2014/main" id="{40494F6F-3005-4F75-AF84-698FCBF602AE}"/>
              </a:ext>
            </a:extLst>
          </p:cNvPr>
          <p:cNvSpPr/>
          <p:nvPr/>
        </p:nvSpPr>
        <p:spPr>
          <a:xfrm>
            <a:off x="3438093" y="1753403"/>
            <a:ext cx="3060678" cy="400110"/>
          </a:xfrm>
          <a:prstGeom prst="rect">
            <a:avLst/>
          </a:prstGeom>
          <a:solidFill>
            <a:schemeClr val="accent1"/>
          </a:solidFill>
        </p:spPr>
        <p:txBody>
          <a:bodyPr wrap="square">
            <a:spAutoFit/>
          </a:bodyPr>
          <a:lstStyle/>
          <a:p>
            <a:pPr rtl="0"/>
            <a:r>
              <a:rPr lang="de-DE" sz="1000" b="1" dirty="0">
                <a:solidFill>
                  <a:schemeClr val="bg1"/>
                </a:solidFill>
              </a:rPr>
              <a:t>Persönliche Begrüßung, Weiterleitung und News-Übermittlung</a:t>
            </a:r>
          </a:p>
        </p:txBody>
      </p:sp>
      <p:sp>
        <p:nvSpPr>
          <p:cNvPr id="24" name="Rectangle 23">
            <a:extLst>
              <a:ext uri="{FF2B5EF4-FFF2-40B4-BE49-F238E27FC236}">
                <a16:creationId xmlns:a16="http://schemas.microsoft.com/office/drawing/2014/main" id="{66F0DC21-C503-4EF3-94AD-05E7744D7538}"/>
              </a:ext>
            </a:extLst>
          </p:cNvPr>
          <p:cNvSpPr/>
          <p:nvPr/>
        </p:nvSpPr>
        <p:spPr>
          <a:xfrm>
            <a:off x="3438093" y="2269106"/>
            <a:ext cx="3060678" cy="400110"/>
          </a:xfrm>
          <a:prstGeom prst="rect">
            <a:avLst/>
          </a:prstGeom>
          <a:solidFill>
            <a:schemeClr val="accent1"/>
          </a:solidFill>
        </p:spPr>
        <p:txBody>
          <a:bodyPr wrap="square">
            <a:spAutoFit/>
          </a:bodyPr>
          <a:lstStyle/>
          <a:p>
            <a:pPr rtl="0"/>
            <a:r>
              <a:rPr lang="de-DE" sz="1000" b="1" dirty="0">
                <a:solidFill>
                  <a:schemeClr val="bg1"/>
                </a:solidFill>
              </a:rPr>
              <a:t>Benutzerfreundlich, kosteneffizient und skalierbar</a:t>
            </a:r>
          </a:p>
        </p:txBody>
      </p:sp>
      <p:sp>
        <p:nvSpPr>
          <p:cNvPr id="11" name="Right Arrow 40">
            <a:extLst>
              <a:ext uri="{FF2B5EF4-FFF2-40B4-BE49-F238E27FC236}">
                <a16:creationId xmlns:a16="http://schemas.microsoft.com/office/drawing/2014/main" id="{35C99201-CA69-4774-8C04-3315FC7FB981}"/>
              </a:ext>
            </a:extLst>
          </p:cNvPr>
          <p:cNvSpPr/>
          <p:nvPr/>
        </p:nvSpPr>
        <p:spPr>
          <a:xfrm>
            <a:off x="1522755" y="2048458"/>
            <a:ext cx="515802" cy="46221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Image 10" descr="Fotolia_24060096_Subscription_XL.jpg">
            <a:extLst>
              <a:ext uri="{FF2B5EF4-FFF2-40B4-BE49-F238E27FC236}">
                <a16:creationId xmlns:a16="http://schemas.microsoft.com/office/drawing/2014/main" id="{85EEF8FD-6E56-48C6-B35A-B1C15567B76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71779" y="1813256"/>
            <a:ext cx="912469" cy="911938"/>
          </a:xfrm>
          <a:prstGeom prst="ellipse">
            <a:avLst/>
          </a:prstGeom>
        </p:spPr>
      </p:pic>
      <p:pic>
        <p:nvPicPr>
          <p:cNvPr id="15" name="Picture 2">
            <a:extLst>
              <a:ext uri="{FF2B5EF4-FFF2-40B4-BE49-F238E27FC236}">
                <a16:creationId xmlns:a16="http://schemas.microsoft.com/office/drawing/2014/main" id="{389A504B-A590-4079-9839-A1952078088C}"/>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6732704" y="0"/>
            <a:ext cx="2411296" cy="463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a:extLst>
              <a:ext uri="{FF2B5EF4-FFF2-40B4-BE49-F238E27FC236}">
                <a16:creationId xmlns:a16="http://schemas.microsoft.com/office/drawing/2014/main" id="{CEBD1393-67A7-47AD-A18F-63646F8992F8}"/>
              </a:ext>
            </a:extLst>
          </p:cNvPr>
          <p:cNvSpPr/>
          <p:nvPr/>
        </p:nvSpPr>
        <p:spPr>
          <a:xfrm>
            <a:off x="6730086" y="-1462"/>
            <a:ext cx="2411296" cy="4633011"/>
          </a:xfrm>
          <a:prstGeom prst="rect">
            <a:avLst/>
          </a:prstGeom>
          <a:gradFill flip="none" rotWithShape="1">
            <a:gsLst>
              <a:gs pos="0">
                <a:schemeClr val="accent1">
                  <a:shade val="30000"/>
                  <a:satMod val="115000"/>
                  <a:lumMod val="91000"/>
                  <a:lumOff val="9000"/>
                  <a:alpha val="66000"/>
                </a:schemeClr>
              </a:gs>
              <a:gs pos="100000">
                <a:schemeClr val="accent1">
                  <a:lumMod val="86000"/>
                  <a:lumOff val="14000"/>
                  <a:alpha val="72000"/>
                </a:schemeClr>
              </a:gs>
            </a:gsLst>
            <a:lin ang="5400000" scaled="1"/>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dirty="0">
              <a:latin typeface="Trebuchet MS"/>
              <a:cs typeface="Trebuchet MS"/>
            </a:endParaRPr>
          </a:p>
        </p:txBody>
      </p:sp>
      <p:sp>
        <p:nvSpPr>
          <p:cNvPr id="19" name="ZoneTexte 18">
            <a:extLst>
              <a:ext uri="{FF2B5EF4-FFF2-40B4-BE49-F238E27FC236}">
                <a16:creationId xmlns:a16="http://schemas.microsoft.com/office/drawing/2014/main" id="{2115ED83-9588-4940-A85B-A2FB7A2F381E}"/>
              </a:ext>
            </a:extLst>
          </p:cNvPr>
          <p:cNvSpPr txBox="1"/>
          <p:nvPr/>
        </p:nvSpPr>
        <p:spPr>
          <a:xfrm>
            <a:off x="6760567" y="729993"/>
            <a:ext cx="2407819" cy="3354765"/>
          </a:xfrm>
          <a:prstGeom prst="rect">
            <a:avLst/>
          </a:prstGeom>
          <a:noFill/>
        </p:spPr>
        <p:txBody>
          <a:bodyPr wrap="square" rtlCol="0">
            <a:spAutoFit/>
          </a:bodyPr>
          <a:lstStyle/>
          <a:p>
            <a:pPr rtl="0"/>
            <a:r>
              <a:rPr lang="de-DE" sz="1600">
                <a:solidFill>
                  <a:schemeClr val="bg1"/>
                </a:solidFill>
              </a:rPr>
              <a:t>Geschäftschancen:</a:t>
            </a:r>
          </a:p>
          <a:p>
            <a:endParaRPr lang="en-US" sz="1600" dirty="0">
              <a:solidFill>
                <a:schemeClr val="bg1"/>
              </a:solidFill>
            </a:endParaRPr>
          </a:p>
          <a:p>
            <a:pPr marL="171450" indent="-171450" rtl="0">
              <a:buFontTx/>
              <a:buChar char="-"/>
            </a:pPr>
            <a:r>
              <a:rPr lang="de-DE" sz="1200">
                <a:solidFill>
                  <a:schemeClr val="bg1"/>
                </a:solidFill>
              </a:rPr>
              <a:t>Einfacher Verkauf von automatisierten 24/7-Ansagen und Anrufweiterleitungsdiensten für Unternehmen zusätzlich zur bestehenden Telefonanlage</a:t>
            </a:r>
          </a:p>
          <a:p>
            <a:pPr marL="171450" indent="-171450">
              <a:buFontTx/>
              <a:buChar char="-"/>
            </a:pPr>
            <a:endParaRPr lang="en-US" sz="1200" dirty="0">
              <a:solidFill>
                <a:schemeClr val="bg1"/>
              </a:solidFill>
            </a:endParaRPr>
          </a:p>
          <a:p>
            <a:pPr marL="171450" indent="-171450" rtl="0">
              <a:buFontTx/>
              <a:buChar char="-"/>
            </a:pPr>
            <a:r>
              <a:rPr lang="de-DE" sz="1200">
                <a:solidFill>
                  <a:schemeClr val="bg1"/>
                </a:solidFill>
              </a:rPr>
              <a:t>Ergänzung der während der Geschäftszeiten genutzten Vermittlerstelle</a:t>
            </a:r>
          </a:p>
          <a:p>
            <a:pPr marL="171450" indent="-171450">
              <a:buFontTx/>
              <a:buChar char="-"/>
            </a:pPr>
            <a:endParaRPr lang="en-US" sz="1200" dirty="0">
              <a:solidFill>
                <a:schemeClr val="bg1"/>
              </a:solidFill>
            </a:endParaRPr>
          </a:p>
          <a:p>
            <a:pPr marL="171450" indent="-171450" rtl="0">
              <a:buFontTx/>
              <a:buChar char="-"/>
            </a:pPr>
            <a:r>
              <a:rPr lang="de-DE" sz="1200">
                <a:solidFill>
                  <a:schemeClr val="bg1"/>
                </a:solidFill>
              </a:rPr>
              <a:t>IVR-Option für die Erfassung von Kundendaten und Warteschlangenaktionen in einer Contact-Center-Umgebung</a:t>
            </a:r>
          </a:p>
          <a:p>
            <a:pPr marL="171450" indent="-171450">
              <a:buFontTx/>
              <a:buChar char="-"/>
            </a:pPr>
            <a:endParaRPr lang="en-US" sz="1200" dirty="0">
              <a:solidFill>
                <a:schemeClr val="bg1"/>
              </a:solidFill>
            </a:endParaRPr>
          </a:p>
        </p:txBody>
      </p:sp>
      <p:sp>
        <p:nvSpPr>
          <p:cNvPr id="21" name="ZoneTexte 20">
            <a:hlinkClick r:id="rId7"/>
            <a:extLst>
              <a:ext uri="{FF2B5EF4-FFF2-40B4-BE49-F238E27FC236}">
                <a16:creationId xmlns:a16="http://schemas.microsoft.com/office/drawing/2014/main" id="{AAC9149F-8323-47DD-8FD7-62FDF5E74278}"/>
              </a:ext>
            </a:extLst>
          </p:cNvPr>
          <p:cNvSpPr txBox="1"/>
          <p:nvPr/>
        </p:nvSpPr>
        <p:spPr>
          <a:xfrm>
            <a:off x="4862057" y="4369939"/>
            <a:ext cx="1814920" cy="263072"/>
          </a:xfrm>
          <a:prstGeom prst="rect">
            <a:avLst/>
          </a:prstGeom>
          <a:solidFill>
            <a:schemeClr val="accent3"/>
          </a:solidFill>
        </p:spPr>
        <p:txBody>
          <a:bodyPr wrap="square" rtlCol="0">
            <a:spAutoFit/>
          </a:bodyPr>
          <a:lstStyle/>
          <a:p>
            <a:pPr rtl="0"/>
            <a:r>
              <a:rPr lang="de-DE" sz="1100">
                <a:solidFill>
                  <a:schemeClr val="bg1"/>
                </a:solidFill>
              </a:rPr>
              <a:t>&gt;&gt; Demo-Video</a:t>
            </a:r>
          </a:p>
        </p:txBody>
      </p:sp>
      <p:sp>
        <p:nvSpPr>
          <p:cNvPr id="22" name="TextBox 2">
            <a:extLst>
              <a:ext uri="{FF2B5EF4-FFF2-40B4-BE49-F238E27FC236}">
                <a16:creationId xmlns:a16="http://schemas.microsoft.com/office/drawing/2014/main" id="{241A2CB4-0F14-4AC7-B0FF-D87BC9A513AB}"/>
              </a:ext>
            </a:extLst>
          </p:cNvPr>
          <p:cNvSpPr txBox="1"/>
          <p:nvPr/>
        </p:nvSpPr>
        <p:spPr>
          <a:xfrm>
            <a:off x="4862058" y="3903712"/>
            <a:ext cx="1814920" cy="415498"/>
          </a:xfrm>
          <a:prstGeom prst="rect">
            <a:avLst/>
          </a:prstGeom>
          <a:solidFill>
            <a:schemeClr val="bg1">
              <a:lumMod val="75000"/>
            </a:schemeClr>
          </a:solidFill>
        </p:spPr>
        <p:txBody>
          <a:bodyPr wrap="square" rtlCol="0">
            <a:spAutoFit/>
          </a:bodyPr>
          <a:lstStyle/>
          <a:p>
            <a:pPr rtl="0"/>
            <a:r>
              <a:rPr lang="de-DE" sz="1050" dirty="0">
                <a:hlinkClick r:id="rId8"/>
              </a:rPr>
              <a:t>Besuchen Sie die Produkt-Webseite</a:t>
            </a:r>
          </a:p>
        </p:txBody>
      </p:sp>
    </p:spTree>
    <p:extLst>
      <p:ext uri="{BB962C8B-B14F-4D97-AF65-F5344CB8AC3E}">
        <p14:creationId xmlns:p14="http://schemas.microsoft.com/office/powerpoint/2010/main" val="7602145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939E0FD9-265D-4F0E-990E-B7F921065926}"/>
              </a:ext>
            </a:extLst>
          </p:cNvPr>
          <p:cNvPicPr>
            <a:picLocks noChangeAspect="1"/>
          </p:cNvPicPr>
          <p:nvPr/>
        </p:nvPicPr>
        <p:blipFill rotWithShape="1">
          <a:blip r:embed="rId3" cstate="hqprint">
            <a:alphaModFix amt="20000"/>
            <a:extLst>
              <a:ext uri="{28A0092B-C50C-407E-A947-70E740481C1C}">
                <a14:useLocalDpi xmlns:a14="http://schemas.microsoft.com/office/drawing/2010/main"/>
              </a:ext>
            </a:extLst>
          </a:blip>
          <a:srcRect/>
          <a:stretch/>
        </p:blipFill>
        <p:spPr>
          <a:xfrm>
            <a:off x="395790" y="102383"/>
            <a:ext cx="8748211" cy="4603749"/>
          </a:xfrm>
          <a:prstGeom prst="rect">
            <a:avLst/>
          </a:prstGeom>
        </p:spPr>
      </p:pic>
      <p:pic>
        <p:nvPicPr>
          <p:cNvPr id="7" name="Image 6">
            <a:extLst>
              <a:ext uri="{FF2B5EF4-FFF2-40B4-BE49-F238E27FC236}">
                <a16:creationId xmlns:a16="http://schemas.microsoft.com/office/drawing/2014/main" id="{121DE4B5-0509-4B7F-A811-A4AE8F4F140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42947" y="1353426"/>
            <a:ext cx="3792081" cy="2122839"/>
          </a:xfrm>
          <a:prstGeom prst="rect">
            <a:avLst/>
          </a:prstGeom>
        </p:spPr>
      </p:pic>
      <p:sp>
        <p:nvSpPr>
          <p:cNvPr id="2" name="Espace réservé du texte 1">
            <a:extLst>
              <a:ext uri="{FF2B5EF4-FFF2-40B4-BE49-F238E27FC236}">
                <a16:creationId xmlns:a16="http://schemas.microsoft.com/office/drawing/2014/main" id="{0D56AA06-FEA7-42DC-BAB5-186B910BBF5F}"/>
              </a:ext>
            </a:extLst>
          </p:cNvPr>
          <p:cNvSpPr>
            <a:spLocks noGrp="1"/>
          </p:cNvSpPr>
          <p:nvPr>
            <p:ph type="body" sz="quarter" idx="69"/>
          </p:nvPr>
        </p:nvSpPr>
        <p:spPr>
          <a:xfrm>
            <a:off x="716379" y="234813"/>
            <a:ext cx="4167801" cy="431938"/>
          </a:xfrm>
        </p:spPr>
        <p:txBody>
          <a:bodyPr/>
          <a:lstStyle/>
          <a:p>
            <a:pPr rtl="0"/>
            <a:r>
              <a:rPr lang="de-DE"/>
              <a:t>ALE Connect</a:t>
            </a:r>
          </a:p>
        </p:txBody>
      </p:sp>
      <p:pic>
        <p:nvPicPr>
          <p:cNvPr id="4" name="Picture 2">
            <a:extLst>
              <a:ext uri="{FF2B5EF4-FFF2-40B4-BE49-F238E27FC236}">
                <a16:creationId xmlns:a16="http://schemas.microsoft.com/office/drawing/2014/main" id="{FDCC43D1-7EA5-4C46-AB1A-83096CA95EAF}"/>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6732704" y="0"/>
            <a:ext cx="2411296" cy="463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097344C2-6809-432D-A9A0-882ECE9FE6F2}"/>
              </a:ext>
            </a:extLst>
          </p:cNvPr>
          <p:cNvSpPr/>
          <p:nvPr/>
        </p:nvSpPr>
        <p:spPr>
          <a:xfrm>
            <a:off x="6730086" y="-1462"/>
            <a:ext cx="2411296" cy="4633011"/>
          </a:xfrm>
          <a:prstGeom prst="rect">
            <a:avLst/>
          </a:prstGeom>
          <a:gradFill flip="none" rotWithShape="1">
            <a:gsLst>
              <a:gs pos="0">
                <a:schemeClr val="accent1">
                  <a:shade val="30000"/>
                  <a:satMod val="115000"/>
                  <a:lumMod val="91000"/>
                  <a:lumOff val="9000"/>
                  <a:alpha val="66000"/>
                </a:schemeClr>
              </a:gs>
              <a:gs pos="100000">
                <a:schemeClr val="accent1">
                  <a:lumMod val="86000"/>
                  <a:lumOff val="14000"/>
                  <a:alpha val="72000"/>
                </a:schemeClr>
              </a:gs>
            </a:gsLst>
            <a:lin ang="5400000" scaled="1"/>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dirty="0">
              <a:latin typeface="Trebuchet MS"/>
              <a:cs typeface="Trebuchet MS"/>
            </a:endParaRPr>
          </a:p>
        </p:txBody>
      </p:sp>
      <p:sp>
        <p:nvSpPr>
          <p:cNvPr id="6" name="ZoneTexte 5">
            <a:extLst>
              <a:ext uri="{FF2B5EF4-FFF2-40B4-BE49-F238E27FC236}">
                <a16:creationId xmlns:a16="http://schemas.microsoft.com/office/drawing/2014/main" id="{6BF0B2F6-D626-4672-BCF5-F91DE8C1B3E8}"/>
              </a:ext>
            </a:extLst>
          </p:cNvPr>
          <p:cNvSpPr txBox="1"/>
          <p:nvPr/>
        </p:nvSpPr>
        <p:spPr>
          <a:xfrm>
            <a:off x="6760567" y="450782"/>
            <a:ext cx="2407819" cy="4278094"/>
          </a:xfrm>
          <a:prstGeom prst="rect">
            <a:avLst/>
          </a:prstGeom>
          <a:noFill/>
        </p:spPr>
        <p:txBody>
          <a:bodyPr wrap="square" rtlCol="0">
            <a:spAutoFit/>
          </a:bodyPr>
          <a:lstStyle/>
          <a:p>
            <a:pPr rtl="0"/>
            <a:r>
              <a:rPr lang="de-DE" sz="1600" dirty="0">
                <a:solidFill>
                  <a:schemeClr val="bg1"/>
                </a:solidFill>
              </a:rPr>
              <a:t>Geschäftschancen:</a:t>
            </a:r>
          </a:p>
          <a:p>
            <a:endParaRPr lang="en-US" sz="1600" dirty="0">
              <a:solidFill>
                <a:schemeClr val="bg1"/>
              </a:solidFill>
            </a:endParaRPr>
          </a:p>
          <a:p>
            <a:pPr marL="171450" indent="-171450" rtl="0">
              <a:buFontTx/>
              <a:buChar char="-"/>
            </a:pPr>
            <a:r>
              <a:rPr lang="de-DE" sz="1200" dirty="0">
                <a:solidFill>
                  <a:schemeClr val="bg1"/>
                </a:solidFill>
              </a:rPr>
              <a:t>Nutzung der vorhandenen OXE-CCD-Basis</a:t>
            </a:r>
          </a:p>
          <a:p>
            <a:pPr marL="171450" indent="-171450">
              <a:buFontTx/>
              <a:buChar char="-"/>
            </a:pPr>
            <a:endParaRPr lang="en-US" sz="1200" dirty="0">
              <a:solidFill>
                <a:schemeClr val="bg1"/>
              </a:solidFill>
            </a:endParaRPr>
          </a:p>
          <a:p>
            <a:pPr marL="171450" indent="-171450" rtl="0">
              <a:buFontTx/>
              <a:buChar char="-"/>
            </a:pPr>
            <a:r>
              <a:rPr lang="de-DE" sz="1200" dirty="0">
                <a:solidFill>
                  <a:schemeClr val="bg1"/>
                </a:solidFill>
              </a:rPr>
              <a:t>Berücksichtigung der Anforderungen des Kunden </a:t>
            </a:r>
            <a:br>
              <a:rPr lang="de-DE" sz="1200" dirty="0">
                <a:solidFill>
                  <a:schemeClr val="bg1"/>
                </a:solidFill>
              </a:rPr>
            </a:br>
            <a:r>
              <a:rPr lang="de-DE" sz="1200" dirty="0">
                <a:solidFill>
                  <a:schemeClr val="bg1"/>
                </a:solidFill>
              </a:rPr>
              <a:t>an die Integration von Geschäftsanwendungen (CRM/ERP)</a:t>
            </a:r>
          </a:p>
          <a:p>
            <a:pPr marL="171450" indent="-171450">
              <a:buFontTx/>
              <a:buChar char="-"/>
            </a:pPr>
            <a:endParaRPr lang="en-US" sz="1200" dirty="0">
              <a:solidFill>
                <a:schemeClr val="bg1"/>
              </a:solidFill>
            </a:endParaRPr>
          </a:p>
          <a:p>
            <a:pPr marL="171450" indent="-171450" rtl="0">
              <a:buFontTx/>
              <a:buChar char="-"/>
            </a:pPr>
            <a:r>
              <a:rPr lang="de-DE" sz="1200" dirty="0">
                <a:solidFill>
                  <a:schemeClr val="bg1"/>
                </a:solidFill>
              </a:rPr>
              <a:t>Modernisierung der Voice-Contact-Center-Plattform des Kunden mit neuen Diensten und einem Omnichannel-Ansatz auf Basis der Hybrid Cloud</a:t>
            </a:r>
          </a:p>
          <a:p>
            <a:pPr marL="171450" indent="-171450">
              <a:buFontTx/>
              <a:buChar char="-"/>
            </a:pPr>
            <a:endParaRPr lang="en-US" sz="1200" dirty="0">
              <a:solidFill>
                <a:schemeClr val="bg1"/>
              </a:solidFill>
            </a:endParaRPr>
          </a:p>
          <a:p>
            <a:pPr marL="171450" indent="-171450" rtl="0">
              <a:buFontTx/>
              <a:buChar char="-"/>
            </a:pPr>
            <a:r>
              <a:rPr lang="de-DE" sz="1200" dirty="0">
                <a:solidFill>
                  <a:schemeClr val="bg1"/>
                </a:solidFill>
              </a:rPr>
              <a:t>Generierung wiederkehrender Einnahmen für Ihr Unternehmen </a:t>
            </a:r>
          </a:p>
          <a:p>
            <a:pPr marL="171450" indent="-171450">
              <a:buFontTx/>
              <a:buChar char="-"/>
            </a:pPr>
            <a:endParaRPr lang="en-US" sz="1200" dirty="0">
              <a:solidFill>
                <a:schemeClr val="bg1"/>
              </a:solidFill>
            </a:endParaRPr>
          </a:p>
        </p:txBody>
      </p:sp>
      <p:sp>
        <p:nvSpPr>
          <p:cNvPr id="11" name="ZoneTexte 10">
            <a:hlinkClick r:id="rId6"/>
            <a:extLst>
              <a:ext uri="{FF2B5EF4-FFF2-40B4-BE49-F238E27FC236}">
                <a16:creationId xmlns:a16="http://schemas.microsoft.com/office/drawing/2014/main" id="{0AB9020E-F451-4A27-9D3F-73C19D2B4DAB}"/>
              </a:ext>
            </a:extLst>
          </p:cNvPr>
          <p:cNvSpPr txBox="1"/>
          <p:nvPr/>
        </p:nvSpPr>
        <p:spPr>
          <a:xfrm>
            <a:off x="4416071" y="4369939"/>
            <a:ext cx="2245986" cy="263072"/>
          </a:xfrm>
          <a:prstGeom prst="rect">
            <a:avLst/>
          </a:prstGeom>
          <a:solidFill>
            <a:schemeClr val="accent3"/>
          </a:solidFill>
        </p:spPr>
        <p:txBody>
          <a:bodyPr wrap="square" rtlCol="0">
            <a:spAutoFit/>
          </a:bodyPr>
          <a:lstStyle/>
          <a:p>
            <a:pPr rtl="0"/>
            <a:r>
              <a:rPr lang="de-DE" sz="1100">
                <a:solidFill>
                  <a:schemeClr val="bg1"/>
                </a:solidFill>
              </a:rPr>
              <a:t>&gt;&gt; Demo-Video</a:t>
            </a:r>
          </a:p>
        </p:txBody>
      </p:sp>
      <p:sp>
        <p:nvSpPr>
          <p:cNvPr id="19" name="Rectangle 18">
            <a:extLst>
              <a:ext uri="{FF2B5EF4-FFF2-40B4-BE49-F238E27FC236}">
                <a16:creationId xmlns:a16="http://schemas.microsoft.com/office/drawing/2014/main" id="{90B71CD5-6F9D-4D3A-A1E5-09924FDC17ED}"/>
              </a:ext>
            </a:extLst>
          </p:cNvPr>
          <p:cNvSpPr/>
          <p:nvPr/>
        </p:nvSpPr>
        <p:spPr>
          <a:xfrm>
            <a:off x="3966301" y="1777847"/>
            <a:ext cx="2623423" cy="400110"/>
          </a:xfrm>
          <a:prstGeom prst="rect">
            <a:avLst/>
          </a:prstGeom>
          <a:solidFill>
            <a:schemeClr val="accent1"/>
          </a:solidFill>
        </p:spPr>
        <p:txBody>
          <a:bodyPr wrap="square">
            <a:spAutoFit/>
          </a:bodyPr>
          <a:lstStyle/>
          <a:p>
            <a:pPr lvl="0" rtl="0"/>
            <a:r>
              <a:rPr lang="de-DE" sz="1000" b="1" dirty="0">
                <a:solidFill>
                  <a:schemeClr val="bg1"/>
                </a:solidFill>
              </a:rPr>
              <a:t>Mehrere Kanäle: Sprache, E-Mail, </a:t>
            </a:r>
            <a:br>
              <a:rPr lang="de-DE" sz="1000" b="1" dirty="0">
                <a:solidFill>
                  <a:schemeClr val="bg1"/>
                </a:solidFill>
              </a:rPr>
            </a:br>
            <a:r>
              <a:rPr lang="de-DE" sz="1000" b="1" dirty="0">
                <a:solidFill>
                  <a:schemeClr val="bg1"/>
                </a:solidFill>
              </a:rPr>
              <a:t>Web-Chat, Twitter, Facebook Messenger</a:t>
            </a:r>
          </a:p>
        </p:txBody>
      </p:sp>
      <p:sp>
        <p:nvSpPr>
          <p:cNvPr id="20" name="Rectangle 19">
            <a:extLst>
              <a:ext uri="{FF2B5EF4-FFF2-40B4-BE49-F238E27FC236}">
                <a16:creationId xmlns:a16="http://schemas.microsoft.com/office/drawing/2014/main" id="{D070F8AD-EB6E-4945-ADA3-6A460D396432}"/>
              </a:ext>
            </a:extLst>
          </p:cNvPr>
          <p:cNvSpPr/>
          <p:nvPr/>
        </p:nvSpPr>
        <p:spPr>
          <a:xfrm>
            <a:off x="3966837" y="1440515"/>
            <a:ext cx="2622887" cy="246221"/>
          </a:xfrm>
          <a:prstGeom prst="rect">
            <a:avLst/>
          </a:prstGeom>
          <a:solidFill>
            <a:schemeClr val="accent1"/>
          </a:solidFill>
        </p:spPr>
        <p:txBody>
          <a:bodyPr wrap="square">
            <a:spAutoFit/>
          </a:bodyPr>
          <a:lstStyle/>
          <a:p>
            <a:pPr lvl="0" rtl="0"/>
            <a:r>
              <a:rPr lang="de-DE" sz="1000" b="1">
                <a:solidFill>
                  <a:schemeClr val="bg1"/>
                </a:solidFill>
              </a:rPr>
              <a:t>Webbasierte Agenten-Anwendung</a:t>
            </a:r>
          </a:p>
        </p:txBody>
      </p:sp>
      <p:sp>
        <p:nvSpPr>
          <p:cNvPr id="21" name="Rectangle 20">
            <a:extLst>
              <a:ext uri="{FF2B5EF4-FFF2-40B4-BE49-F238E27FC236}">
                <a16:creationId xmlns:a16="http://schemas.microsoft.com/office/drawing/2014/main" id="{F59B7931-70E0-42EC-AB74-E344B35577EC}"/>
              </a:ext>
            </a:extLst>
          </p:cNvPr>
          <p:cNvSpPr/>
          <p:nvPr/>
        </p:nvSpPr>
        <p:spPr>
          <a:xfrm>
            <a:off x="3966300" y="2272029"/>
            <a:ext cx="2623425" cy="400110"/>
          </a:xfrm>
          <a:prstGeom prst="rect">
            <a:avLst/>
          </a:prstGeom>
          <a:solidFill>
            <a:schemeClr val="accent1"/>
          </a:solidFill>
        </p:spPr>
        <p:txBody>
          <a:bodyPr wrap="square">
            <a:spAutoFit/>
          </a:bodyPr>
          <a:lstStyle/>
          <a:p>
            <a:pPr lvl="0" rtl="0"/>
            <a:r>
              <a:rPr lang="de-DE" sz="1000" b="1" dirty="0">
                <a:solidFill>
                  <a:schemeClr val="bg1"/>
                </a:solidFill>
              </a:rPr>
              <a:t>Verbesserte Problembehebung beim ersten Anruf</a:t>
            </a:r>
          </a:p>
        </p:txBody>
      </p:sp>
      <p:sp>
        <p:nvSpPr>
          <p:cNvPr id="22" name="Rectangle 21">
            <a:extLst>
              <a:ext uri="{FF2B5EF4-FFF2-40B4-BE49-F238E27FC236}">
                <a16:creationId xmlns:a16="http://schemas.microsoft.com/office/drawing/2014/main" id="{B3956FD8-FB9A-44D2-83F3-81AE1D028C0D}"/>
              </a:ext>
            </a:extLst>
          </p:cNvPr>
          <p:cNvSpPr/>
          <p:nvPr/>
        </p:nvSpPr>
        <p:spPr>
          <a:xfrm>
            <a:off x="3966837" y="2763467"/>
            <a:ext cx="2623426" cy="553998"/>
          </a:xfrm>
          <a:prstGeom prst="rect">
            <a:avLst/>
          </a:prstGeom>
          <a:solidFill>
            <a:schemeClr val="accent1"/>
          </a:solidFill>
        </p:spPr>
        <p:txBody>
          <a:bodyPr wrap="square">
            <a:spAutoFit/>
          </a:bodyPr>
          <a:lstStyle/>
          <a:p>
            <a:pPr lvl="0" rtl="0"/>
            <a:r>
              <a:rPr lang="de-DE" sz="1000" b="1" dirty="0">
                <a:solidFill>
                  <a:schemeClr val="bg1"/>
                </a:solidFill>
              </a:rPr>
              <a:t>Integration in alle Geschäftsanwendungen (auf Webhook basierendes CRM/ERP)</a:t>
            </a:r>
          </a:p>
        </p:txBody>
      </p:sp>
      <p:sp>
        <p:nvSpPr>
          <p:cNvPr id="23" name="Text Placeholder 2">
            <a:extLst>
              <a:ext uri="{FF2B5EF4-FFF2-40B4-BE49-F238E27FC236}">
                <a16:creationId xmlns:a16="http://schemas.microsoft.com/office/drawing/2014/main" id="{1F9D1980-002B-42C6-AAB1-D9371CD0E5E3}"/>
              </a:ext>
            </a:extLst>
          </p:cNvPr>
          <p:cNvSpPr txBox="1">
            <a:spLocks/>
          </p:cNvSpPr>
          <p:nvPr/>
        </p:nvSpPr>
        <p:spPr>
          <a:xfrm>
            <a:off x="542946" y="3607930"/>
            <a:ext cx="3792081" cy="1409425"/>
          </a:xfrm>
          <a:prstGeom prst="rect">
            <a:avLst/>
          </a:prstGeom>
          <a:ln>
            <a:solidFill>
              <a:schemeClr val="accent5"/>
            </a:solidFill>
          </a:ln>
        </p:spPr>
        <p:txBody>
          <a:bodyPr/>
          <a:lst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spcBef>
                <a:spcPts val="300"/>
              </a:spcBef>
              <a:buFont typeface="Arial" panose="020B0604020202020204" pitchFamily="34" charset="0"/>
              <a:buNone/>
            </a:pPr>
            <a:r>
              <a:rPr lang="de-DE" sz="1200" b="1" dirty="0">
                <a:solidFill>
                  <a:schemeClr val="accent1"/>
                </a:solidFill>
                <a:latin typeface="+mn-lt"/>
              </a:rPr>
              <a:t>WAS IST NEU?</a:t>
            </a:r>
          </a:p>
          <a:p>
            <a:pPr lvl="0" rtl="0" eaLnBrk="0" hangingPunct="0">
              <a:lnSpc>
                <a:spcPct val="100000"/>
              </a:lnSpc>
              <a:spcBef>
                <a:spcPts val="300"/>
              </a:spcBef>
              <a:buClr>
                <a:srgbClr val="604187"/>
              </a:buClr>
            </a:pPr>
            <a:r>
              <a:rPr lang="de-DE" sz="1100" dirty="0">
                <a:solidFill>
                  <a:schemeClr val="accent1"/>
                </a:solidFill>
                <a:latin typeface="+mn-lt"/>
              </a:rPr>
              <a:t>Verbesserte Agenten-UX: Kontakt suchen, Namenwahl</a:t>
            </a:r>
          </a:p>
          <a:p>
            <a:pPr lvl="0" rtl="0" eaLnBrk="0" hangingPunct="0">
              <a:lnSpc>
                <a:spcPct val="100000"/>
              </a:lnSpc>
              <a:spcBef>
                <a:spcPts val="300"/>
              </a:spcBef>
              <a:buClr>
                <a:srgbClr val="604187"/>
              </a:buClr>
            </a:pPr>
            <a:r>
              <a:rPr lang="de-DE" sz="1100" dirty="0">
                <a:solidFill>
                  <a:schemeClr val="accent1"/>
                </a:solidFill>
                <a:latin typeface="+mn-lt"/>
              </a:rPr>
              <a:t>Verbesserung des Web-Chats: Umfrage vor der Kontaktaufnahme, Integration des Tag Management Systems (TMS)</a:t>
            </a:r>
          </a:p>
          <a:p>
            <a:pPr lvl="0" rtl="0" eaLnBrk="0" hangingPunct="0">
              <a:lnSpc>
                <a:spcPct val="100000"/>
              </a:lnSpc>
              <a:spcBef>
                <a:spcPts val="300"/>
              </a:spcBef>
              <a:buClr>
                <a:srgbClr val="604187"/>
              </a:buClr>
            </a:pPr>
            <a:r>
              <a:rPr lang="de-DE" sz="1100" dirty="0">
                <a:solidFill>
                  <a:schemeClr val="accent1"/>
                </a:solidFill>
                <a:latin typeface="+mn-lt"/>
              </a:rPr>
              <a:t>Mehrere CRM-Integrationen</a:t>
            </a:r>
          </a:p>
          <a:p>
            <a:pPr lvl="0" rtl="0" eaLnBrk="0" hangingPunct="0">
              <a:lnSpc>
                <a:spcPct val="100000"/>
              </a:lnSpc>
              <a:spcBef>
                <a:spcPts val="300"/>
              </a:spcBef>
              <a:buClr>
                <a:srgbClr val="604187"/>
              </a:buClr>
            </a:pPr>
            <a:r>
              <a:rPr lang="de-DE" sz="1100" dirty="0">
                <a:solidFill>
                  <a:schemeClr val="accent1"/>
                </a:solidFill>
                <a:latin typeface="+mn-lt"/>
              </a:rPr>
              <a:t>Optimierte Verteilung für den E-Mail-Kanal</a:t>
            </a:r>
          </a:p>
        </p:txBody>
      </p:sp>
      <p:sp>
        <p:nvSpPr>
          <p:cNvPr id="16" name="Text Placeholder 1">
            <a:extLst>
              <a:ext uri="{FF2B5EF4-FFF2-40B4-BE49-F238E27FC236}">
                <a16:creationId xmlns:a16="http://schemas.microsoft.com/office/drawing/2014/main" id="{BE4E49AC-043F-4210-90CE-C8EF920E2E86}"/>
              </a:ext>
            </a:extLst>
          </p:cNvPr>
          <p:cNvSpPr txBox="1">
            <a:spLocks/>
          </p:cNvSpPr>
          <p:nvPr/>
        </p:nvSpPr>
        <p:spPr>
          <a:xfrm>
            <a:off x="716379" y="612840"/>
            <a:ext cx="5989321" cy="300083"/>
          </a:xfrm>
          <a:prstGeom prst="rect">
            <a:avLst/>
          </a:prstGeom>
        </p:spPr>
        <p:txBody>
          <a:bodyPr/>
          <a:lstStyle>
            <a:lvl1pPr indent="0" defTabSz="685181" fontAlgn="base">
              <a:lnSpc>
                <a:spcPct val="90000"/>
              </a:lnSpc>
              <a:spcBef>
                <a:spcPts val="750"/>
              </a:spcBef>
              <a:spcAft>
                <a:spcPct val="0"/>
              </a:spcAft>
              <a:buFont typeface="Arial" panose="020B0604020202020204" pitchFamily="34" charset="0"/>
              <a:buNone/>
              <a:defRPr lang="en-US" sz="1800" b="0" i="0">
                <a:solidFill>
                  <a:schemeClr val="accent1"/>
                </a:solidFill>
                <a:latin typeface="+mj-lt"/>
                <a:ea typeface="Montserrat Hairline" charset="0"/>
                <a:cs typeface="Montserrat Hairline" charset="0"/>
              </a:defRPr>
            </a:lvl1pPr>
            <a:lvl2pPr marL="513737" indent="-170849" defTabSz="685181" fontAlgn="base">
              <a:lnSpc>
                <a:spcPct val="90000"/>
              </a:lnSpc>
              <a:spcBef>
                <a:spcPts val="375"/>
              </a:spcBef>
              <a:spcAft>
                <a:spcPct val="0"/>
              </a:spcAft>
              <a:buFont typeface="Arial" panose="020B0604020202020204" pitchFamily="34" charset="0"/>
              <a:buChar char="•"/>
              <a:defRPr lang="en-US" sz="1050" dirty="0">
                <a:latin typeface="Montserrat Hairline" charset="0"/>
                <a:ea typeface="Montserrat Hairline" charset="0"/>
                <a:cs typeface="Montserrat Hairline" charset="0"/>
              </a:defRPr>
            </a:lvl2pPr>
            <a:lvl3pPr marL="856625" indent="-170849" defTabSz="685181" fontAlgn="base">
              <a:lnSpc>
                <a:spcPct val="90000"/>
              </a:lnSpc>
              <a:spcBef>
                <a:spcPts val="375"/>
              </a:spcBef>
              <a:spcAft>
                <a:spcPct val="0"/>
              </a:spcAft>
              <a:buFont typeface="Arial" panose="020B0604020202020204" pitchFamily="34" charset="0"/>
              <a:buChar char="•"/>
              <a:defRPr lang="en-US" sz="900" dirty="0">
                <a:latin typeface="Montserrat Hairline" charset="0"/>
                <a:ea typeface="Montserrat Hairline" charset="0"/>
                <a:cs typeface="Montserrat Hairline" charset="0"/>
              </a:defRPr>
            </a:lvl3pPr>
            <a:lvl4pPr marL="1199513" indent="-170849" defTabSz="685181" fontAlgn="base">
              <a:lnSpc>
                <a:spcPct val="90000"/>
              </a:lnSpc>
              <a:spcBef>
                <a:spcPts val="375"/>
              </a:spcBef>
              <a:spcAft>
                <a:spcPct val="0"/>
              </a:spcAft>
              <a:buFont typeface="Arial" panose="020B0604020202020204" pitchFamily="34" charset="0"/>
              <a:buChar char="•"/>
              <a:defRPr lang="en-US" sz="750" dirty="0">
                <a:latin typeface="Montserrat Hairline" charset="0"/>
                <a:ea typeface="Montserrat Hairline" charset="0"/>
                <a:cs typeface="Montserrat Hairline" charset="0"/>
              </a:defRPr>
            </a:lvl4pPr>
            <a:lvl5pPr marL="1542401" indent="-170849" defTabSz="685181" fontAlgn="base">
              <a:lnSpc>
                <a:spcPct val="90000"/>
              </a:lnSpc>
              <a:spcBef>
                <a:spcPts val="375"/>
              </a:spcBef>
              <a:spcAft>
                <a:spcPct val="0"/>
              </a:spcAft>
              <a:buFont typeface="Arial" panose="020B0604020202020204" pitchFamily="34" charset="0"/>
              <a:buChar char="•"/>
              <a:defRPr lang="en-US" sz="750" dirty="0">
                <a:latin typeface="Montserrat Hairline" charset="0"/>
                <a:ea typeface="Montserrat Hairline" charset="0"/>
                <a:cs typeface="Montserrat Hairline" charset="0"/>
              </a:defRPr>
            </a:lvl5pPr>
            <a:lvl6pPr marL="1885507" indent="-171410" defTabSz="685639">
              <a:lnSpc>
                <a:spcPct val="90000"/>
              </a:lnSpc>
              <a:spcBef>
                <a:spcPts val="375"/>
              </a:spcBef>
              <a:buFont typeface="Arial" panose="020B0604020202020204" pitchFamily="34" charset="0"/>
              <a:buChar char="•"/>
            </a:lvl6pPr>
            <a:lvl7pPr marL="2228327" indent="-171410" defTabSz="685639">
              <a:lnSpc>
                <a:spcPct val="90000"/>
              </a:lnSpc>
              <a:spcBef>
                <a:spcPts val="375"/>
              </a:spcBef>
              <a:buFont typeface="Arial" panose="020B0604020202020204" pitchFamily="34" charset="0"/>
              <a:buChar char="•"/>
            </a:lvl7pPr>
            <a:lvl8pPr marL="2571146" indent="-171410" defTabSz="685639">
              <a:lnSpc>
                <a:spcPct val="90000"/>
              </a:lnSpc>
              <a:spcBef>
                <a:spcPts val="375"/>
              </a:spcBef>
              <a:buFont typeface="Arial" panose="020B0604020202020204" pitchFamily="34" charset="0"/>
              <a:buChar char="•"/>
            </a:lvl8pPr>
            <a:lvl9pPr marL="2913965" indent="-171410" defTabSz="685639">
              <a:lnSpc>
                <a:spcPct val="90000"/>
              </a:lnSpc>
              <a:spcBef>
                <a:spcPts val="375"/>
              </a:spcBef>
              <a:buFont typeface="Arial" panose="020B0604020202020204" pitchFamily="34" charset="0"/>
              <a:buChar char="•"/>
            </a:lvl9pPr>
          </a:lstStyle>
          <a:p>
            <a:pPr rtl="0"/>
            <a:r>
              <a:rPr lang="de-DE"/>
              <a:t>Contakt Center über alle Kanäle zur Verbesserung der Kundeninteraktionen</a:t>
            </a:r>
          </a:p>
        </p:txBody>
      </p:sp>
      <p:sp>
        <p:nvSpPr>
          <p:cNvPr id="17" name="TextBox 2">
            <a:extLst>
              <a:ext uri="{FF2B5EF4-FFF2-40B4-BE49-F238E27FC236}">
                <a16:creationId xmlns:a16="http://schemas.microsoft.com/office/drawing/2014/main" id="{60E11DD1-7666-4973-9C54-05A8C64E413B}"/>
              </a:ext>
            </a:extLst>
          </p:cNvPr>
          <p:cNvSpPr txBox="1"/>
          <p:nvPr/>
        </p:nvSpPr>
        <p:spPr>
          <a:xfrm>
            <a:off x="4416071" y="4049906"/>
            <a:ext cx="2245986" cy="253916"/>
          </a:xfrm>
          <a:prstGeom prst="rect">
            <a:avLst/>
          </a:prstGeom>
          <a:solidFill>
            <a:schemeClr val="bg1">
              <a:lumMod val="75000"/>
            </a:schemeClr>
          </a:solidFill>
        </p:spPr>
        <p:txBody>
          <a:bodyPr wrap="square" rIns="0" rtlCol="0">
            <a:spAutoFit/>
          </a:bodyPr>
          <a:lstStyle/>
          <a:p>
            <a:pPr rtl="0"/>
            <a:r>
              <a:rPr lang="de-DE" sz="1050" dirty="0">
                <a:hlinkClick r:id="rId7"/>
              </a:rPr>
              <a:t>Besuchen Sie die Produkt-Webseite</a:t>
            </a:r>
          </a:p>
        </p:txBody>
      </p:sp>
    </p:spTree>
    <p:extLst>
      <p:ext uri="{BB962C8B-B14F-4D97-AF65-F5344CB8AC3E}">
        <p14:creationId xmlns:p14="http://schemas.microsoft.com/office/powerpoint/2010/main" val="14315257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ABC62EB-1598-4E42-B912-ADBF46F89EC0}"/>
              </a:ext>
            </a:extLst>
          </p:cNvPr>
          <p:cNvSpPr>
            <a:spLocks noGrp="1"/>
          </p:cNvSpPr>
          <p:nvPr>
            <p:ph type="body" sz="quarter" idx="11"/>
          </p:nvPr>
        </p:nvSpPr>
        <p:spPr/>
        <p:txBody>
          <a:bodyPr/>
          <a:lstStyle/>
          <a:p>
            <a:pPr rtl="0"/>
            <a:r>
              <a:rPr lang="de-DE"/>
              <a:t>OTEC-Angebots-Roadmap</a:t>
            </a:r>
          </a:p>
        </p:txBody>
      </p:sp>
      <p:sp>
        <p:nvSpPr>
          <p:cNvPr id="4" name="Flèche : droite 54">
            <a:extLst>
              <a:ext uri="{FF2B5EF4-FFF2-40B4-BE49-F238E27FC236}">
                <a16:creationId xmlns:a16="http://schemas.microsoft.com/office/drawing/2014/main" id="{C00F3A33-0F0B-8C78-138C-AC52DB798895}"/>
              </a:ext>
            </a:extLst>
          </p:cNvPr>
          <p:cNvSpPr/>
          <p:nvPr/>
        </p:nvSpPr>
        <p:spPr>
          <a:xfrm>
            <a:off x="4329670" y="2497725"/>
            <a:ext cx="3976642" cy="559266"/>
          </a:xfrm>
          <a:prstGeom prst="rightArrow">
            <a:avLst>
              <a:gd name="adj1" fmla="val 100000"/>
              <a:gd name="adj2" fmla="val 40170"/>
            </a:avLst>
          </a:prstGeom>
          <a:solidFill>
            <a:srgbClr val="7030A0"/>
          </a:solidFill>
          <a:ln w="1270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Flèche : droite 20">
            <a:extLst>
              <a:ext uri="{FF2B5EF4-FFF2-40B4-BE49-F238E27FC236}">
                <a16:creationId xmlns:a16="http://schemas.microsoft.com/office/drawing/2014/main" id="{979C2BD2-FD04-3B3E-1D57-24E927D0D587}"/>
              </a:ext>
            </a:extLst>
          </p:cNvPr>
          <p:cNvSpPr/>
          <p:nvPr/>
        </p:nvSpPr>
        <p:spPr>
          <a:xfrm>
            <a:off x="589721" y="2497725"/>
            <a:ext cx="4118032" cy="559266"/>
          </a:xfrm>
          <a:prstGeom prst="rightArrow">
            <a:avLst>
              <a:gd name="adj1" fmla="val 100000"/>
              <a:gd name="adj2" fmla="val 40170"/>
            </a:avLst>
          </a:prstGeom>
          <a:solidFill>
            <a:srgbClr val="7030A0"/>
          </a:solidFill>
          <a:ln w="1270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ZoneTexte 4">
            <a:extLst>
              <a:ext uri="{FF2B5EF4-FFF2-40B4-BE49-F238E27FC236}">
                <a16:creationId xmlns:a16="http://schemas.microsoft.com/office/drawing/2014/main" id="{A8818949-8EC9-54EC-CF6C-FB7472DD70F5}"/>
              </a:ext>
            </a:extLst>
          </p:cNvPr>
          <p:cNvSpPr txBox="1"/>
          <p:nvPr/>
        </p:nvSpPr>
        <p:spPr>
          <a:xfrm>
            <a:off x="881468" y="1131178"/>
            <a:ext cx="1172154" cy="4634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800" kern="0">
                <a:solidFill>
                  <a:prstClr val="black"/>
                </a:solidFill>
              </a:rPr>
              <a:t>Q4</a:t>
            </a:r>
            <a:r>
              <a:rPr kumimoji="0" lang="de-DE" sz="2800" b="0" i="0" u="none" strike="noStrike" kern="0" cap="none" spc="0" normalizeH="0" baseline="0">
                <a:ln>
                  <a:noFill/>
                </a:ln>
                <a:solidFill>
                  <a:prstClr val="black"/>
                </a:solidFill>
                <a:effectLst/>
                <a:uLnTx/>
                <a:uFillTx/>
              </a:rPr>
              <a:t> 2022</a:t>
            </a:r>
          </a:p>
        </p:txBody>
      </p:sp>
      <p:sp>
        <p:nvSpPr>
          <p:cNvPr id="8" name="ZoneTexte 5">
            <a:extLst>
              <a:ext uri="{FF2B5EF4-FFF2-40B4-BE49-F238E27FC236}">
                <a16:creationId xmlns:a16="http://schemas.microsoft.com/office/drawing/2014/main" id="{AB3E2369-00F7-17C5-440E-BE980F86B8B1}"/>
              </a:ext>
            </a:extLst>
          </p:cNvPr>
          <p:cNvSpPr txBox="1"/>
          <p:nvPr/>
        </p:nvSpPr>
        <p:spPr>
          <a:xfrm>
            <a:off x="3075308" y="1131178"/>
            <a:ext cx="747757" cy="4634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0" cap="none" spc="0" normalizeH="0" baseline="0">
                <a:ln>
                  <a:noFill/>
                </a:ln>
                <a:solidFill>
                  <a:prstClr val="black"/>
                </a:solidFill>
                <a:effectLst/>
                <a:uLnTx/>
                <a:uFillTx/>
              </a:rPr>
              <a:t>Q4 2023</a:t>
            </a:r>
          </a:p>
        </p:txBody>
      </p:sp>
      <p:sp>
        <p:nvSpPr>
          <p:cNvPr id="9" name="ZoneTexte 8">
            <a:extLst>
              <a:ext uri="{FF2B5EF4-FFF2-40B4-BE49-F238E27FC236}">
                <a16:creationId xmlns:a16="http://schemas.microsoft.com/office/drawing/2014/main" id="{9427288B-5556-DCB9-8A44-C27DA9E0A6B1}"/>
              </a:ext>
            </a:extLst>
          </p:cNvPr>
          <p:cNvSpPr txBox="1"/>
          <p:nvPr/>
        </p:nvSpPr>
        <p:spPr>
          <a:xfrm>
            <a:off x="4993821" y="1131178"/>
            <a:ext cx="897771" cy="4634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0" cap="none" spc="0" normalizeH="0" baseline="0">
                <a:ln>
                  <a:noFill/>
                </a:ln>
                <a:solidFill>
                  <a:prstClr val="black"/>
                </a:solidFill>
                <a:effectLst/>
                <a:uLnTx/>
                <a:uFillTx/>
              </a:rPr>
              <a:t>H1 2024</a:t>
            </a:r>
          </a:p>
        </p:txBody>
      </p:sp>
      <p:sp>
        <p:nvSpPr>
          <p:cNvPr id="10" name="Rectangle 9">
            <a:extLst>
              <a:ext uri="{FF2B5EF4-FFF2-40B4-BE49-F238E27FC236}">
                <a16:creationId xmlns:a16="http://schemas.microsoft.com/office/drawing/2014/main" id="{B3E04140-CB96-6698-346D-C036FAB8520C}"/>
              </a:ext>
            </a:extLst>
          </p:cNvPr>
          <p:cNvSpPr/>
          <p:nvPr/>
        </p:nvSpPr>
        <p:spPr>
          <a:xfrm>
            <a:off x="924420" y="3113697"/>
            <a:ext cx="1086249" cy="231727"/>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a:ln>
                  <a:noFill/>
                </a:ln>
                <a:solidFill>
                  <a:prstClr val="black"/>
                </a:solidFill>
                <a:effectLst/>
                <a:uLnTx/>
                <a:uFillTx/>
              </a:rPr>
              <a:t>OTEC w. OXE R100.1</a:t>
            </a:r>
          </a:p>
        </p:txBody>
      </p:sp>
      <p:sp>
        <p:nvSpPr>
          <p:cNvPr id="11" name="Rectangle 10">
            <a:extLst>
              <a:ext uri="{FF2B5EF4-FFF2-40B4-BE49-F238E27FC236}">
                <a16:creationId xmlns:a16="http://schemas.microsoft.com/office/drawing/2014/main" id="{B19E13CE-98AF-3991-849E-150C9CF4E54B}"/>
              </a:ext>
            </a:extLst>
          </p:cNvPr>
          <p:cNvSpPr/>
          <p:nvPr/>
        </p:nvSpPr>
        <p:spPr>
          <a:xfrm>
            <a:off x="7080508" y="3067903"/>
            <a:ext cx="670828" cy="231727"/>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a:ln>
                  <a:noFill/>
                </a:ln>
                <a:solidFill>
                  <a:prstClr val="black"/>
                </a:solidFill>
                <a:effectLst/>
                <a:uLnTx/>
                <a:uFillTx/>
              </a:rPr>
              <a:t>R nächste TBD</a:t>
            </a:r>
          </a:p>
        </p:txBody>
      </p:sp>
      <p:sp>
        <p:nvSpPr>
          <p:cNvPr id="13" name="Rectangle 12">
            <a:extLst>
              <a:ext uri="{FF2B5EF4-FFF2-40B4-BE49-F238E27FC236}">
                <a16:creationId xmlns:a16="http://schemas.microsoft.com/office/drawing/2014/main" id="{99AB5A77-5158-5253-6800-E4A8E5E93A0C}"/>
              </a:ext>
            </a:extLst>
          </p:cNvPr>
          <p:cNvSpPr/>
          <p:nvPr/>
        </p:nvSpPr>
        <p:spPr>
          <a:xfrm>
            <a:off x="2866505" y="3113696"/>
            <a:ext cx="1125996" cy="231727"/>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a:ln>
                  <a:noFill/>
                </a:ln>
                <a:solidFill>
                  <a:prstClr val="black"/>
                </a:solidFill>
                <a:effectLst/>
                <a:uLnTx/>
                <a:uFillTx/>
              </a:rPr>
              <a:t>OTEC w. </a:t>
            </a:r>
            <a:r>
              <a:rPr kumimoji="0" lang="de-DE" sz="1100" b="1" i="0" u="none" strike="noStrike" kern="0" cap="none" spc="0" normalizeH="0" baseline="0">
                <a:ln>
                  <a:noFill/>
                </a:ln>
                <a:solidFill>
                  <a:srgbClr val="7030A0"/>
                </a:solidFill>
                <a:effectLst/>
                <a:uLnTx/>
                <a:uFillTx/>
              </a:rPr>
              <a:t>OXE R100.1</a:t>
            </a:r>
          </a:p>
        </p:txBody>
      </p:sp>
      <p:sp>
        <p:nvSpPr>
          <p:cNvPr id="17" name="Ellipse 42">
            <a:extLst>
              <a:ext uri="{FF2B5EF4-FFF2-40B4-BE49-F238E27FC236}">
                <a16:creationId xmlns:a16="http://schemas.microsoft.com/office/drawing/2014/main" id="{6D497404-6B62-E3E7-209C-30306210CC34}"/>
              </a:ext>
            </a:extLst>
          </p:cNvPr>
          <p:cNvSpPr>
            <a:spLocks noChangeAspect="1"/>
          </p:cNvSpPr>
          <p:nvPr/>
        </p:nvSpPr>
        <p:spPr>
          <a:xfrm>
            <a:off x="7215804" y="2596987"/>
            <a:ext cx="325750" cy="360742"/>
          </a:xfrm>
          <a:prstGeom prst="ellipse">
            <a:avLst/>
          </a:prstGeom>
          <a:solidFill>
            <a:sysClr val="window" lastClr="FFFFFF"/>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 name="Ellipse 26">
            <a:extLst>
              <a:ext uri="{FF2B5EF4-FFF2-40B4-BE49-F238E27FC236}">
                <a16:creationId xmlns:a16="http://schemas.microsoft.com/office/drawing/2014/main" id="{DD61C94E-5DB2-0EDE-34B0-04644B381937}"/>
              </a:ext>
            </a:extLst>
          </p:cNvPr>
          <p:cNvSpPr>
            <a:spLocks noChangeAspect="1"/>
          </p:cNvSpPr>
          <p:nvPr/>
        </p:nvSpPr>
        <p:spPr>
          <a:xfrm>
            <a:off x="1226029" y="2609359"/>
            <a:ext cx="325750" cy="360742"/>
          </a:xfrm>
          <a:prstGeom prst="ellipse">
            <a:avLst/>
          </a:prstGeom>
          <a:solidFill>
            <a:sysClr val="window" lastClr="FFFFFF"/>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3" name="Ellipse 41">
            <a:extLst>
              <a:ext uri="{FF2B5EF4-FFF2-40B4-BE49-F238E27FC236}">
                <a16:creationId xmlns:a16="http://schemas.microsoft.com/office/drawing/2014/main" id="{4F504C41-F652-7D9E-9240-04B5DD0292F5}"/>
              </a:ext>
            </a:extLst>
          </p:cNvPr>
          <p:cNvSpPr>
            <a:spLocks noChangeAspect="1"/>
          </p:cNvSpPr>
          <p:nvPr/>
        </p:nvSpPr>
        <p:spPr>
          <a:xfrm>
            <a:off x="3266628" y="2609359"/>
            <a:ext cx="325750" cy="360742"/>
          </a:xfrm>
          <a:prstGeom prst="ellipse">
            <a:avLst/>
          </a:prstGeom>
          <a:solidFill>
            <a:sysClr val="window" lastClr="FFFFFF"/>
          </a:solidFill>
          <a:ln w="57150" cap="flat" cmpd="sng" algn="ctr">
            <a:solidFill>
              <a:srgbClr val="4472C4"/>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 name="TextBox 51">
            <a:extLst>
              <a:ext uri="{FF2B5EF4-FFF2-40B4-BE49-F238E27FC236}">
                <a16:creationId xmlns:a16="http://schemas.microsoft.com/office/drawing/2014/main" id="{23784BF4-14EF-4C26-AD64-1FE5A8467C74}"/>
              </a:ext>
            </a:extLst>
          </p:cNvPr>
          <p:cNvSpPr txBox="1"/>
          <p:nvPr/>
        </p:nvSpPr>
        <p:spPr>
          <a:xfrm>
            <a:off x="2680994" y="4030286"/>
            <a:ext cx="1582484" cy="300082"/>
          </a:xfrm>
          <a:prstGeom prst="rect">
            <a:avLst/>
          </a:prstGeom>
          <a:noFill/>
        </p:spPr>
        <p:txBody>
          <a:bodyPr wrap="none" rtlCol="0">
            <a:spAutoFit/>
          </a:bodyPr>
          <a:lstStyle/>
          <a:p>
            <a:pPr rtl="0"/>
            <a:r>
              <a:rPr lang="de-DE" b="1">
                <a:solidFill>
                  <a:srgbClr val="7030A0"/>
                </a:solidFill>
              </a:rPr>
              <a:t>OTEC R100.1MD6</a:t>
            </a:r>
          </a:p>
        </p:txBody>
      </p:sp>
      <p:sp>
        <p:nvSpPr>
          <p:cNvPr id="27" name="TextBox 52">
            <a:extLst>
              <a:ext uri="{FF2B5EF4-FFF2-40B4-BE49-F238E27FC236}">
                <a16:creationId xmlns:a16="http://schemas.microsoft.com/office/drawing/2014/main" id="{B5846050-0169-41F6-9427-8EF55E0ECC72}"/>
              </a:ext>
            </a:extLst>
          </p:cNvPr>
          <p:cNvSpPr txBox="1"/>
          <p:nvPr/>
        </p:nvSpPr>
        <p:spPr>
          <a:xfrm>
            <a:off x="797235" y="4036638"/>
            <a:ext cx="1183337" cy="300082"/>
          </a:xfrm>
          <a:prstGeom prst="rect">
            <a:avLst/>
          </a:prstGeom>
          <a:noFill/>
        </p:spPr>
        <p:txBody>
          <a:bodyPr wrap="none" rtlCol="0">
            <a:spAutoFit/>
          </a:bodyPr>
          <a:lstStyle/>
          <a:p>
            <a:pPr rtl="0"/>
            <a:r>
              <a:rPr lang="de-DE"/>
              <a:t>OTEC R100.1</a:t>
            </a:r>
          </a:p>
        </p:txBody>
      </p:sp>
      <p:sp>
        <p:nvSpPr>
          <p:cNvPr id="28" name="TextBox 53">
            <a:extLst>
              <a:ext uri="{FF2B5EF4-FFF2-40B4-BE49-F238E27FC236}">
                <a16:creationId xmlns:a16="http://schemas.microsoft.com/office/drawing/2014/main" id="{F842F8B9-C6E3-9E21-C031-4249D28B5491}"/>
              </a:ext>
            </a:extLst>
          </p:cNvPr>
          <p:cNvSpPr txBox="1"/>
          <p:nvPr/>
        </p:nvSpPr>
        <p:spPr>
          <a:xfrm>
            <a:off x="6754257" y="4030286"/>
            <a:ext cx="1505605" cy="300082"/>
          </a:xfrm>
          <a:prstGeom prst="rect">
            <a:avLst/>
          </a:prstGeom>
          <a:noFill/>
        </p:spPr>
        <p:txBody>
          <a:bodyPr wrap="none" rtlCol="0">
            <a:spAutoFit/>
          </a:bodyPr>
          <a:lstStyle/>
          <a:p>
            <a:pPr rtl="0"/>
            <a:r>
              <a:rPr lang="de-DE"/>
              <a:t>OTEC R nächstes TBD</a:t>
            </a:r>
          </a:p>
        </p:txBody>
      </p:sp>
      <p:cxnSp>
        <p:nvCxnSpPr>
          <p:cNvPr id="29" name="Straight Connector 55">
            <a:extLst>
              <a:ext uri="{FF2B5EF4-FFF2-40B4-BE49-F238E27FC236}">
                <a16:creationId xmlns:a16="http://schemas.microsoft.com/office/drawing/2014/main" id="{F3A74E94-FBD4-F00D-3419-7E45691C0546}"/>
              </a:ext>
            </a:extLst>
          </p:cNvPr>
          <p:cNvCxnSpPr>
            <a:cxnSpLocks/>
          </p:cNvCxnSpPr>
          <p:nvPr/>
        </p:nvCxnSpPr>
        <p:spPr>
          <a:xfrm flipV="1">
            <a:off x="685549" y="3956968"/>
            <a:ext cx="7828973" cy="42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56">
            <a:extLst>
              <a:ext uri="{FF2B5EF4-FFF2-40B4-BE49-F238E27FC236}">
                <a16:creationId xmlns:a16="http://schemas.microsoft.com/office/drawing/2014/main" id="{69CDF913-D773-1AA9-40F7-88F222077A15}"/>
              </a:ext>
            </a:extLst>
          </p:cNvPr>
          <p:cNvCxnSpPr>
            <a:cxnSpLocks/>
          </p:cNvCxnSpPr>
          <p:nvPr/>
        </p:nvCxnSpPr>
        <p:spPr>
          <a:xfrm flipV="1">
            <a:off x="685549" y="4330368"/>
            <a:ext cx="7828973" cy="50331"/>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52">
            <a:extLst>
              <a:ext uri="{FF2B5EF4-FFF2-40B4-BE49-F238E27FC236}">
                <a16:creationId xmlns:a16="http://schemas.microsoft.com/office/drawing/2014/main" id="{73FB979E-5EA1-6108-246B-B8384F3E275C}"/>
              </a:ext>
            </a:extLst>
          </p:cNvPr>
          <p:cNvSpPr txBox="1"/>
          <p:nvPr/>
        </p:nvSpPr>
        <p:spPr>
          <a:xfrm>
            <a:off x="4915531" y="4024280"/>
            <a:ext cx="1027845" cy="300082"/>
          </a:xfrm>
          <a:prstGeom prst="rect">
            <a:avLst/>
          </a:prstGeom>
          <a:noFill/>
        </p:spPr>
        <p:txBody>
          <a:bodyPr wrap="none" rtlCol="0">
            <a:spAutoFit/>
          </a:bodyPr>
          <a:lstStyle/>
          <a:p>
            <a:pPr rtl="0"/>
            <a:r>
              <a:rPr lang="de-DE"/>
              <a:t>OTEC R101</a:t>
            </a:r>
          </a:p>
        </p:txBody>
      </p:sp>
      <p:sp>
        <p:nvSpPr>
          <p:cNvPr id="35" name="Rectangle 34">
            <a:extLst>
              <a:ext uri="{FF2B5EF4-FFF2-40B4-BE49-F238E27FC236}">
                <a16:creationId xmlns:a16="http://schemas.microsoft.com/office/drawing/2014/main" id="{33321EF3-4D46-46D2-C43D-95C03C71620F}"/>
              </a:ext>
            </a:extLst>
          </p:cNvPr>
          <p:cNvSpPr/>
          <p:nvPr/>
        </p:nvSpPr>
        <p:spPr>
          <a:xfrm>
            <a:off x="4860317" y="3113699"/>
            <a:ext cx="1086249" cy="231727"/>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a:ln>
                  <a:noFill/>
                </a:ln>
                <a:solidFill>
                  <a:prstClr val="black"/>
                </a:solidFill>
                <a:effectLst/>
                <a:uLnTx/>
                <a:uFillTx/>
              </a:rPr>
              <a:t>OTEC w. OXE R101</a:t>
            </a:r>
          </a:p>
        </p:txBody>
      </p:sp>
      <p:sp>
        <p:nvSpPr>
          <p:cNvPr id="36" name="Ellipse 26">
            <a:extLst>
              <a:ext uri="{FF2B5EF4-FFF2-40B4-BE49-F238E27FC236}">
                <a16:creationId xmlns:a16="http://schemas.microsoft.com/office/drawing/2014/main" id="{A97C9B39-714D-4A7E-FA21-7EF4EE21F2B1}"/>
              </a:ext>
            </a:extLst>
          </p:cNvPr>
          <p:cNvSpPr>
            <a:spLocks noChangeAspect="1"/>
          </p:cNvSpPr>
          <p:nvPr/>
        </p:nvSpPr>
        <p:spPr>
          <a:xfrm>
            <a:off x="5228186" y="2609361"/>
            <a:ext cx="325750" cy="360742"/>
          </a:xfrm>
          <a:prstGeom prst="ellipse">
            <a:avLst/>
          </a:prstGeom>
          <a:solidFill>
            <a:sysClr val="window" lastClr="FFFFFF"/>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023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par>
                                <p:cTn id="71" presetID="16" presetClass="entr" presetSubtype="21"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arn(inVertical)">
                                      <p:cBhvr>
                                        <p:cTn id="73" dur="500"/>
                                        <p:tgtEl>
                                          <p:spTgt spid="3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arn(inVertical)">
                                      <p:cBhvr>
                                        <p:cTn id="76" dur="500"/>
                                        <p:tgtEl>
                                          <p:spTgt spid="35"/>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arn(inVertical)">
                                      <p:cBhvr>
                                        <p:cTn id="7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P spid="9" grpId="0"/>
      <p:bldP spid="10" grpId="0"/>
      <p:bldP spid="11" grpId="0"/>
      <p:bldP spid="13" grpId="0"/>
      <p:bldP spid="17" grpId="0" animBg="1"/>
      <p:bldP spid="22" grpId="0" animBg="1"/>
      <p:bldP spid="23" grpId="0" animBg="1"/>
      <p:bldP spid="26" grpId="0"/>
      <p:bldP spid="27" grpId="0"/>
      <p:bldP spid="28" grpId="0"/>
      <p:bldP spid="34" grpId="0"/>
      <p:bldP spid="35"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944">
            <a:extLst>
              <a:ext uri="{FF2B5EF4-FFF2-40B4-BE49-F238E27FC236}">
                <a16:creationId xmlns:a16="http://schemas.microsoft.com/office/drawing/2014/main" id="{40A8904B-850A-4147-AC27-93EEEDDD1B65}"/>
              </a:ext>
            </a:extLst>
          </p:cNvPr>
          <p:cNvSpPr/>
          <p:nvPr/>
        </p:nvSpPr>
        <p:spPr>
          <a:xfrm>
            <a:off x="4374953" y="1631000"/>
            <a:ext cx="197049" cy="19764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4"/>
          </a:solidFill>
          <a:ln w="12700">
            <a:miter lim="400000"/>
          </a:ln>
        </p:spPr>
        <p:txBody>
          <a:bodyPr lIns="14284" tIns="14284" rIns="14284" bIns="14284" anchor="ctr"/>
          <a:lstStyle/>
          <a:p>
            <a:pPr defTabSz="17139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Trebuchet MS" panose="020B0703020202090204" pitchFamily="34" charset="0"/>
              <a:ea typeface="Open Sans Semibold" charset="0"/>
              <a:cs typeface="Open Sans Semibold" charset="0"/>
              <a:sym typeface="Gill Sans"/>
            </a:endParaRPr>
          </a:p>
        </p:txBody>
      </p:sp>
      <p:sp>
        <p:nvSpPr>
          <p:cNvPr id="78859" name="Rectangle 15">
            <a:extLst>
              <a:ext uri="{FF2B5EF4-FFF2-40B4-BE49-F238E27FC236}">
                <a16:creationId xmlns:a16="http://schemas.microsoft.com/office/drawing/2014/main" id="{6EA8C5BA-6DB6-49A1-8E48-E10C71B3E9CC}"/>
              </a:ext>
            </a:extLst>
          </p:cNvPr>
          <p:cNvSpPr>
            <a:spLocks noChangeArrowheads="1"/>
          </p:cNvSpPr>
          <p:nvPr/>
        </p:nvSpPr>
        <p:spPr bwMode="auto">
          <a:xfrm>
            <a:off x="3907476" y="1932823"/>
            <a:ext cx="1168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rtl="0" eaLnBrk="1" hangingPunct="1">
              <a:defRPr/>
            </a:pPr>
            <a:r>
              <a:rPr lang="de-DE" sz="2000">
                <a:solidFill>
                  <a:schemeClr val="tx2"/>
                </a:solidFill>
                <a:latin typeface="+mj-lt"/>
                <a:ea typeface="Open Sans Semibold"/>
                <a:cs typeface="Open Sans Semibold"/>
              </a:rPr>
              <a:t>WEBSITE</a:t>
            </a:r>
          </a:p>
        </p:txBody>
      </p:sp>
      <p:sp>
        <p:nvSpPr>
          <p:cNvPr id="78860" name="TextBox 16">
            <a:extLst>
              <a:ext uri="{FF2B5EF4-FFF2-40B4-BE49-F238E27FC236}">
                <a16:creationId xmlns:a16="http://schemas.microsoft.com/office/drawing/2014/main" id="{E7051F6B-E629-4C3E-A682-572E25D39AE7}"/>
              </a:ext>
            </a:extLst>
          </p:cNvPr>
          <p:cNvSpPr txBox="1">
            <a:spLocks noChangeArrowheads="1"/>
          </p:cNvSpPr>
          <p:nvPr/>
        </p:nvSpPr>
        <p:spPr bwMode="auto">
          <a:xfrm>
            <a:off x="3440503" y="2270783"/>
            <a:ext cx="2122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rtl="0">
              <a:lnSpc>
                <a:spcPts val="1214"/>
              </a:lnSpc>
              <a:defRPr/>
            </a:pPr>
            <a:r>
              <a:rPr lang="de-DE" sz="1200">
                <a:solidFill>
                  <a:srgbClr val="7030A0"/>
                </a:solidFill>
                <a:latin typeface="+mn-lt"/>
                <a:ea typeface="Open Sans Semibold"/>
                <a:cs typeface="Open Sans Semibold"/>
                <a:hlinkClick r:id="rId3"/>
              </a:rPr>
              <a:t>www.al-enterprise.com</a:t>
            </a:r>
          </a:p>
          <a:p>
            <a:pPr algn="ctr">
              <a:lnSpc>
                <a:spcPts val="1214"/>
              </a:lnSpc>
              <a:defRPr/>
            </a:pPr>
            <a:endParaRPr lang="en-US" altLang="en-US" sz="1200" dirty="0">
              <a:solidFill>
                <a:srgbClr val="604187"/>
              </a:solidFill>
              <a:latin typeface="+mn-lt"/>
              <a:ea typeface="Open Sans Semibold"/>
              <a:cs typeface="Open Sans Semibold"/>
            </a:endParaRPr>
          </a:p>
        </p:txBody>
      </p:sp>
      <p:sp>
        <p:nvSpPr>
          <p:cNvPr id="16" name="TextBox 6">
            <a:extLst>
              <a:ext uri="{FF2B5EF4-FFF2-40B4-BE49-F238E27FC236}">
                <a16:creationId xmlns:a16="http://schemas.microsoft.com/office/drawing/2014/main" id="{EFF0D5DC-2C63-2E47-B5D0-0E4047C0C2E8}"/>
              </a:ext>
            </a:extLst>
          </p:cNvPr>
          <p:cNvSpPr txBox="1">
            <a:spLocks noChangeArrowheads="1"/>
          </p:cNvSpPr>
          <p:nvPr/>
        </p:nvSpPr>
        <p:spPr bwMode="auto">
          <a:xfrm>
            <a:off x="2253343" y="2670894"/>
            <a:ext cx="1798497" cy="180275"/>
          </a:xfrm>
          <a:prstGeom prst="rect">
            <a:avLst/>
          </a:prstGeom>
          <a:noFill/>
          <a:ln w="9525">
            <a:noFill/>
            <a:miter lim="800000"/>
            <a:headEnd/>
            <a:tailEnd/>
          </a:ln>
        </p:spPr>
        <p:txBody>
          <a:bodyPr wrap="square" lIns="26132" tIns="13066" rIns="26132" bIns="13066">
            <a:spAutoFit/>
          </a:bodyPr>
          <a:lstStyle/>
          <a:p>
            <a:pPr rtl="0">
              <a:spcBef>
                <a:spcPct val="50000"/>
              </a:spcBef>
            </a:pPr>
            <a:r>
              <a:rPr lang="de-DE" sz="1000" dirty="0">
                <a:latin typeface="Trebuchet MS" charset="0"/>
              </a:rPr>
              <a:t>Weitere Informationen unter:</a:t>
            </a:r>
          </a:p>
        </p:txBody>
      </p:sp>
      <p:pic>
        <p:nvPicPr>
          <p:cNvPr id="19" name="Picture 35" descr="TwitterBird_icon.png">
            <a:hlinkClick r:id="rId4"/>
            <a:extLst>
              <a:ext uri="{FF2B5EF4-FFF2-40B4-BE49-F238E27FC236}">
                <a16:creationId xmlns:a16="http://schemas.microsoft.com/office/drawing/2014/main" id="{643F1EF1-5DE6-A341-B048-C81ABC0C841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8242" y="2652679"/>
            <a:ext cx="274911" cy="268038"/>
          </a:xfrm>
          <a:prstGeom prst="rect">
            <a:avLst/>
          </a:prstGeom>
          <a:noFill/>
          <a:ln w="9525">
            <a:noFill/>
            <a:miter lim="800000"/>
            <a:headEnd/>
            <a:tailEnd/>
          </a:ln>
        </p:spPr>
      </p:pic>
      <p:pic>
        <p:nvPicPr>
          <p:cNvPr id="20" name="Picture 36" descr="Facebook_icon.png">
            <a:hlinkClick r:id="rId6"/>
            <a:extLst>
              <a:ext uri="{FF2B5EF4-FFF2-40B4-BE49-F238E27FC236}">
                <a16:creationId xmlns:a16="http://schemas.microsoft.com/office/drawing/2014/main" id="{A09CFB16-E572-9F4C-8A7C-338665298C5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01253" y="2648653"/>
            <a:ext cx="279965" cy="271980"/>
          </a:xfrm>
          <a:prstGeom prst="rect">
            <a:avLst/>
          </a:prstGeom>
          <a:noFill/>
          <a:ln w="9525">
            <a:noFill/>
            <a:miter lim="800000"/>
            <a:headEnd/>
            <a:tailEnd/>
          </a:ln>
        </p:spPr>
      </p:pic>
      <p:pic>
        <p:nvPicPr>
          <p:cNvPr id="21" name="Picture 37" descr="LinkinIn_icon.png">
            <a:hlinkClick r:id="rId8"/>
            <a:extLst>
              <a:ext uri="{FF2B5EF4-FFF2-40B4-BE49-F238E27FC236}">
                <a16:creationId xmlns:a16="http://schemas.microsoft.com/office/drawing/2014/main" id="{8B4821DC-576F-4949-A194-5D0C3429D9D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59552" y="2648653"/>
            <a:ext cx="279965" cy="271980"/>
          </a:xfrm>
          <a:prstGeom prst="rect">
            <a:avLst/>
          </a:prstGeom>
          <a:noFill/>
          <a:ln w="9525">
            <a:noFill/>
            <a:miter lim="800000"/>
            <a:headEnd/>
            <a:tailEnd/>
          </a:ln>
        </p:spPr>
      </p:pic>
      <p:pic>
        <p:nvPicPr>
          <p:cNvPr id="22" name="Picture 38" descr="YouTube_icon.png">
            <a:hlinkClick r:id="rId10"/>
            <a:extLst>
              <a:ext uri="{FF2B5EF4-FFF2-40B4-BE49-F238E27FC236}">
                <a16:creationId xmlns:a16="http://schemas.microsoft.com/office/drawing/2014/main" id="{E016C8DC-D6D3-8145-BA05-69DAFDB5C3E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42953" y="2648654"/>
            <a:ext cx="279965" cy="272964"/>
          </a:xfrm>
          <a:prstGeom prst="rect">
            <a:avLst/>
          </a:prstGeom>
          <a:noFill/>
          <a:ln w="9525">
            <a:noFill/>
            <a:miter lim="800000"/>
            <a:headEnd/>
            <a:tailEnd/>
          </a:ln>
        </p:spPr>
      </p:pic>
      <p:sp>
        <p:nvSpPr>
          <p:cNvPr id="13" name="CasellaDiTesto 12">
            <a:extLst>
              <a:ext uri="{FF2B5EF4-FFF2-40B4-BE49-F238E27FC236}">
                <a16:creationId xmlns:a16="http://schemas.microsoft.com/office/drawing/2014/main" id="{04FC1F64-9742-C844-B25F-9393598319CF}"/>
              </a:ext>
            </a:extLst>
          </p:cNvPr>
          <p:cNvSpPr txBox="1"/>
          <p:nvPr/>
        </p:nvSpPr>
        <p:spPr>
          <a:xfrm>
            <a:off x="507715" y="4857750"/>
            <a:ext cx="5055381" cy="215444"/>
          </a:xfrm>
          <a:prstGeom prst="rect">
            <a:avLst/>
          </a:prstGeom>
          <a:noFill/>
        </p:spPr>
        <p:txBody>
          <a:bodyPr wrap="square" rtlCol="0">
            <a:spAutoFit/>
          </a:bodyPr>
          <a:lstStyle/>
          <a:p>
            <a:pPr rtl="0"/>
            <a:r>
              <a:rPr lang="de-DE" sz="800" b="1">
                <a:solidFill>
                  <a:srgbClr val="604187"/>
                </a:solidFill>
              </a:rPr>
              <a:t>Der Name Alcatel-Lucent und das Logo sind Marken von Nokia, die von ALE unter Lizenz verwendet werden.</a:t>
            </a:r>
          </a:p>
        </p:txBody>
      </p:sp>
      <p:sp>
        <p:nvSpPr>
          <p:cNvPr id="12" name="Rectangle 6">
            <a:extLst>
              <a:ext uri="{FF2B5EF4-FFF2-40B4-BE49-F238E27FC236}">
                <a16:creationId xmlns:a16="http://schemas.microsoft.com/office/drawing/2014/main" id="{95F11EE4-EDDC-408C-AF22-3995B81611F6}"/>
              </a:ext>
            </a:extLst>
          </p:cNvPr>
          <p:cNvSpPr>
            <a:spLocks/>
          </p:cNvSpPr>
          <p:nvPr/>
        </p:nvSpPr>
        <p:spPr bwMode="auto">
          <a:xfrm>
            <a:off x="2823893" y="1018579"/>
            <a:ext cx="3496214" cy="432875"/>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1714500" rtl="0" eaLnBrk="1" fontAlgn="auto" hangingPunct="1">
              <a:spcBef>
                <a:spcPts val="0"/>
              </a:spcBef>
              <a:spcAft>
                <a:spcPts val="0"/>
              </a:spcAft>
              <a:defRPr/>
            </a:pPr>
            <a:r>
              <a:rPr lang="de-DE" sz="2800" spc="1313">
                <a:solidFill>
                  <a:schemeClr val="accent1"/>
                </a:solidFill>
                <a:latin typeface="+mj-lt"/>
                <a:ea typeface="Open Sans" charset="0"/>
                <a:cs typeface="Open Sans" charset="0"/>
                <a:sym typeface="Bebas Neue" charset="0"/>
              </a:rPr>
              <a:t>KONTAKTIEREN SIE UNS</a:t>
            </a:r>
          </a:p>
        </p:txBody>
      </p:sp>
    </p:spTree>
    <p:extLst>
      <p:ext uri="{BB962C8B-B14F-4D97-AF65-F5344CB8AC3E}">
        <p14:creationId xmlns:p14="http://schemas.microsoft.com/office/powerpoint/2010/main" val="25910282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ABC62EB-1598-4E42-B912-ADBF46F89EC0}"/>
              </a:ext>
            </a:extLst>
          </p:cNvPr>
          <p:cNvSpPr>
            <a:spLocks noGrp="1"/>
          </p:cNvSpPr>
          <p:nvPr>
            <p:ph type="body" sz="quarter" idx="11"/>
          </p:nvPr>
        </p:nvSpPr>
        <p:spPr/>
        <p:txBody>
          <a:bodyPr/>
          <a:lstStyle/>
          <a:p>
            <a:pPr rtl="0"/>
            <a:r>
              <a:rPr lang="de-DE"/>
              <a:t>Update des OTEC R100.1 md6-Angebots </a:t>
            </a:r>
          </a:p>
        </p:txBody>
      </p:sp>
      <p:sp>
        <p:nvSpPr>
          <p:cNvPr id="2" name="ZoneTexte 1">
            <a:extLst>
              <a:ext uri="{FF2B5EF4-FFF2-40B4-BE49-F238E27FC236}">
                <a16:creationId xmlns:a16="http://schemas.microsoft.com/office/drawing/2014/main" id="{EE12994D-AD9D-C4AD-B37D-02E4C9CAB86A}"/>
              </a:ext>
            </a:extLst>
          </p:cNvPr>
          <p:cNvSpPr txBox="1"/>
          <p:nvPr/>
        </p:nvSpPr>
        <p:spPr>
          <a:xfrm>
            <a:off x="622860" y="833037"/>
            <a:ext cx="7823200" cy="3046988"/>
          </a:xfrm>
          <a:prstGeom prst="rect">
            <a:avLst/>
          </a:prstGeom>
          <a:noFill/>
        </p:spPr>
        <p:txBody>
          <a:bodyPr wrap="square" rtlCol="0">
            <a:spAutoFit/>
          </a:bodyPr>
          <a:lstStyle/>
          <a:p>
            <a:pPr algn="l" rtl="0"/>
            <a:r>
              <a:rPr lang="de-DE" sz="1200" b="1" i="0" u="none" strike="noStrike" baseline="0" dirty="0">
                <a:solidFill>
                  <a:schemeClr val="accent1"/>
                </a:solidFill>
                <a:latin typeface="Trebuchet MS" panose="020B0603020202020204" pitchFamily="34" charset="0"/>
              </a:rPr>
              <a:t>Siehe EF-Phase-in-C217-DE, veröffentlicht in </a:t>
            </a:r>
            <a:r>
              <a:rPr lang="de-DE" sz="1200" b="1" i="0" u="none" strike="noStrike" baseline="0" dirty="0" err="1">
                <a:solidFill>
                  <a:schemeClr val="accent1"/>
                </a:solidFill>
                <a:latin typeface="Trebuchet MS" panose="020B0603020202020204" pitchFamily="34" charset="0"/>
              </a:rPr>
              <a:t>MyPortal</a:t>
            </a:r>
            <a:r>
              <a:rPr lang="de-DE" sz="1200" b="1" i="0" u="none" strike="noStrike" baseline="0" dirty="0">
                <a:solidFill>
                  <a:schemeClr val="accent1"/>
                </a:solidFill>
                <a:latin typeface="Trebuchet MS" panose="020B0603020202020204" pitchFamily="34" charset="0"/>
              </a:rPr>
              <a:t>.</a:t>
            </a:r>
          </a:p>
          <a:p>
            <a:pPr algn="l"/>
            <a:endParaRPr lang="en-GB" sz="1200" b="1" dirty="0">
              <a:solidFill>
                <a:schemeClr val="accent1"/>
              </a:solidFill>
              <a:latin typeface="Trebuchet MS" panose="020B0603020202020204" pitchFamily="34" charset="0"/>
            </a:endParaRPr>
          </a:p>
          <a:p>
            <a:pPr marL="171450" indent="-171450" rtl="0">
              <a:buFont typeface="Arial" panose="020B0604020202020204" pitchFamily="34" charset="0"/>
              <a:buChar char="•"/>
            </a:pPr>
            <a:r>
              <a:rPr lang="de-DE" sz="1200" b="0" i="0" u="none" strike="noStrike" baseline="0" dirty="0">
                <a:solidFill>
                  <a:schemeClr val="accent1"/>
                </a:solidFill>
                <a:latin typeface="Trebuchet MS" panose="020B0603020202020204" pitchFamily="34" charset="0"/>
              </a:rPr>
              <a:t>Gültig ab 21. November 2023</a:t>
            </a:r>
          </a:p>
          <a:p>
            <a:pPr marL="171450" indent="-171450" rtl="0">
              <a:buFont typeface="Arial" panose="020B0604020202020204" pitchFamily="34" charset="0"/>
              <a:buChar char="•"/>
            </a:pPr>
            <a:r>
              <a:rPr lang="de-DE" sz="1200" b="0" i="0" u="none" strike="noStrike" baseline="0" dirty="0">
                <a:solidFill>
                  <a:schemeClr val="accent1"/>
                </a:solidFill>
                <a:latin typeface="Trebuchet MS" panose="020B0603020202020204" pitchFamily="34" charset="0"/>
              </a:rPr>
              <a:t>Neue Alcatel-Lucent </a:t>
            </a:r>
            <a:r>
              <a:rPr lang="de-DE" sz="1200" b="0" i="0" u="none" strike="noStrike" baseline="0" dirty="0" err="1">
                <a:solidFill>
                  <a:schemeClr val="accent1"/>
                </a:solidFill>
                <a:latin typeface="Trebuchet MS" panose="020B0603020202020204" pitchFamily="34" charset="0"/>
              </a:rPr>
              <a:t>OpenTouch</a:t>
            </a:r>
            <a:r>
              <a:rPr lang="de-DE" sz="1200" b="0" i="0" u="none" strike="noStrike" baseline="0" dirty="0">
                <a:solidFill>
                  <a:schemeClr val="accent1"/>
                </a:solidFill>
                <a:latin typeface="Trebuchet MS" panose="020B0603020202020204" pitchFamily="34" charset="0"/>
              </a:rPr>
              <a:t>® Enterprise Cloud (OTEC) Release 100.1 MD6</a:t>
            </a:r>
          </a:p>
          <a:p>
            <a:pPr marL="171450" indent="-171450" rtl="0">
              <a:buFont typeface="Arial" panose="020B0604020202020204" pitchFamily="34" charset="0"/>
              <a:buChar char="•"/>
            </a:pPr>
            <a:r>
              <a:rPr lang="de-DE" sz="1200" dirty="0">
                <a:solidFill>
                  <a:schemeClr val="accent1"/>
                </a:solidFill>
                <a:latin typeface="Trebuchet MS" panose="020B0603020202020204" pitchFamily="34" charset="0"/>
              </a:rPr>
              <a:t>Bündelung von </a:t>
            </a:r>
            <a:r>
              <a:rPr lang="de-DE" sz="1200" b="0" i="0" u="none" strike="noStrike" baseline="0" dirty="0">
                <a:solidFill>
                  <a:schemeClr val="accent1"/>
                </a:solidFill>
                <a:latin typeface="Trebuchet MS" panose="020B0603020202020204" pitchFamily="34" charset="0"/>
              </a:rPr>
              <a:t>Lizenzen für die folgenden Releases und Komponenten:</a:t>
            </a:r>
          </a:p>
          <a:p>
            <a:pPr marL="514342" lvl="1" indent="-171450" rtl="0">
              <a:buFont typeface="Arial" panose="020B0604020202020204" pitchFamily="34" charset="0"/>
              <a:buChar char="•"/>
            </a:pPr>
            <a:r>
              <a:rPr lang="de-DE" sz="1200" b="0" i="0" u="none" strike="noStrike" baseline="0" dirty="0" err="1">
                <a:solidFill>
                  <a:schemeClr val="accent1"/>
                </a:solidFill>
                <a:latin typeface="Trebuchet MS" panose="020B0603020202020204" pitchFamily="34" charset="0"/>
              </a:rPr>
              <a:t>OmniPCX</a:t>
            </a:r>
            <a:r>
              <a:rPr lang="de-DE" sz="1200" b="0" i="0" u="none" strike="noStrike" baseline="0" dirty="0">
                <a:solidFill>
                  <a:schemeClr val="accent1"/>
                </a:solidFill>
                <a:latin typeface="Trebuchet MS" panose="020B0603020202020204" pitchFamily="34" charset="0"/>
              </a:rPr>
              <a:t> Enterprise 100.1</a:t>
            </a:r>
          </a:p>
          <a:p>
            <a:pPr marL="514342" lvl="1" indent="-171450" rtl="0">
              <a:buFont typeface="Arial" panose="020B0604020202020204" pitchFamily="34" charset="0"/>
              <a:buChar char="•"/>
            </a:pPr>
            <a:r>
              <a:rPr lang="de-DE" sz="1200" b="0" i="0" u="none" strike="noStrike" baseline="0" dirty="0">
                <a:solidFill>
                  <a:schemeClr val="accent1"/>
                </a:solidFill>
                <a:latin typeface="Trebuchet MS" panose="020B0603020202020204" pitchFamily="34" charset="0"/>
              </a:rPr>
              <a:t>Alcatel-Lucent </a:t>
            </a:r>
            <a:r>
              <a:rPr lang="de-DE" sz="1200" b="0" i="0" u="none" strike="noStrike" baseline="0" dirty="0" err="1">
                <a:solidFill>
                  <a:schemeClr val="accent1"/>
                </a:solidFill>
                <a:latin typeface="Trebuchet MS" panose="020B0603020202020204" pitchFamily="34" charset="0"/>
              </a:rPr>
              <a:t>OmniVista</a:t>
            </a:r>
            <a:r>
              <a:rPr lang="de-DE" sz="1200" b="0" i="0" u="none" strike="noStrike" baseline="0" dirty="0">
                <a:solidFill>
                  <a:schemeClr val="accent1"/>
                </a:solidFill>
                <a:latin typeface="Trebuchet MS" panose="020B0603020202020204" pitchFamily="34" charset="0"/>
              </a:rPr>
              <a:t>® 8770 Network Management System (NMS) R5.1 </a:t>
            </a:r>
          </a:p>
          <a:p>
            <a:pPr marL="514342" lvl="1" indent="-171450" rtl="0">
              <a:buFont typeface="Arial" panose="020B0604020202020204" pitchFamily="34" charset="0"/>
              <a:buChar char="•"/>
            </a:pPr>
            <a:r>
              <a:rPr lang="de-DE" sz="1200" b="0" i="0" u="none" strike="noStrike" baseline="0" dirty="0" err="1">
                <a:solidFill>
                  <a:schemeClr val="accent1"/>
                </a:solidFill>
                <a:latin typeface="Trebuchet MS" panose="020B0603020202020204" pitchFamily="34" charset="0"/>
              </a:rPr>
              <a:t>OpenTouch</a:t>
            </a:r>
            <a:r>
              <a:rPr lang="de-DE" sz="1200" b="0" i="0" u="none" strike="noStrike" baseline="0" dirty="0">
                <a:solidFill>
                  <a:schemeClr val="accent1"/>
                </a:solidFill>
                <a:latin typeface="Trebuchet MS" panose="020B0603020202020204" pitchFamily="34" charset="0"/>
              </a:rPr>
              <a:t> 2.6.1 (nur für bestehende Abonnements mit </a:t>
            </a:r>
            <a:r>
              <a:rPr lang="de-DE" sz="1200" b="0" i="0" u="none" strike="noStrike" baseline="0" dirty="0" err="1">
                <a:solidFill>
                  <a:schemeClr val="accent1"/>
                </a:solidFill>
                <a:latin typeface="Trebuchet MS" panose="020B0603020202020204" pitchFamily="34" charset="0"/>
              </a:rPr>
              <a:t>OpenTouch</a:t>
            </a:r>
            <a:r>
              <a:rPr lang="de-DE" sz="1200" b="0" i="0" u="none" strike="noStrike" baseline="0" dirty="0">
                <a:solidFill>
                  <a:schemeClr val="accent1"/>
                </a:solidFill>
                <a:latin typeface="Trebuchet MS" panose="020B0603020202020204" pitchFamily="34" charset="0"/>
              </a:rPr>
              <a:t>-Optionen) </a:t>
            </a:r>
          </a:p>
          <a:p>
            <a:pPr marL="514342" lvl="1" indent="-171450" rtl="0">
              <a:buFont typeface="Arial" panose="020B0604020202020204" pitchFamily="34" charset="0"/>
              <a:buChar char="•"/>
            </a:pPr>
            <a:r>
              <a:rPr lang="de-DE" sz="1200" b="0" i="0" u="none" strike="noStrike" baseline="0" dirty="0">
                <a:solidFill>
                  <a:schemeClr val="accent1"/>
                </a:solidFill>
                <a:latin typeface="Trebuchet MS" panose="020B0603020202020204" pitchFamily="34" charset="0"/>
              </a:rPr>
              <a:t>Alcatel-Lucent Visual </a:t>
            </a:r>
            <a:r>
              <a:rPr lang="de-DE" sz="1200" b="0" i="0" u="none" strike="noStrike" baseline="0" dirty="0" err="1">
                <a:solidFill>
                  <a:schemeClr val="accent1"/>
                </a:solidFill>
                <a:latin typeface="Trebuchet MS" panose="020B0603020202020204" pitchFamily="34" charset="0"/>
              </a:rPr>
              <a:t>Notification</a:t>
            </a:r>
            <a:r>
              <a:rPr lang="de-DE" sz="1200" b="0" i="0" u="none" strike="noStrike" baseline="0" dirty="0">
                <a:solidFill>
                  <a:schemeClr val="accent1"/>
                </a:solidFill>
                <a:latin typeface="Trebuchet MS" panose="020B0603020202020204" pitchFamily="34" charset="0"/>
              </a:rPr>
              <a:t> </a:t>
            </a:r>
            <a:r>
              <a:rPr lang="de-DE" sz="1200" b="0" i="0" u="none" strike="noStrike" baseline="0" dirty="0" err="1">
                <a:solidFill>
                  <a:schemeClr val="accent1"/>
                </a:solidFill>
                <a:latin typeface="Trebuchet MS" panose="020B0603020202020204" pitchFamily="34" charset="0"/>
              </a:rPr>
              <a:t>Assistant</a:t>
            </a:r>
            <a:r>
              <a:rPr lang="de-DE" sz="1200" b="0" i="0" u="none" strike="noStrike" baseline="0" dirty="0">
                <a:solidFill>
                  <a:schemeClr val="accent1"/>
                </a:solidFill>
                <a:latin typeface="Trebuchet MS" panose="020B0603020202020204" pitchFamily="34" charset="0"/>
              </a:rPr>
              <a:t> (VNA) R2.2 </a:t>
            </a:r>
          </a:p>
          <a:p>
            <a:pPr marL="514342" lvl="1" indent="-171450" rtl="0">
              <a:buFont typeface="Arial" panose="020B0604020202020204" pitchFamily="34" charset="0"/>
              <a:buChar char="•"/>
            </a:pPr>
            <a:r>
              <a:rPr lang="de-DE" sz="1200" b="0" i="0" u="none" strike="noStrike" baseline="0" dirty="0">
                <a:solidFill>
                  <a:schemeClr val="accent1"/>
                </a:solidFill>
                <a:latin typeface="Trebuchet MS" panose="020B0603020202020204" pitchFamily="34" charset="0"/>
              </a:rPr>
              <a:t>Alcatel-Lucent Visual </a:t>
            </a:r>
            <a:r>
              <a:rPr lang="de-DE" sz="1200" b="0" i="0" u="none" strike="noStrike" baseline="0" dirty="0" err="1">
                <a:solidFill>
                  <a:schemeClr val="accent1"/>
                </a:solidFill>
                <a:latin typeface="Trebuchet MS" panose="020B0603020202020204" pitchFamily="34" charset="0"/>
              </a:rPr>
              <a:t>Automated</a:t>
            </a:r>
            <a:r>
              <a:rPr lang="de-DE" sz="1200" b="0" i="0" u="none" strike="noStrike" baseline="0" dirty="0">
                <a:solidFill>
                  <a:schemeClr val="accent1"/>
                </a:solidFill>
                <a:latin typeface="Trebuchet MS" panose="020B0603020202020204" pitchFamily="34" charset="0"/>
              </a:rPr>
              <a:t> </a:t>
            </a:r>
            <a:r>
              <a:rPr lang="de-DE" sz="1200" b="0" i="0" u="none" strike="noStrike" baseline="0" dirty="0" err="1">
                <a:solidFill>
                  <a:schemeClr val="accent1"/>
                </a:solidFill>
                <a:latin typeface="Trebuchet MS" panose="020B0603020202020204" pitchFamily="34" charset="0"/>
              </a:rPr>
              <a:t>Attendant</a:t>
            </a:r>
            <a:r>
              <a:rPr lang="de-DE" sz="1200" b="0" i="0" u="none" strike="noStrike" baseline="0" dirty="0">
                <a:solidFill>
                  <a:schemeClr val="accent1"/>
                </a:solidFill>
                <a:latin typeface="Trebuchet MS" panose="020B0603020202020204" pitchFamily="34" charset="0"/>
              </a:rPr>
              <a:t> R4.5 - </a:t>
            </a:r>
            <a:r>
              <a:rPr lang="de-DE" sz="1200" b="0" i="0" u="none" strike="noStrike" baseline="0" dirty="0">
                <a:solidFill>
                  <a:srgbClr val="00B050"/>
                </a:solidFill>
                <a:latin typeface="Trebuchet MS" panose="020B0603020202020204" pitchFamily="34" charset="0"/>
              </a:rPr>
              <a:t>neues Release</a:t>
            </a:r>
            <a:r>
              <a:rPr lang="de-DE" sz="1200" b="0" i="0" u="none" strike="noStrike" baseline="0" dirty="0">
                <a:solidFill>
                  <a:schemeClr val="accent1"/>
                </a:solidFill>
                <a:latin typeface="Trebuchet MS" panose="020B0603020202020204" pitchFamily="34" charset="0"/>
              </a:rPr>
              <a:t> </a:t>
            </a:r>
          </a:p>
          <a:p>
            <a:pPr marL="514342" lvl="1" indent="-171450" rtl="0">
              <a:buFont typeface="Arial" panose="020B0604020202020204" pitchFamily="34" charset="0"/>
              <a:buChar char="•"/>
            </a:pPr>
            <a:r>
              <a:rPr lang="de-DE" sz="1200" b="0" i="0" u="none" strike="noStrike" baseline="0" dirty="0">
                <a:solidFill>
                  <a:schemeClr val="accent1"/>
                </a:solidFill>
                <a:latin typeface="Trebuchet MS" panose="020B0603020202020204" pitchFamily="34" charset="0"/>
              </a:rPr>
              <a:t>Alcatel-Lucent </a:t>
            </a:r>
            <a:r>
              <a:rPr lang="de-DE" sz="1200" b="0" i="0" u="none" strike="noStrike" baseline="0" dirty="0" err="1">
                <a:solidFill>
                  <a:schemeClr val="accent1"/>
                </a:solidFill>
                <a:latin typeface="Trebuchet MS" panose="020B0603020202020204" pitchFamily="34" charset="0"/>
              </a:rPr>
              <a:t>OmniPCX</a:t>
            </a:r>
            <a:r>
              <a:rPr lang="de-DE" sz="1200" b="0" i="0" u="none" strike="noStrike" baseline="0" dirty="0">
                <a:solidFill>
                  <a:schemeClr val="accent1"/>
                </a:solidFill>
                <a:latin typeface="Trebuchet MS" panose="020B0603020202020204" pitchFamily="34" charset="0"/>
              </a:rPr>
              <a:t> RECORD R2.5 - </a:t>
            </a:r>
            <a:r>
              <a:rPr lang="de-DE" sz="1200" b="0" i="0" u="none" strike="noStrike" baseline="0" dirty="0">
                <a:solidFill>
                  <a:srgbClr val="00B050"/>
                </a:solidFill>
                <a:latin typeface="Trebuchet MS" panose="020B0603020202020204" pitchFamily="34" charset="0"/>
              </a:rPr>
              <a:t>neues Release</a:t>
            </a:r>
            <a:r>
              <a:rPr lang="de-DE" sz="1200" b="0" i="0" u="none" strike="noStrike" baseline="0" dirty="0">
                <a:solidFill>
                  <a:schemeClr val="accent1"/>
                </a:solidFill>
                <a:latin typeface="Trebuchet MS" panose="020B0603020202020204" pitchFamily="34" charset="0"/>
              </a:rPr>
              <a:t> </a:t>
            </a:r>
          </a:p>
          <a:p>
            <a:pPr marL="514342" lvl="1" indent="-171450" rtl="0">
              <a:buFont typeface="Arial" panose="020B0604020202020204" pitchFamily="34" charset="0"/>
              <a:buChar char="•"/>
            </a:pPr>
            <a:r>
              <a:rPr lang="de-DE" sz="1200" b="0" i="0" u="none" strike="noStrike" baseline="0" dirty="0">
                <a:solidFill>
                  <a:schemeClr val="accent1"/>
                </a:solidFill>
                <a:latin typeface="Trebuchet MS" panose="020B0603020202020204" pitchFamily="34" charset="0"/>
              </a:rPr>
              <a:t>Alcatel-Lucent </a:t>
            </a:r>
            <a:r>
              <a:rPr lang="de-DE" sz="1200" b="0" i="0" u="none" strike="noStrike" baseline="0" dirty="0" err="1">
                <a:solidFill>
                  <a:schemeClr val="accent1"/>
                </a:solidFill>
                <a:latin typeface="Trebuchet MS" panose="020B0603020202020204" pitchFamily="34" charset="0"/>
              </a:rPr>
              <a:t>OmniPCX</a:t>
            </a:r>
            <a:r>
              <a:rPr lang="de-DE" sz="1200" b="0" i="0" u="none" strike="noStrike" baseline="0" dirty="0">
                <a:solidFill>
                  <a:schemeClr val="accent1"/>
                </a:solidFill>
                <a:latin typeface="Trebuchet MS" panose="020B0603020202020204" pitchFamily="34" charset="0"/>
              </a:rPr>
              <a:t> Open Gateway (O2G) R2.7 - </a:t>
            </a:r>
            <a:r>
              <a:rPr lang="de-DE" sz="1200" b="0" i="0" u="none" strike="noStrike" baseline="0" dirty="0">
                <a:solidFill>
                  <a:srgbClr val="00B050"/>
                </a:solidFill>
                <a:latin typeface="Trebuchet MS" panose="020B0603020202020204" pitchFamily="34" charset="0"/>
              </a:rPr>
              <a:t>neues Release</a:t>
            </a:r>
            <a:r>
              <a:rPr lang="de-DE" sz="1200" b="0" i="0" u="none" strike="noStrike" baseline="0" dirty="0">
                <a:solidFill>
                  <a:schemeClr val="accent1"/>
                </a:solidFill>
                <a:latin typeface="Trebuchet MS" panose="020B0603020202020204" pitchFamily="34" charset="0"/>
              </a:rPr>
              <a:t>) </a:t>
            </a:r>
          </a:p>
          <a:p>
            <a:pPr marL="514342" lvl="1" indent="-171450" rtl="0">
              <a:buFont typeface="Arial" panose="020B0604020202020204" pitchFamily="34" charset="0"/>
              <a:buChar char="•"/>
            </a:pPr>
            <a:r>
              <a:rPr lang="de-DE" sz="1200" b="0" i="0" u="none" strike="noStrike" baseline="0" dirty="0">
                <a:solidFill>
                  <a:schemeClr val="accent1"/>
                </a:solidFill>
                <a:latin typeface="Trebuchet MS" panose="020B0603020202020204" pitchFamily="34" charset="0"/>
              </a:rPr>
              <a:t>Alcatel-Lucent Dispatch </a:t>
            </a:r>
            <a:r>
              <a:rPr lang="de-DE" sz="1200" b="0" i="0" u="none" strike="noStrike" baseline="0" dirty="0" err="1">
                <a:solidFill>
                  <a:schemeClr val="accent1"/>
                </a:solidFill>
                <a:latin typeface="Trebuchet MS" panose="020B0603020202020204" pitchFamily="34" charset="0"/>
              </a:rPr>
              <a:t>Console</a:t>
            </a:r>
            <a:r>
              <a:rPr lang="de-DE" sz="1200" b="0" i="0" u="none" strike="noStrike" baseline="0" dirty="0">
                <a:solidFill>
                  <a:schemeClr val="accent1"/>
                </a:solidFill>
                <a:latin typeface="Trebuchet MS" panose="020B0603020202020204" pitchFamily="34" charset="0"/>
              </a:rPr>
              <a:t> R3.3 - </a:t>
            </a:r>
            <a:r>
              <a:rPr lang="de-DE" sz="1200" b="0" i="0" u="none" strike="noStrike" baseline="0" dirty="0">
                <a:solidFill>
                  <a:srgbClr val="00B050"/>
                </a:solidFill>
                <a:latin typeface="Trebuchet MS" panose="020B0603020202020204" pitchFamily="34" charset="0"/>
              </a:rPr>
              <a:t>neues Release</a:t>
            </a:r>
            <a:r>
              <a:rPr lang="de-DE" sz="1200" b="0" i="0" u="none" strike="noStrike" baseline="0" dirty="0">
                <a:solidFill>
                  <a:schemeClr val="accent1"/>
                </a:solidFill>
                <a:latin typeface="Trebuchet MS" panose="020B0603020202020204" pitchFamily="34" charset="0"/>
              </a:rPr>
              <a:t> </a:t>
            </a:r>
          </a:p>
          <a:p>
            <a:endParaRPr lang="en-GB" sz="1200" b="0" i="0" u="none" strike="noStrike" baseline="0" dirty="0">
              <a:solidFill>
                <a:schemeClr val="accent1"/>
              </a:solidFill>
              <a:latin typeface="Trebuchet MS" panose="020B0603020202020204" pitchFamily="34" charset="0"/>
            </a:endParaRPr>
          </a:p>
          <a:p>
            <a:pPr rtl="0"/>
            <a:r>
              <a:rPr lang="de-DE" sz="1200" b="0" i="0" u="none" strike="noStrike" baseline="0" dirty="0">
                <a:solidFill>
                  <a:schemeClr val="accent1"/>
                </a:solidFill>
                <a:latin typeface="Trebuchet MS" panose="020B0603020202020204" pitchFamily="34" charset="0"/>
              </a:rPr>
              <a:t>Mit O2G R2.7 wird eine neue O2G-Option für OTEC-R „Contact Center Services“ eingeführt.</a:t>
            </a:r>
          </a:p>
          <a:p>
            <a:pPr rtl="0"/>
            <a:r>
              <a:rPr lang="de-DE" sz="1200" b="0" i="0" u="none" strike="noStrike" baseline="0" dirty="0">
                <a:solidFill>
                  <a:schemeClr val="accent1"/>
                </a:solidFill>
                <a:latin typeface="Trebuchet MS" panose="020B0603020202020204" pitchFamily="34" charset="0"/>
              </a:rPr>
              <a:t>Pro Knoten, der von der O2G Contact Center-Services-Lizenz profitiert, wird ein monatliches Nutzungsrecht (Right-</a:t>
            </a:r>
            <a:r>
              <a:rPr lang="de-DE" sz="1200" b="0" i="0" u="none" strike="noStrike" baseline="0" dirty="0" err="1">
                <a:solidFill>
                  <a:schemeClr val="accent1"/>
                </a:solidFill>
                <a:latin typeface="Trebuchet MS" panose="020B0603020202020204" pitchFamily="34" charset="0"/>
              </a:rPr>
              <a:t>To</a:t>
            </a:r>
            <a:r>
              <a:rPr lang="de-DE" sz="1200" b="0" i="0" u="none" strike="noStrike" baseline="0" dirty="0">
                <a:solidFill>
                  <a:schemeClr val="accent1"/>
                </a:solidFill>
                <a:latin typeface="Trebuchet MS" panose="020B0603020202020204" pitchFamily="34" charset="0"/>
              </a:rPr>
              <a:t>-Use, RTU) berechnet: </a:t>
            </a:r>
          </a:p>
        </p:txBody>
      </p:sp>
      <p:pic>
        <p:nvPicPr>
          <p:cNvPr id="4" name="Image 3">
            <a:extLst>
              <a:ext uri="{FF2B5EF4-FFF2-40B4-BE49-F238E27FC236}">
                <a16:creationId xmlns:a16="http://schemas.microsoft.com/office/drawing/2014/main" id="{AB107EB2-DD4F-9BE5-10D9-CDF085102BAD}"/>
              </a:ext>
            </a:extLst>
          </p:cNvPr>
          <p:cNvPicPr>
            <a:picLocks noChangeAspect="1"/>
          </p:cNvPicPr>
          <p:nvPr/>
        </p:nvPicPr>
        <p:blipFill>
          <a:blip r:embed="rId2"/>
          <a:stretch>
            <a:fillRect/>
          </a:stretch>
        </p:blipFill>
        <p:spPr>
          <a:xfrm>
            <a:off x="828431" y="4079942"/>
            <a:ext cx="7487138" cy="461042"/>
          </a:xfrm>
          <a:prstGeom prst="rect">
            <a:avLst/>
          </a:prstGeom>
        </p:spPr>
      </p:pic>
    </p:spTree>
    <p:extLst>
      <p:ext uri="{BB962C8B-B14F-4D97-AF65-F5344CB8AC3E}">
        <p14:creationId xmlns:p14="http://schemas.microsoft.com/office/powerpoint/2010/main" val="30295840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8">
            <a:extLst>
              <a:ext uri="{FF2B5EF4-FFF2-40B4-BE49-F238E27FC236}">
                <a16:creationId xmlns:a16="http://schemas.microsoft.com/office/drawing/2014/main" id="{93AAEF3B-78BD-4F55-8E83-13AD9FCA524F}"/>
              </a:ext>
            </a:extLst>
          </p:cNvPr>
          <p:cNvSpPr/>
          <p:nvPr/>
        </p:nvSpPr>
        <p:spPr bwMode="auto">
          <a:xfrm>
            <a:off x="967318" y="2301093"/>
            <a:ext cx="1620000" cy="405000"/>
          </a:xfrm>
          <a:prstGeom prst="roundRect">
            <a:avLst/>
          </a:prstGeom>
          <a:solidFill>
            <a:schemeClr val="accent1"/>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lnSpc>
                <a:spcPts val="1275"/>
              </a:lnSpc>
              <a:spcBef>
                <a:spcPct val="50000"/>
              </a:spcBef>
            </a:pPr>
            <a:r>
              <a:rPr lang="de-DE" sz="1200">
                <a:solidFill>
                  <a:schemeClr val="bg1"/>
                </a:solidFill>
                <a:latin typeface="+mj-lt"/>
              </a:rPr>
              <a:t>OXE Purple R100.1 MD6</a:t>
            </a:r>
          </a:p>
        </p:txBody>
      </p:sp>
      <p:sp>
        <p:nvSpPr>
          <p:cNvPr id="25" name="Rounded Rectangle 8">
            <a:extLst>
              <a:ext uri="{FF2B5EF4-FFF2-40B4-BE49-F238E27FC236}">
                <a16:creationId xmlns:a16="http://schemas.microsoft.com/office/drawing/2014/main" id="{607D2057-6007-4098-917D-0B8CD021A5E7}"/>
              </a:ext>
            </a:extLst>
          </p:cNvPr>
          <p:cNvSpPr/>
          <p:nvPr/>
        </p:nvSpPr>
        <p:spPr bwMode="auto">
          <a:xfrm>
            <a:off x="2835370" y="2301093"/>
            <a:ext cx="1620000" cy="405000"/>
          </a:xfrm>
          <a:prstGeom prst="roundRect">
            <a:avLst/>
          </a:prstGeom>
          <a:solidFill>
            <a:schemeClr val="accent1"/>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lnSpc>
                <a:spcPts val="1275"/>
              </a:lnSpc>
              <a:spcBef>
                <a:spcPct val="50000"/>
              </a:spcBef>
            </a:pPr>
            <a:r>
              <a:rPr lang="de-DE" sz="1200">
                <a:solidFill>
                  <a:schemeClr val="bg1"/>
                </a:solidFill>
                <a:latin typeface="+mj-lt"/>
              </a:rPr>
              <a:t>Rainbow WebRTC Gateway</a:t>
            </a:r>
          </a:p>
        </p:txBody>
      </p:sp>
      <p:sp>
        <p:nvSpPr>
          <p:cNvPr id="26" name="Rounded Rectangle 8">
            <a:extLst>
              <a:ext uri="{FF2B5EF4-FFF2-40B4-BE49-F238E27FC236}">
                <a16:creationId xmlns:a16="http://schemas.microsoft.com/office/drawing/2014/main" id="{7781CF78-48FD-45CA-9790-4884A4ADD4E0}"/>
              </a:ext>
            </a:extLst>
          </p:cNvPr>
          <p:cNvSpPr/>
          <p:nvPr/>
        </p:nvSpPr>
        <p:spPr bwMode="auto">
          <a:xfrm>
            <a:off x="4703422" y="2301093"/>
            <a:ext cx="1620000" cy="405000"/>
          </a:xfrm>
          <a:prstGeom prst="roundRect">
            <a:avLst/>
          </a:prstGeom>
          <a:solidFill>
            <a:schemeClr val="accent1">
              <a:lumMod val="40000"/>
              <a:lumOff val="60000"/>
            </a:schemeClr>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spcBef>
                <a:spcPct val="50000"/>
              </a:spcBef>
            </a:pPr>
            <a:r>
              <a:rPr lang="de-DE" sz="1200">
                <a:solidFill>
                  <a:schemeClr val="bg1"/>
                </a:solidFill>
                <a:latin typeface="+mj-lt"/>
              </a:rPr>
              <a:t>OV8770 R5.1 MD3</a:t>
            </a:r>
          </a:p>
        </p:txBody>
      </p:sp>
      <p:sp>
        <p:nvSpPr>
          <p:cNvPr id="27" name="Rounded Rectangle 8">
            <a:extLst>
              <a:ext uri="{FF2B5EF4-FFF2-40B4-BE49-F238E27FC236}">
                <a16:creationId xmlns:a16="http://schemas.microsoft.com/office/drawing/2014/main" id="{2D8C3DA5-A05E-47DA-94F1-ADA65D6FCA78}"/>
              </a:ext>
            </a:extLst>
          </p:cNvPr>
          <p:cNvSpPr/>
          <p:nvPr/>
        </p:nvSpPr>
        <p:spPr bwMode="auto">
          <a:xfrm>
            <a:off x="6571474" y="2301093"/>
            <a:ext cx="1620000" cy="405000"/>
          </a:xfrm>
          <a:prstGeom prst="roundRect">
            <a:avLst/>
          </a:prstGeom>
          <a:solidFill>
            <a:schemeClr val="accent1">
              <a:lumMod val="40000"/>
              <a:lumOff val="60000"/>
            </a:schemeClr>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spcBef>
                <a:spcPct val="50000"/>
              </a:spcBef>
            </a:pPr>
            <a:r>
              <a:rPr lang="de-DE" sz="1200">
                <a:solidFill>
                  <a:schemeClr val="bg1"/>
                </a:solidFill>
                <a:latin typeface="+mj-lt"/>
              </a:rPr>
              <a:t>OTCC SE R10.15</a:t>
            </a:r>
          </a:p>
        </p:txBody>
      </p:sp>
      <p:sp>
        <p:nvSpPr>
          <p:cNvPr id="28" name="Rounded Rectangle 8">
            <a:extLst>
              <a:ext uri="{FF2B5EF4-FFF2-40B4-BE49-F238E27FC236}">
                <a16:creationId xmlns:a16="http://schemas.microsoft.com/office/drawing/2014/main" id="{2A951A53-6962-4ED9-B695-E63650D7CD66}"/>
              </a:ext>
            </a:extLst>
          </p:cNvPr>
          <p:cNvSpPr/>
          <p:nvPr/>
        </p:nvSpPr>
        <p:spPr bwMode="auto">
          <a:xfrm>
            <a:off x="967318" y="2939259"/>
            <a:ext cx="1620000" cy="405000"/>
          </a:xfrm>
          <a:prstGeom prst="roundRect">
            <a:avLst/>
          </a:prstGeom>
          <a:solidFill>
            <a:schemeClr val="accent1">
              <a:lumMod val="40000"/>
              <a:lumOff val="60000"/>
            </a:schemeClr>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spcBef>
                <a:spcPct val="50000"/>
              </a:spcBef>
            </a:pPr>
            <a:r>
              <a:rPr lang="de-DE" sz="1200">
                <a:solidFill>
                  <a:schemeClr val="bg1"/>
                </a:solidFill>
                <a:latin typeface="+mj-lt"/>
              </a:rPr>
              <a:t>OT-SBC R7.4</a:t>
            </a:r>
          </a:p>
        </p:txBody>
      </p:sp>
      <p:sp>
        <p:nvSpPr>
          <p:cNvPr id="29" name="Rounded Rectangle 8">
            <a:extLst>
              <a:ext uri="{FF2B5EF4-FFF2-40B4-BE49-F238E27FC236}">
                <a16:creationId xmlns:a16="http://schemas.microsoft.com/office/drawing/2014/main" id="{38C73A8C-4C4A-4F00-A01C-8A6A6DEE3DF2}"/>
              </a:ext>
            </a:extLst>
          </p:cNvPr>
          <p:cNvSpPr/>
          <p:nvPr/>
        </p:nvSpPr>
        <p:spPr bwMode="auto">
          <a:xfrm>
            <a:off x="2835370" y="2939259"/>
            <a:ext cx="1620000" cy="405000"/>
          </a:xfrm>
          <a:prstGeom prst="roundRect">
            <a:avLst/>
          </a:prstGeom>
          <a:solidFill>
            <a:schemeClr val="accent1"/>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spcBef>
                <a:spcPct val="50000"/>
              </a:spcBef>
            </a:pPr>
            <a:r>
              <a:rPr lang="de-DE" sz="1200">
                <a:solidFill>
                  <a:schemeClr val="bg1"/>
                </a:solidFill>
                <a:latin typeface="+mj-lt"/>
              </a:rPr>
              <a:t>OPR R2.5.0.10</a:t>
            </a:r>
          </a:p>
        </p:txBody>
      </p:sp>
      <p:sp>
        <p:nvSpPr>
          <p:cNvPr id="30" name="Rounded Rectangle 8">
            <a:extLst>
              <a:ext uri="{FF2B5EF4-FFF2-40B4-BE49-F238E27FC236}">
                <a16:creationId xmlns:a16="http://schemas.microsoft.com/office/drawing/2014/main" id="{11542503-91C6-42EE-BDE7-F09752A6F9A8}"/>
              </a:ext>
            </a:extLst>
          </p:cNvPr>
          <p:cNvSpPr/>
          <p:nvPr/>
        </p:nvSpPr>
        <p:spPr bwMode="auto">
          <a:xfrm>
            <a:off x="4703422" y="2939259"/>
            <a:ext cx="1620000" cy="405000"/>
          </a:xfrm>
          <a:prstGeom prst="roundRect">
            <a:avLst/>
          </a:prstGeom>
          <a:solidFill>
            <a:schemeClr val="accent1"/>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spcBef>
                <a:spcPct val="50000"/>
              </a:spcBef>
            </a:pPr>
            <a:r>
              <a:rPr lang="de-DE" sz="1200">
                <a:solidFill>
                  <a:schemeClr val="bg1"/>
                </a:solidFill>
                <a:latin typeface="+mj-lt"/>
              </a:rPr>
              <a:t>O2G R2.7</a:t>
            </a:r>
          </a:p>
        </p:txBody>
      </p:sp>
      <p:sp>
        <p:nvSpPr>
          <p:cNvPr id="31" name="Rounded Rectangle 8">
            <a:extLst>
              <a:ext uri="{FF2B5EF4-FFF2-40B4-BE49-F238E27FC236}">
                <a16:creationId xmlns:a16="http://schemas.microsoft.com/office/drawing/2014/main" id="{BFFDCB18-C5E2-4DDB-8A1B-496CB9306269}"/>
              </a:ext>
            </a:extLst>
          </p:cNvPr>
          <p:cNvSpPr/>
          <p:nvPr/>
        </p:nvSpPr>
        <p:spPr bwMode="auto">
          <a:xfrm>
            <a:off x="6571474" y="2939259"/>
            <a:ext cx="1620000" cy="405000"/>
          </a:xfrm>
          <a:prstGeom prst="roundRect">
            <a:avLst/>
          </a:prstGeom>
          <a:solidFill>
            <a:schemeClr val="accent5">
              <a:lumMod val="60000"/>
              <a:lumOff val="40000"/>
            </a:schemeClr>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spcBef>
                <a:spcPct val="50000"/>
              </a:spcBef>
            </a:pPr>
            <a:r>
              <a:rPr lang="de-DE" sz="1200">
                <a:solidFill>
                  <a:schemeClr val="bg1"/>
                </a:solidFill>
                <a:latin typeface="+mj-lt"/>
              </a:rPr>
              <a:t>CC-IVR R12.3</a:t>
            </a:r>
          </a:p>
        </p:txBody>
      </p:sp>
      <p:sp>
        <p:nvSpPr>
          <p:cNvPr id="32" name="Rounded Rectangle 8">
            <a:extLst>
              <a:ext uri="{FF2B5EF4-FFF2-40B4-BE49-F238E27FC236}">
                <a16:creationId xmlns:a16="http://schemas.microsoft.com/office/drawing/2014/main" id="{A96AA2E2-1499-4878-9D8D-EBD4C2B8D841}"/>
              </a:ext>
            </a:extLst>
          </p:cNvPr>
          <p:cNvSpPr/>
          <p:nvPr/>
        </p:nvSpPr>
        <p:spPr bwMode="auto">
          <a:xfrm>
            <a:off x="967318" y="3574973"/>
            <a:ext cx="1620000" cy="405000"/>
          </a:xfrm>
          <a:prstGeom prst="roundRect">
            <a:avLst/>
          </a:prstGeom>
          <a:solidFill>
            <a:schemeClr val="accent1">
              <a:lumMod val="40000"/>
              <a:lumOff val="60000"/>
            </a:schemeClr>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spcBef>
                <a:spcPct val="50000"/>
              </a:spcBef>
            </a:pPr>
            <a:r>
              <a:rPr lang="de-DE" sz="1200">
                <a:solidFill>
                  <a:schemeClr val="bg1"/>
                </a:solidFill>
                <a:latin typeface="+mj-lt"/>
              </a:rPr>
              <a:t>VNA R2.2</a:t>
            </a:r>
          </a:p>
        </p:txBody>
      </p:sp>
      <p:sp>
        <p:nvSpPr>
          <p:cNvPr id="33" name="Rounded Rectangle 8">
            <a:extLst>
              <a:ext uri="{FF2B5EF4-FFF2-40B4-BE49-F238E27FC236}">
                <a16:creationId xmlns:a16="http://schemas.microsoft.com/office/drawing/2014/main" id="{E3DD5C98-DCC6-4A11-90C4-5C2DB70D518F}"/>
              </a:ext>
            </a:extLst>
          </p:cNvPr>
          <p:cNvSpPr/>
          <p:nvPr/>
        </p:nvSpPr>
        <p:spPr bwMode="auto">
          <a:xfrm>
            <a:off x="2835370" y="3574973"/>
            <a:ext cx="1620000" cy="405000"/>
          </a:xfrm>
          <a:prstGeom prst="roundRect">
            <a:avLst/>
          </a:prstGeom>
          <a:solidFill>
            <a:schemeClr val="accent1"/>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spcBef>
                <a:spcPct val="50000"/>
              </a:spcBef>
            </a:pPr>
            <a:r>
              <a:rPr lang="de-DE" sz="1200">
                <a:solidFill>
                  <a:schemeClr val="bg1"/>
                </a:solidFill>
                <a:latin typeface="+mj-lt"/>
              </a:rPr>
              <a:t>VAA R4.5</a:t>
            </a:r>
          </a:p>
        </p:txBody>
      </p:sp>
      <p:sp>
        <p:nvSpPr>
          <p:cNvPr id="34" name="Rounded Rectangle 8">
            <a:extLst>
              <a:ext uri="{FF2B5EF4-FFF2-40B4-BE49-F238E27FC236}">
                <a16:creationId xmlns:a16="http://schemas.microsoft.com/office/drawing/2014/main" id="{24D4A9AB-A542-496F-BDC5-FC76C828A204}"/>
              </a:ext>
            </a:extLst>
          </p:cNvPr>
          <p:cNvSpPr/>
          <p:nvPr/>
        </p:nvSpPr>
        <p:spPr bwMode="auto">
          <a:xfrm>
            <a:off x="4703422" y="3574973"/>
            <a:ext cx="1620000" cy="405000"/>
          </a:xfrm>
          <a:prstGeom prst="roundRect">
            <a:avLst/>
          </a:prstGeom>
          <a:solidFill>
            <a:schemeClr val="accent1"/>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27000" rIns="0" bIns="0" numCol="1" rtlCol="0" anchor="ctr" anchorCtr="0" compatLnSpc="1">
            <a:prstTxWarp prst="textNoShape">
              <a:avLst/>
            </a:prstTxWarp>
            <a:normAutofit/>
          </a:bodyPr>
          <a:lstStyle/>
          <a:p>
            <a:pPr algn="ctr" rtl="0">
              <a:lnSpc>
                <a:spcPct val="60000"/>
              </a:lnSpc>
              <a:spcBef>
                <a:spcPct val="50000"/>
              </a:spcBef>
            </a:pPr>
            <a:r>
              <a:rPr lang="de-DE" sz="1200">
                <a:solidFill>
                  <a:schemeClr val="bg1"/>
                </a:solidFill>
                <a:latin typeface="+mj-lt"/>
              </a:rPr>
              <a:t>IQ Messenger R13.0 (*)</a:t>
            </a:r>
          </a:p>
        </p:txBody>
      </p:sp>
      <p:sp>
        <p:nvSpPr>
          <p:cNvPr id="35" name="Rounded Rectangle 8">
            <a:extLst>
              <a:ext uri="{FF2B5EF4-FFF2-40B4-BE49-F238E27FC236}">
                <a16:creationId xmlns:a16="http://schemas.microsoft.com/office/drawing/2014/main" id="{06559277-D4C3-4928-BCFB-403F685EAE54}"/>
              </a:ext>
            </a:extLst>
          </p:cNvPr>
          <p:cNvSpPr/>
          <p:nvPr/>
        </p:nvSpPr>
        <p:spPr bwMode="auto">
          <a:xfrm>
            <a:off x="6571474" y="3574973"/>
            <a:ext cx="1620000" cy="405000"/>
          </a:xfrm>
          <a:prstGeom prst="roundRect">
            <a:avLst/>
          </a:prstGeom>
          <a:solidFill>
            <a:schemeClr val="accent1">
              <a:lumMod val="40000"/>
              <a:lumOff val="60000"/>
            </a:schemeClr>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spcBef>
                <a:spcPct val="50000"/>
              </a:spcBef>
            </a:pPr>
            <a:r>
              <a:rPr lang="de-DE" sz="1200">
                <a:solidFill>
                  <a:schemeClr val="bg1"/>
                </a:solidFill>
                <a:latin typeface="+mj-lt"/>
              </a:rPr>
              <a:t>OTFC R9.2</a:t>
            </a:r>
          </a:p>
        </p:txBody>
      </p:sp>
      <p:sp>
        <p:nvSpPr>
          <p:cNvPr id="36" name="Rounded Rectangle 8">
            <a:extLst>
              <a:ext uri="{FF2B5EF4-FFF2-40B4-BE49-F238E27FC236}">
                <a16:creationId xmlns:a16="http://schemas.microsoft.com/office/drawing/2014/main" id="{646A561A-C03E-444E-AE41-46818C9EBE46}"/>
              </a:ext>
            </a:extLst>
          </p:cNvPr>
          <p:cNvSpPr/>
          <p:nvPr/>
        </p:nvSpPr>
        <p:spPr bwMode="auto">
          <a:xfrm>
            <a:off x="967318" y="4210688"/>
            <a:ext cx="1620000" cy="405000"/>
          </a:xfrm>
          <a:prstGeom prst="roundRect">
            <a:avLst/>
          </a:prstGeom>
          <a:solidFill>
            <a:schemeClr val="accent5">
              <a:lumMod val="60000"/>
              <a:lumOff val="40000"/>
            </a:schemeClr>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spcBef>
                <a:spcPct val="50000"/>
              </a:spcBef>
            </a:pPr>
            <a:r>
              <a:rPr lang="de-DE" sz="1200">
                <a:solidFill>
                  <a:schemeClr val="bg1"/>
                </a:solidFill>
                <a:latin typeface="+mj-lt"/>
              </a:rPr>
              <a:t>OTMS R2.6.1 MD3</a:t>
            </a:r>
          </a:p>
        </p:txBody>
      </p:sp>
      <p:sp>
        <p:nvSpPr>
          <p:cNvPr id="37" name="Rounded Rectangle 8">
            <a:extLst>
              <a:ext uri="{FF2B5EF4-FFF2-40B4-BE49-F238E27FC236}">
                <a16:creationId xmlns:a16="http://schemas.microsoft.com/office/drawing/2014/main" id="{9853BBB7-0C1D-40A6-ADD6-1065570FEA4F}"/>
              </a:ext>
            </a:extLst>
          </p:cNvPr>
          <p:cNvSpPr/>
          <p:nvPr/>
        </p:nvSpPr>
        <p:spPr bwMode="auto">
          <a:xfrm>
            <a:off x="2835370" y="4210688"/>
            <a:ext cx="1620000" cy="405000"/>
          </a:xfrm>
          <a:prstGeom prst="roundRect">
            <a:avLst/>
          </a:prstGeom>
          <a:solidFill>
            <a:schemeClr val="accent5">
              <a:lumMod val="60000"/>
              <a:lumOff val="40000"/>
            </a:schemeClr>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spcBef>
                <a:spcPct val="50000"/>
              </a:spcBef>
            </a:pPr>
            <a:r>
              <a:rPr lang="de-DE" sz="1200">
                <a:solidFill>
                  <a:schemeClr val="bg1"/>
                </a:solidFill>
                <a:latin typeface="+mj-lt"/>
              </a:rPr>
              <a:t>OTMC R2.6.1 MD3</a:t>
            </a:r>
          </a:p>
        </p:txBody>
      </p:sp>
      <p:pic>
        <p:nvPicPr>
          <p:cNvPr id="40" name="Graphique 39" descr="Nuage">
            <a:extLst>
              <a:ext uri="{FF2B5EF4-FFF2-40B4-BE49-F238E27FC236}">
                <a16:creationId xmlns:a16="http://schemas.microsoft.com/office/drawing/2014/main" id="{33CBA06D-BE8B-42DE-A84B-4293088036EB}"/>
              </a:ext>
            </a:extLst>
          </p:cNvPr>
          <p:cNvPicPr>
            <a:picLocks/>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75516" y="707093"/>
            <a:ext cx="2169485" cy="1573854"/>
          </a:xfrm>
          <a:prstGeom prst="rect">
            <a:avLst/>
          </a:prstGeom>
          <a:effectLst>
            <a:outerShdw blurRad="50800" dist="76200" dir="21000000" algn="tl" rotWithShape="0">
              <a:srgbClr val="404040">
                <a:alpha val="40000"/>
              </a:srgbClr>
            </a:outerShdw>
          </a:effectLst>
        </p:spPr>
      </p:pic>
      <p:sp>
        <p:nvSpPr>
          <p:cNvPr id="41" name="ZoneTexte 40">
            <a:extLst>
              <a:ext uri="{FF2B5EF4-FFF2-40B4-BE49-F238E27FC236}">
                <a16:creationId xmlns:a16="http://schemas.microsoft.com/office/drawing/2014/main" id="{F7E822B1-7B3F-4715-AB60-44E336C2739E}"/>
              </a:ext>
            </a:extLst>
          </p:cNvPr>
          <p:cNvSpPr txBox="1"/>
          <p:nvPr/>
        </p:nvSpPr>
        <p:spPr>
          <a:xfrm>
            <a:off x="3741791" y="1422555"/>
            <a:ext cx="1485000" cy="461665"/>
          </a:xfrm>
          <a:prstGeom prst="rect">
            <a:avLst/>
          </a:prstGeom>
          <a:noFill/>
        </p:spPr>
        <p:txBody>
          <a:bodyPr wrap="square" rtlCol="0">
            <a:spAutoFit/>
          </a:bodyPr>
          <a:lstStyle/>
          <a:p>
            <a:pPr algn="ctr" rtl="0"/>
            <a:r>
              <a:rPr lang="de-DE" sz="1200">
                <a:solidFill>
                  <a:schemeClr val="bg1"/>
                </a:solidFill>
                <a:latin typeface="+mj-lt"/>
              </a:rPr>
              <a:t>CLOUD-CONNECT-BETRIEB</a:t>
            </a:r>
          </a:p>
        </p:txBody>
      </p:sp>
      <p:pic>
        <p:nvPicPr>
          <p:cNvPr id="42" name="Graphique 41" descr="Nuage">
            <a:extLst>
              <a:ext uri="{FF2B5EF4-FFF2-40B4-BE49-F238E27FC236}">
                <a16:creationId xmlns:a16="http://schemas.microsoft.com/office/drawing/2014/main" id="{8380F4C1-FE92-4054-810B-FE289D84EED3}"/>
              </a:ext>
            </a:extLst>
          </p:cNvPr>
          <p:cNvPicPr>
            <a:picLocks/>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9208" y="700721"/>
            <a:ext cx="2169485" cy="1573854"/>
          </a:xfrm>
          <a:prstGeom prst="rect">
            <a:avLst/>
          </a:prstGeom>
          <a:effectLst>
            <a:outerShdw blurRad="50800" dist="76200" dir="21000000" algn="tl" rotWithShape="0">
              <a:srgbClr val="404040">
                <a:alpha val="40000"/>
              </a:srgbClr>
            </a:outerShdw>
          </a:effectLst>
        </p:spPr>
      </p:pic>
      <p:sp>
        <p:nvSpPr>
          <p:cNvPr id="43" name="ZoneTexte 42">
            <a:extLst>
              <a:ext uri="{FF2B5EF4-FFF2-40B4-BE49-F238E27FC236}">
                <a16:creationId xmlns:a16="http://schemas.microsoft.com/office/drawing/2014/main" id="{1B122370-ADDD-4131-9847-DAFA309FBE5A}"/>
              </a:ext>
            </a:extLst>
          </p:cNvPr>
          <p:cNvSpPr txBox="1"/>
          <p:nvPr/>
        </p:nvSpPr>
        <p:spPr>
          <a:xfrm>
            <a:off x="1315483" y="1510774"/>
            <a:ext cx="1485000" cy="276999"/>
          </a:xfrm>
          <a:prstGeom prst="rect">
            <a:avLst/>
          </a:prstGeom>
          <a:noFill/>
        </p:spPr>
        <p:txBody>
          <a:bodyPr wrap="square" rtlCol="0">
            <a:spAutoFit/>
          </a:bodyPr>
          <a:lstStyle/>
          <a:p>
            <a:pPr algn="ctr" rtl="0"/>
            <a:r>
              <a:rPr lang="de-DE" sz="1200">
                <a:solidFill>
                  <a:schemeClr val="bg1"/>
                </a:solidFill>
                <a:latin typeface="+mj-lt"/>
              </a:rPr>
              <a:t>RAINBOW</a:t>
            </a:r>
          </a:p>
        </p:txBody>
      </p:sp>
      <p:pic>
        <p:nvPicPr>
          <p:cNvPr id="44" name="Graphique 43" descr="Nuage">
            <a:extLst>
              <a:ext uri="{FF2B5EF4-FFF2-40B4-BE49-F238E27FC236}">
                <a16:creationId xmlns:a16="http://schemas.microsoft.com/office/drawing/2014/main" id="{5F8B6343-A920-418A-A755-0E2AACD78B9A}"/>
              </a:ext>
            </a:extLst>
          </p:cNvPr>
          <p:cNvPicPr>
            <a:picLocks/>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44974" y="706341"/>
            <a:ext cx="2169485" cy="1573854"/>
          </a:xfrm>
          <a:prstGeom prst="rect">
            <a:avLst/>
          </a:prstGeom>
          <a:effectLst>
            <a:outerShdw blurRad="50800" dist="76200" dir="21000000" algn="tl" rotWithShape="0">
              <a:srgbClr val="404040">
                <a:alpha val="40000"/>
              </a:srgbClr>
            </a:outerShdw>
          </a:effectLst>
        </p:spPr>
      </p:pic>
      <p:sp>
        <p:nvSpPr>
          <p:cNvPr id="45" name="ZoneTexte 44">
            <a:extLst>
              <a:ext uri="{FF2B5EF4-FFF2-40B4-BE49-F238E27FC236}">
                <a16:creationId xmlns:a16="http://schemas.microsoft.com/office/drawing/2014/main" id="{49981B1D-DCFE-409B-AC28-18611C84AA97}"/>
              </a:ext>
            </a:extLst>
          </p:cNvPr>
          <p:cNvSpPr txBox="1"/>
          <p:nvPr/>
        </p:nvSpPr>
        <p:spPr>
          <a:xfrm>
            <a:off x="6234896" y="1508512"/>
            <a:ext cx="1485000" cy="276999"/>
          </a:xfrm>
          <a:prstGeom prst="rect">
            <a:avLst/>
          </a:prstGeom>
          <a:noFill/>
        </p:spPr>
        <p:txBody>
          <a:bodyPr wrap="square" rtlCol="0">
            <a:spAutoFit/>
          </a:bodyPr>
          <a:lstStyle/>
          <a:p>
            <a:pPr algn="ctr" rtl="0"/>
            <a:r>
              <a:rPr lang="de-DE" sz="1200">
                <a:solidFill>
                  <a:schemeClr val="bg1"/>
                </a:solidFill>
                <a:latin typeface="+mj-lt"/>
              </a:rPr>
              <a:t>ALE CONNECT</a:t>
            </a:r>
          </a:p>
        </p:txBody>
      </p:sp>
      <p:sp>
        <p:nvSpPr>
          <p:cNvPr id="49" name="Rounded Rectangle 8">
            <a:extLst>
              <a:ext uri="{FF2B5EF4-FFF2-40B4-BE49-F238E27FC236}">
                <a16:creationId xmlns:a16="http://schemas.microsoft.com/office/drawing/2014/main" id="{3E5A8673-92E8-4B84-8566-3B8E675391A1}"/>
              </a:ext>
            </a:extLst>
          </p:cNvPr>
          <p:cNvSpPr/>
          <p:nvPr/>
        </p:nvSpPr>
        <p:spPr bwMode="auto">
          <a:xfrm>
            <a:off x="5260907" y="389605"/>
            <a:ext cx="325027" cy="135000"/>
          </a:xfrm>
          <a:prstGeom prst="roundRect">
            <a:avLst/>
          </a:prstGeom>
          <a:solidFill>
            <a:schemeClr val="accent1"/>
          </a:solidFill>
          <a:ln w="38100">
            <a:headEnd type="none" w="med" len="med"/>
            <a:tailEnd type="none" w="med" len="med"/>
          </a:ln>
          <a:effectLst/>
        </p:spPr>
        <p:style>
          <a:lnRef idx="3">
            <a:schemeClr val="lt1"/>
          </a:lnRef>
          <a:fillRef idx="1">
            <a:schemeClr val="accent4"/>
          </a:fillRef>
          <a:effectRef idx="1">
            <a:schemeClr val="accent4"/>
          </a:effectRef>
          <a:fontRef idx="minor">
            <a:schemeClr val="lt1"/>
          </a:fontRef>
        </p:style>
        <p:txBody>
          <a:bodyPr vert="horz" wrap="square" lIns="68580" tIns="34290" rIns="68580" bIns="34290" numCol="1" rtlCol="0" anchor="ctr" anchorCtr="0" compatLnSpc="1">
            <a:prstTxWarp prst="textNoShape">
              <a:avLst/>
            </a:prstTxWarp>
            <a:normAutofit fontScale="32500" lnSpcReduction="20000"/>
          </a:bodyPr>
          <a:lstStyle/>
          <a:p>
            <a:pPr algn="ctr" defTabSz="685800" fontAlgn="base">
              <a:spcBef>
                <a:spcPct val="50000"/>
              </a:spcBef>
              <a:spcAft>
                <a:spcPct val="0"/>
              </a:spcAft>
            </a:pPr>
            <a:endParaRPr lang="en-US">
              <a:solidFill>
                <a:schemeClr val="bg1"/>
              </a:solidFill>
              <a:latin typeface="+mj-lt"/>
            </a:endParaRPr>
          </a:p>
        </p:txBody>
      </p:sp>
      <p:sp>
        <p:nvSpPr>
          <p:cNvPr id="50" name="Rounded Rectangle 6">
            <a:extLst>
              <a:ext uri="{FF2B5EF4-FFF2-40B4-BE49-F238E27FC236}">
                <a16:creationId xmlns:a16="http://schemas.microsoft.com/office/drawing/2014/main" id="{E0FACE1C-01AE-4985-BA1B-5E99F43054CE}"/>
              </a:ext>
            </a:extLst>
          </p:cNvPr>
          <p:cNvSpPr/>
          <p:nvPr/>
        </p:nvSpPr>
        <p:spPr bwMode="auto">
          <a:xfrm>
            <a:off x="5260907" y="181326"/>
            <a:ext cx="325027" cy="135000"/>
          </a:xfrm>
          <a:prstGeom prst="roundRect">
            <a:avLst/>
          </a:prstGeom>
          <a:solidFill>
            <a:schemeClr val="accent1">
              <a:lumMod val="40000"/>
              <a:lumOff val="60000"/>
            </a:schemeClr>
          </a:solidFill>
          <a:ln w="38100">
            <a:headEnd type="none" w="med" len="med"/>
            <a:tailEnd type="none" w="med" len="med"/>
          </a:ln>
          <a:effectLst/>
        </p:spPr>
        <p:style>
          <a:lnRef idx="3">
            <a:schemeClr val="lt1"/>
          </a:lnRef>
          <a:fillRef idx="1">
            <a:schemeClr val="accent4"/>
          </a:fillRef>
          <a:effectRef idx="1">
            <a:schemeClr val="accent4"/>
          </a:effectRef>
          <a:fontRef idx="minor">
            <a:schemeClr val="lt1"/>
          </a:fontRef>
        </p:style>
        <p:txBody>
          <a:bodyPr vert="horz" wrap="square" lIns="68580" tIns="34290" rIns="68580" bIns="34290" numCol="1" rtlCol="0" anchor="ctr" anchorCtr="0" compatLnSpc="1">
            <a:prstTxWarp prst="textNoShape">
              <a:avLst/>
            </a:prstTxWarp>
            <a:normAutofit fontScale="32500" lnSpcReduction="20000"/>
          </a:bodyPr>
          <a:lstStyle/>
          <a:p>
            <a:pPr algn="ctr">
              <a:spcBef>
                <a:spcPct val="50000"/>
              </a:spcBef>
            </a:pPr>
            <a:endParaRPr lang="en-US">
              <a:solidFill>
                <a:schemeClr val="bg1"/>
              </a:solidFill>
              <a:latin typeface="+mj-lt"/>
            </a:endParaRPr>
          </a:p>
        </p:txBody>
      </p:sp>
      <p:sp>
        <p:nvSpPr>
          <p:cNvPr id="51" name="ZoneTexte 50">
            <a:extLst>
              <a:ext uri="{FF2B5EF4-FFF2-40B4-BE49-F238E27FC236}">
                <a16:creationId xmlns:a16="http://schemas.microsoft.com/office/drawing/2014/main" id="{9281C3F2-5276-4273-9BD1-B864209450AF}"/>
              </a:ext>
            </a:extLst>
          </p:cNvPr>
          <p:cNvSpPr txBox="1"/>
          <p:nvPr/>
        </p:nvSpPr>
        <p:spPr>
          <a:xfrm>
            <a:off x="5604284" y="106913"/>
            <a:ext cx="3441744" cy="207749"/>
          </a:xfrm>
          <a:prstGeom prst="rect">
            <a:avLst/>
          </a:prstGeom>
          <a:noFill/>
        </p:spPr>
        <p:txBody>
          <a:bodyPr wrap="square" rtlCol="0">
            <a:spAutoFit/>
          </a:bodyPr>
          <a:lstStyle/>
          <a:p>
            <a:pPr defTabSz="324000" rtl="0"/>
            <a:r>
              <a:rPr lang="de-DE" sz="750" i="1" dirty="0">
                <a:solidFill>
                  <a:srgbClr val="404040"/>
                </a:solidFill>
                <a:latin typeface="+mj-lt"/>
              </a:rPr>
              <a:t>Komponenten, die im Vergleich zum OTEC R100 MD6-Angebot nicht weiterentwickelt wurden</a:t>
            </a:r>
          </a:p>
        </p:txBody>
      </p:sp>
      <p:sp>
        <p:nvSpPr>
          <p:cNvPr id="52" name="ZoneTexte 51">
            <a:extLst>
              <a:ext uri="{FF2B5EF4-FFF2-40B4-BE49-F238E27FC236}">
                <a16:creationId xmlns:a16="http://schemas.microsoft.com/office/drawing/2014/main" id="{A4DB2BE0-2A18-4C74-B7C5-5C5F60E5F57A}"/>
              </a:ext>
            </a:extLst>
          </p:cNvPr>
          <p:cNvSpPr txBox="1"/>
          <p:nvPr/>
        </p:nvSpPr>
        <p:spPr>
          <a:xfrm>
            <a:off x="5604283" y="346106"/>
            <a:ext cx="3323917" cy="207749"/>
          </a:xfrm>
          <a:prstGeom prst="rect">
            <a:avLst/>
          </a:prstGeom>
          <a:noFill/>
        </p:spPr>
        <p:txBody>
          <a:bodyPr wrap="square" rtlCol="0">
            <a:spAutoFit/>
          </a:bodyPr>
          <a:lstStyle/>
          <a:p>
            <a:pPr defTabSz="324000" rtl="0"/>
            <a:r>
              <a:rPr lang="de-DE" sz="750" i="1" dirty="0">
                <a:solidFill>
                  <a:srgbClr val="404040"/>
                </a:solidFill>
                <a:latin typeface="+mj-lt"/>
              </a:rPr>
              <a:t>Komponenten, die im Vergleich zum OTEC R100 MD6-Angebot weiterentwickelt wurden</a:t>
            </a:r>
          </a:p>
        </p:txBody>
      </p:sp>
      <p:sp>
        <p:nvSpPr>
          <p:cNvPr id="38" name="Rounded Rectangle 8">
            <a:extLst>
              <a:ext uri="{FF2B5EF4-FFF2-40B4-BE49-F238E27FC236}">
                <a16:creationId xmlns:a16="http://schemas.microsoft.com/office/drawing/2014/main" id="{95599F84-5E77-440A-AB64-74E5252320EA}"/>
              </a:ext>
            </a:extLst>
          </p:cNvPr>
          <p:cNvSpPr/>
          <p:nvPr/>
        </p:nvSpPr>
        <p:spPr bwMode="auto">
          <a:xfrm>
            <a:off x="4703422" y="4210875"/>
            <a:ext cx="1620000" cy="405000"/>
          </a:xfrm>
          <a:prstGeom prst="roundRect">
            <a:avLst/>
          </a:prstGeom>
          <a:solidFill>
            <a:schemeClr val="accent1"/>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Autofit/>
          </a:bodyPr>
          <a:lstStyle/>
          <a:p>
            <a:pPr algn="ctr" rtl="0">
              <a:lnSpc>
                <a:spcPts val="1275"/>
              </a:lnSpc>
              <a:spcBef>
                <a:spcPct val="50000"/>
              </a:spcBef>
            </a:pPr>
            <a:r>
              <a:rPr lang="de-DE" sz="1200">
                <a:solidFill>
                  <a:schemeClr val="bg1"/>
                </a:solidFill>
                <a:latin typeface="+mj-lt"/>
              </a:rPr>
              <a:t>Dispatch-Konsole </a:t>
            </a:r>
          </a:p>
          <a:p>
            <a:pPr algn="ctr" rtl="0">
              <a:lnSpc>
                <a:spcPts val="1275"/>
              </a:lnSpc>
            </a:pPr>
            <a:r>
              <a:rPr lang="de-DE" sz="1200">
                <a:solidFill>
                  <a:schemeClr val="bg1"/>
                </a:solidFill>
                <a:latin typeface="+mj-lt"/>
              </a:rPr>
              <a:t>R3.3</a:t>
            </a:r>
          </a:p>
        </p:txBody>
      </p:sp>
      <p:sp>
        <p:nvSpPr>
          <p:cNvPr id="39" name="Espace réservé du texte 5">
            <a:extLst>
              <a:ext uri="{FF2B5EF4-FFF2-40B4-BE49-F238E27FC236}">
                <a16:creationId xmlns:a16="http://schemas.microsoft.com/office/drawing/2014/main" id="{57375367-DA43-49E2-953C-DEE0EC69AF2D}"/>
              </a:ext>
            </a:extLst>
          </p:cNvPr>
          <p:cNvSpPr>
            <a:spLocks noGrp="1"/>
          </p:cNvSpPr>
          <p:nvPr>
            <p:ph type="body" sz="quarter" idx="12"/>
          </p:nvPr>
        </p:nvSpPr>
        <p:spPr>
          <a:xfrm>
            <a:off x="616902" y="535600"/>
            <a:ext cx="7476923" cy="334023"/>
          </a:xfrm>
        </p:spPr>
        <p:txBody>
          <a:bodyPr/>
          <a:lstStyle/>
          <a:p>
            <a:pPr rtl="0"/>
            <a:r>
              <a:rPr lang="de-DE">
                <a:latin typeface="+mj-lt"/>
              </a:rPr>
              <a:t>Verfügbarkeit im OTEC R100.1 MD6-Katalog</a:t>
            </a:r>
          </a:p>
        </p:txBody>
      </p:sp>
      <p:sp>
        <p:nvSpPr>
          <p:cNvPr id="46" name="Espace réservé du texte 4">
            <a:extLst>
              <a:ext uri="{FF2B5EF4-FFF2-40B4-BE49-F238E27FC236}">
                <a16:creationId xmlns:a16="http://schemas.microsoft.com/office/drawing/2014/main" id="{76969811-76BA-47F4-B12D-7A5A565AF143}"/>
              </a:ext>
            </a:extLst>
          </p:cNvPr>
          <p:cNvSpPr>
            <a:spLocks noGrp="1"/>
          </p:cNvSpPr>
          <p:nvPr>
            <p:ph type="body" sz="quarter" idx="11"/>
          </p:nvPr>
        </p:nvSpPr>
        <p:spPr>
          <a:xfrm>
            <a:off x="616903" y="137395"/>
            <a:ext cx="7476923" cy="385793"/>
          </a:xfrm>
        </p:spPr>
        <p:txBody>
          <a:bodyPr/>
          <a:lstStyle/>
          <a:p>
            <a:pPr rtl="0"/>
            <a:r>
              <a:rPr lang="de-DE">
                <a:latin typeface="+mj-lt"/>
              </a:rPr>
              <a:t>Allgemeines zum Angebot</a:t>
            </a:r>
          </a:p>
        </p:txBody>
      </p:sp>
      <p:sp>
        <p:nvSpPr>
          <p:cNvPr id="47" name="TextBox 46">
            <a:extLst>
              <a:ext uri="{FF2B5EF4-FFF2-40B4-BE49-F238E27FC236}">
                <a16:creationId xmlns:a16="http://schemas.microsoft.com/office/drawing/2014/main" id="{A265455F-0EB0-46B0-AF2A-1384A5252F49}"/>
              </a:ext>
            </a:extLst>
          </p:cNvPr>
          <p:cNvSpPr txBox="1"/>
          <p:nvPr/>
        </p:nvSpPr>
        <p:spPr>
          <a:xfrm>
            <a:off x="7957712" y="3879944"/>
            <a:ext cx="437940" cy="200055"/>
          </a:xfrm>
          <a:prstGeom prst="rect">
            <a:avLst/>
          </a:prstGeom>
          <a:solidFill>
            <a:schemeClr val="tx2">
              <a:lumMod val="20000"/>
              <a:lumOff val="80000"/>
            </a:schemeClr>
          </a:solidFill>
          <a:ln>
            <a:solidFill>
              <a:schemeClr val="accent1">
                <a:lumMod val="60000"/>
                <a:lumOff val="40000"/>
              </a:schemeClr>
            </a:solidFill>
          </a:ln>
        </p:spPr>
        <p:txBody>
          <a:bodyPr wrap="none" rtlCol="0">
            <a:spAutoFit/>
          </a:bodyPr>
          <a:lstStyle/>
          <a:p>
            <a:pPr rtl="0"/>
            <a:r>
              <a:rPr lang="de-DE" sz="700" i="1">
                <a:latin typeface="+mj-lt"/>
              </a:rPr>
              <a:t>CAPEX</a:t>
            </a:r>
          </a:p>
        </p:txBody>
      </p:sp>
      <p:sp>
        <p:nvSpPr>
          <p:cNvPr id="53" name="TextBox 52">
            <a:extLst>
              <a:ext uri="{FF2B5EF4-FFF2-40B4-BE49-F238E27FC236}">
                <a16:creationId xmlns:a16="http://schemas.microsoft.com/office/drawing/2014/main" id="{CC6D3B71-DB8C-48D7-BBD1-CA7D22E40FA0}"/>
              </a:ext>
            </a:extLst>
          </p:cNvPr>
          <p:cNvSpPr txBox="1"/>
          <p:nvPr/>
        </p:nvSpPr>
        <p:spPr>
          <a:xfrm>
            <a:off x="7956936" y="3241778"/>
            <a:ext cx="437940" cy="200055"/>
          </a:xfrm>
          <a:prstGeom prst="rect">
            <a:avLst/>
          </a:prstGeom>
          <a:solidFill>
            <a:schemeClr val="tx2">
              <a:lumMod val="20000"/>
              <a:lumOff val="80000"/>
            </a:schemeClr>
          </a:solidFill>
          <a:ln>
            <a:solidFill>
              <a:schemeClr val="accent1">
                <a:lumMod val="60000"/>
                <a:lumOff val="40000"/>
              </a:schemeClr>
            </a:solidFill>
          </a:ln>
        </p:spPr>
        <p:txBody>
          <a:bodyPr wrap="none" rtlCol="0">
            <a:spAutoFit/>
          </a:bodyPr>
          <a:lstStyle/>
          <a:p>
            <a:pPr rtl="0"/>
            <a:r>
              <a:rPr lang="de-DE" sz="700" i="1">
                <a:latin typeface="+mj-lt"/>
              </a:rPr>
              <a:t>CAPEX</a:t>
            </a:r>
          </a:p>
        </p:txBody>
      </p:sp>
      <p:sp>
        <p:nvSpPr>
          <p:cNvPr id="54" name="TextBox 53">
            <a:extLst>
              <a:ext uri="{FF2B5EF4-FFF2-40B4-BE49-F238E27FC236}">
                <a16:creationId xmlns:a16="http://schemas.microsoft.com/office/drawing/2014/main" id="{C749BE76-765A-4E21-B0B0-2A5EC03EBC6D}"/>
              </a:ext>
            </a:extLst>
          </p:cNvPr>
          <p:cNvSpPr txBox="1"/>
          <p:nvPr/>
        </p:nvSpPr>
        <p:spPr>
          <a:xfrm>
            <a:off x="6104452" y="3879945"/>
            <a:ext cx="437940" cy="200055"/>
          </a:xfrm>
          <a:prstGeom prst="rect">
            <a:avLst/>
          </a:prstGeom>
          <a:solidFill>
            <a:schemeClr val="tx2">
              <a:lumMod val="20000"/>
              <a:lumOff val="80000"/>
            </a:schemeClr>
          </a:solidFill>
          <a:ln>
            <a:solidFill>
              <a:schemeClr val="accent1">
                <a:lumMod val="60000"/>
                <a:lumOff val="40000"/>
              </a:schemeClr>
            </a:solidFill>
          </a:ln>
        </p:spPr>
        <p:txBody>
          <a:bodyPr wrap="none" rtlCol="0">
            <a:spAutoFit/>
          </a:bodyPr>
          <a:lstStyle/>
          <a:p>
            <a:pPr rtl="0"/>
            <a:r>
              <a:rPr lang="de-DE" sz="700" i="1">
                <a:latin typeface="+mj-lt"/>
              </a:rPr>
              <a:t>CAPEX</a:t>
            </a:r>
          </a:p>
        </p:txBody>
      </p:sp>
      <p:sp>
        <p:nvSpPr>
          <p:cNvPr id="55" name="TextBox 54">
            <a:extLst>
              <a:ext uri="{FF2B5EF4-FFF2-40B4-BE49-F238E27FC236}">
                <a16:creationId xmlns:a16="http://schemas.microsoft.com/office/drawing/2014/main" id="{E8FBA19E-79FC-4AB1-AB55-E6A541D64ABF}"/>
              </a:ext>
            </a:extLst>
          </p:cNvPr>
          <p:cNvSpPr txBox="1"/>
          <p:nvPr/>
        </p:nvSpPr>
        <p:spPr>
          <a:xfrm>
            <a:off x="2273404" y="3240727"/>
            <a:ext cx="437940" cy="200055"/>
          </a:xfrm>
          <a:prstGeom prst="rect">
            <a:avLst/>
          </a:prstGeom>
          <a:solidFill>
            <a:schemeClr val="tx2">
              <a:lumMod val="20000"/>
              <a:lumOff val="80000"/>
            </a:schemeClr>
          </a:solidFill>
          <a:ln>
            <a:solidFill>
              <a:schemeClr val="accent1">
                <a:lumMod val="60000"/>
                <a:lumOff val="40000"/>
              </a:schemeClr>
            </a:solidFill>
          </a:ln>
        </p:spPr>
        <p:txBody>
          <a:bodyPr wrap="none" rtlCol="0">
            <a:spAutoFit/>
          </a:bodyPr>
          <a:lstStyle/>
          <a:p>
            <a:pPr rtl="0"/>
            <a:r>
              <a:rPr lang="de-DE" sz="700" i="1">
                <a:latin typeface="+mj-lt"/>
              </a:rPr>
              <a:t>CAPEX</a:t>
            </a:r>
          </a:p>
        </p:txBody>
      </p:sp>
      <p:sp>
        <p:nvSpPr>
          <p:cNvPr id="56" name="Rounded Rectangle 8">
            <a:extLst>
              <a:ext uri="{FF2B5EF4-FFF2-40B4-BE49-F238E27FC236}">
                <a16:creationId xmlns:a16="http://schemas.microsoft.com/office/drawing/2014/main" id="{F96D3CE6-C38B-41EA-B698-A9B7A9114991}"/>
              </a:ext>
            </a:extLst>
          </p:cNvPr>
          <p:cNvSpPr/>
          <p:nvPr/>
        </p:nvSpPr>
        <p:spPr bwMode="auto">
          <a:xfrm>
            <a:off x="6564879" y="4202900"/>
            <a:ext cx="1620000" cy="405000"/>
          </a:xfrm>
          <a:prstGeom prst="roundRect">
            <a:avLst/>
          </a:prstGeom>
          <a:solidFill>
            <a:schemeClr val="accent1"/>
          </a:solidFill>
          <a:ln w="38100">
            <a:headEnd type="none" w="med" len="med"/>
            <a:tailEnd type="none" w="med" len="med"/>
          </a:ln>
          <a:effectLst>
            <a:outerShdw blurRad="50800" dist="76200" dir="18900000" algn="bl" rotWithShape="0">
              <a:srgbClr val="404040">
                <a:alpha val="40000"/>
              </a:srgbClr>
            </a:outerShdw>
          </a:effectLst>
        </p:spPr>
        <p:style>
          <a:lnRef idx="3">
            <a:schemeClr val="lt1"/>
          </a:lnRef>
          <a:fillRef idx="1">
            <a:schemeClr val="accent4"/>
          </a:fillRef>
          <a:effectRef idx="1">
            <a:schemeClr val="accent4"/>
          </a:effectRef>
          <a:fontRef idx="minor">
            <a:schemeClr val="lt1"/>
          </a:fontRef>
        </p:style>
        <p:txBody>
          <a:bodyPr vert="horz" wrap="square" lIns="0" tIns="0" rIns="0" bIns="0" numCol="1" rtlCol="0" anchor="ctr" anchorCtr="0" compatLnSpc="1">
            <a:prstTxWarp prst="textNoShape">
              <a:avLst/>
            </a:prstTxWarp>
            <a:normAutofit/>
          </a:bodyPr>
          <a:lstStyle/>
          <a:p>
            <a:pPr algn="ctr" rtl="0">
              <a:spcBef>
                <a:spcPct val="50000"/>
              </a:spcBef>
            </a:pPr>
            <a:r>
              <a:rPr lang="de-DE" sz="1200">
                <a:solidFill>
                  <a:schemeClr val="bg1"/>
                </a:solidFill>
                <a:latin typeface="+mj-lt"/>
              </a:rPr>
              <a:t>Selfcare R2.15</a:t>
            </a:r>
          </a:p>
        </p:txBody>
      </p:sp>
      <p:sp>
        <p:nvSpPr>
          <p:cNvPr id="4" name="Rounded Rectangle 8">
            <a:extLst>
              <a:ext uri="{FF2B5EF4-FFF2-40B4-BE49-F238E27FC236}">
                <a16:creationId xmlns:a16="http://schemas.microsoft.com/office/drawing/2014/main" id="{530548EF-6544-3BCE-53E7-E7070681B5E8}"/>
              </a:ext>
            </a:extLst>
          </p:cNvPr>
          <p:cNvSpPr/>
          <p:nvPr/>
        </p:nvSpPr>
        <p:spPr bwMode="auto">
          <a:xfrm>
            <a:off x="5260906" y="620117"/>
            <a:ext cx="325027" cy="135000"/>
          </a:xfrm>
          <a:prstGeom prst="roundRect">
            <a:avLst/>
          </a:prstGeom>
          <a:solidFill>
            <a:schemeClr val="accent5">
              <a:lumMod val="60000"/>
              <a:lumOff val="40000"/>
            </a:schemeClr>
          </a:solidFill>
          <a:ln w="38100">
            <a:headEnd type="none" w="med" len="med"/>
            <a:tailEnd type="none" w="med" len="med"/>
          </a:ln>
          <a:effectLst/>
        </p:spPr>
        <p:style>
          <a:lnRef idx="3">
            <a:schemeClr val="lt1"/>
          </a:lnRef>
          <a:fillRef idx="1">
            <a:schemeClr val="accent4"/>
          </a:fillRef>
          <a:effectRef idx="1">
            <a:schemeClr val="accent4"/>
          </a:effectRef>
          <a:fontRef idx="minor">
            <a:schemeClr val="lt1"/>
          </a:fontRef>
        </p:style>
        <p:txBody>
          <a:bodyPr vert="horz" wrap="square" lIns="68580" tIns="34290" rIns="68580" bIns="34290" numCol="1" rtlCol="0" anchor="ctr" anchorCtr="0" compatLnSpc="1">
            <a:prstTxWarp prst="textNoShape">
              <a:avLst/>
            </a:prstTxWarp>
            <a:normAutofit fontScale="32500" lnSpcReduction="20000"/>
          </a:bodyPr>
          <a:lstStyle/>
          <a:p>
            <a:pPr algn="ctr" defTabSz="685800" fontAlgn="base">
              <a:spcBef>
                <a:spcPct val="50000"/>
              </a:spcBef>
              <a:spcAft>
                <a:spcPct val="0"/>
              </a:spcAft>
            </a:pPr>
            <a:endParaRPr lang="en-US">
              <a:solidFill>
                <a:schemeClr val="bg1"/>
              </a:solidFill>
              <a:latin typeface="+mj-lt"/>
            </a:endParaRPr>
          </a:p>
        </p:txBody>
      </p:sp>
      <p:sp>
        <p:nvSpPr>
          <p:cNvPr id="5" name="ZoneTexte 4">
            <a:extLst>
              <a:ext uri="{FF2B5EF4-FFF2-40B4-BE49-F238E27FC236}">
                <a16:creationId xmlns:a16="http://schemas.microsoft.com/office/drawing/2014/main" id="{5409D1F7-3751-B4CF-AB94-02D45954DCE7}"/>
              </a:ext>
            </a:extLst>
          </p:cNvPr>
          <p:cNvSpPr txBox="1"/>
          <p:nvPr/>
        </p:nvSpPr>
        <p:spPr>
          <a:xfrm>
            <a:off x="5604284" y="596846"/>
            <a:ext cx="3323917" cy="207749"/>
          </a:xfrm>
          <a:prstGeom prst="rect">
            <a:avLst/>
          </a:prstGeom>
          <a:noFill/>
        </p:spPr>
        <p:txBody>
          <a:bodyPr wrap="square" rtlCol="0">
            <a:spAutoFit/>
          </a:bodyPr>
          <a:lstStyle/>
          <a:p>
            <a:pPr defTabSz="324000" rtl="0"/>
            <a:r>
              <a:rPr lang="de-DE" sz="750" i="1" dirty="0">
                <a:solidFill>
                  <a:srgbClr val="404040"/>
                </a:solidFill>
                <a:latin typeface="+mj-lt"/>
              </a:rPr>
              <a:t>Komponenten, die am Ende des Verkaufsprozesses stehen</a:t>
            </a:r>
          </a:p>
        </p:txBody>
      </p:sp>
      <p:sp>
        <p:nvSpPr>
          <p:cNvPr id="7" name="ZoneTexte 6">
            <a:extLst>
              <a:ext uri="{FF2B5EF4-FFF2-40B4-BE49-F238E27FC236}">
                <a16:creationId xmlns:a16="http://schemas.microsoft.com/office/drawing/2014/main" id="{5190F25D-0968-351E-8128-D249761D9C15}"/>
              </a:ext>
            </a:extLst>
          </p:cNvPr>
          <p:cNvSpPr txBox="1"/>
          <p:nvPr/>
        </p:nvSpPr>
        <p:spPr>
          <a:xfrm>
            <a:off x="598653" y="4843721"/>
            <a:ext cx="5871997" cy="215444"/>
          </a:xfrm>
          <a:prstGeom prst="rect">
            <a:avLst/>
          </a:prstGeom>
          <a:noFill/>
        </p:spPr>
        <p:txBody>
          <a:bodyPr wrap="square">
            <a:spAutoFit/>
          </a:bodyPr>
          <a:lstStyle/>
          <a:p>
            <a:pPr rtl="0"/>
            <a:r>
              <a:rPr lang="de-DE" sz="800" baseline="0" dirty="0"/>
              <a:t>* IQ Messenger Neuverkäufe und </a:t>
            </a:r>
            <a:r>
              <a:rPr lang="de-DE" sz="800" baseline="0" dirty="0" err="1"/>
              <a:t>Addons</a:t>
            </a:r>
            <a:r>
              <a:rPr lang="de-DE" sz="800" baseline="0" dirty="0"/>
              <a:t> müssen über ein SERVICE-Angebot von ALE Professional Services erworben werden. </a:t>
            </a:r>
          </a:p>
        </p:txBody>
      </p:sp>
    </p:spTree>
    <p:extLst>
      <p:ext uri="{BB962C8B-B14F-4D97-AF65-F5344CB8AC3E}">
        <p14:creationId xmlns:p14="http://schemas.microsoft.com/office/powerpoint/2010/main" val="212070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2FA7B63-8754-4EA7-0B30-DDFEE333F66D}"/>
              </a:ext>
            </a:extLst>
          </p:cNvPr>
          <p:cNvSpPr>
            <a:spLocks noGrp="1"/>
          </p:cNvSpPr>
          <p:nvPr>
            <p:ph type="body" sz="quarter" idx="11"/>
          </p:nvPr>
        </p:nvSpPr>
        <p:spPr/>
        <p:txBody>
          <a:bodyPr/>
          <a:lstStyle/>
          <a:p>
            <a:pPr rtl="0"/>
            <a:r>
              <a:rPr lang="de-DE" sz="2400">
                <a:solidFill>
                  <a:schemeClr val="accent1"/>
                </a:solidFill>
              </a:rPr>
              <a:t>Aktualisierung der DECT-Lösung</a:t>
            </a:r>
          </a:p>
        </p:txBody>
      </p:sp>
      <p:pic>
        <p:nvPicPr>
          <p:cNvPr id="5" name="Image 4" descr="Une image contenant texte, ordinateur, Périphérique de sortie, Appareil électronique&#10;&#10;Description générée automatiquement">
            <a:extLst>
              <a:ext uri="{FF2B5EF4-FFF2-40B4-BE49-F238E27FC236}">
                <a16:creationId xmlns:a16="http://schemas.microsoft.com/office/drawing/2014/main" id="{DD9A6254-5DA4-F1C5-381D-9F192F6CCB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17437" y="665081"/>
            <a:ext cx="1813171" cy="1813171"/>
          </a:xfrm>
          <a:prstGeom prst="rect">
            <a:avLst/>
          </a:prstGeom>
        </p:spPr>
      </p:pic>
      <p:pic>
        <p:nvPicPr>
          <p:cNvPr id="4" name="Image 3" descr="Une image contenant Appareils électroniques, téléphone, Appareil électronique, gadget&#10;&#10;Description générée automatiquement">
            <a:extLst>
              <a:ext uri="{FF2B5EF4-FFF2-40B4-BE49-F238E27FC236}">
                <a16:creationId xmlns:a16="http://schemas.microsoft.com/office/drawing/2014/main" id="{46CE06F0-CEB2-19B5-5A11-99FAD268E8E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6258" y="792507"/>
            <a:ext cx="1969660" cy="3001879"/>
          </a:xfrm>
          <a:prstGeom prst="rect">
            <a:avLst/>
          </a:prstGeom>
        </p:spPr>
      </p:pic>
      <p:sp>
        <p:nvSpPr>
          <p:cNvPr id="7" name="ZoneTexte 6">
            <a:extLst>
              <a:ext uri="{FF2B5EF4-FFF2-40B4-BE49-F238E27FC236}">
                <a16:creationId xmlns:a16="http://schemas.microsoft.com/office/drawing/2014/main" id="{55DE3A2E-EDC2-5C77-1BC8-2B68F5D08AE1}"/>
              </a:ext>
            </a:extLst>
          </p:cNvPr>
          <p:cNvSpPr txBox="1"/>
          <p:nvPr/>
        </p:nvSpPr>
        <p:spPr>
          <a:xfrm>
            <a:off x="6356531" y="2478252"/>
            <a:ext cx="1749087" cy="215444"/>
          </a:xfrm>
          <a:prstGeom prst="rect">
            <a:avLst/>
          </a:prstGeom>
          <a:noFill/>
        </p:spPr>
        <p:txBody>
          <a:bodyPr wrap="square">
            <a:spAutoFit/>
          </a:bodyPr>
          <a:lstStyle/>
          <a:p>
            <a:pPr algn="ctr" rtl="0"/>
            <a:r>
              <a:rPr lang="de-DE" sz="800">
                <a:solidFill>
                  <a:schemeClr val="accent1"/>
                </a:solidFill>
                <a:effectLst/>
                <a:latin typeface="Trebuchet MS" panose="020B0603020202020204" pitchFamily="34" charset="0"/>
                <a:ea typeface="Batang" panose="02030600000101010101" pitchFamily="18" charset="-127"/>
                <a:cs typeface="Arial" panose="020B0604020202020204" pitchFamily="34" charset="0"/>
              </a:rPr>
              <a:t>8328 SIP-DECT-Einzelbasisstation</a:t>
            </a:r>
          </a:p>
        </p:txBody>
      </p:sp>
      <p:sp>
        <p:nvSpPr>
          <p:cNvPr id="9" name="ZoneTexte 8">
            <a:extLst>
              <a:ext uri="{FF2B5EF4-FFF2-40B4-BE49-F238E27FC236}">
                <a16:creationId xmlns:a16="http://schemas.microsoft.com/office/drawing/2014/main" id="{05FE4C87-CFE8-6C4F-AB60-C35E4206BDF5}"/>
              </a:ext>
            </a:extLst>
          </p:cNvPr>
          <p:cNvSpPr txBox="1"/>
          <p:nvPr/>
        </p:nvSpPr>
        <p:spPr>
          <a:xfrm>
            <a:off x="531196" y="3686664"/>
            <a:ext cx="1339784" cy="338554"/>
          </a:xfrm>
          <a:prstGeom prst="rect">
            <a:avLst/>
          </a:prstGeom>
          <a:noFill/>
        </p:spPr>
        <p:txBody>
          <a:bodyPr wrap="square">
            <a:spAutoFit/>
          </a:bodyPr>
          <a:lstStyle>
            <a:defPPr>
              <a:defRPr lang="it-IT"/>
            </a:defPPr>
            <a:lvl1pPr algn="ctr">
              <a:defRPr sz="800">
                <a:solidFill>
                  <a:schemeClr val="accent1"/>
                </a:solidFill>
                <a:effectLst/>
                <a:latin typeface="Trebuchet MS" panose="020B0603020202020204" pitchFamily="34" charset="0"/>
                <a:ea typeface="Batang" panose="02030600000101010101" pitchFamily="18" charset="-127"/>
                <a:cs typeface="Arial" panose="020B0604020202020204" pitchFamily="34" charset="0"/>
              </a:defRPr>
            </a:lvl1pPr>
          </a:lstStyle>
          <a:p>
            <a:pPr rtl="0"/>
            <a:r>
              <a:rPr lang="de-DE"/>
              <a:t>8214 DECT-Telefon</a:t>
            </a:r>
          </a:p>
          <a:p>
            <a:pPr rtl="0"/>
            <a:r>
              <a:rPr lang="de-DE"/>
              <a:t>mit Ladegerät</a:t>
            </a:r>
          </a:p>
        </p:txBody>
      </p:sp>
      <p:sp>
        <p:nvSpPr>
          <p:cNvPr id="3" name="Rectangle : coins arrondis 2">
            <a:extLst>
              <a:ext uri="{FF2B5EF4-FFF2-40B4-BE49-F238E27FC236}">
                <a16:creationId xmlns:a16="http://schemas.microsoft.com/office/drawing/2014/main" id="{48B13F14-5581-7B59-5124-DD010075ACD2}"/>
              </a:ext>
            </a:extLst>
          </p:cNvPr>
          <p:cNvSpPr/>
          <p:nvPr/>
        </p:nvSpPr>
        <p:spPr>
          <a:xfrm>
            <a:off x="1497641" y="974678"/>
            <a:ext cx="373339" cy="14447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700">
                <a:solidFill>
                  <a:srgbClr val="FFFF00"/>
                </a:solidFill>
              </a:rPr>
              <a:t>Neu</a:t>
            </a:r>
          </a:p>
        </p:txBody>
      </p:sp>
      <p:sp>
        <p:nvSpPr>
          <p:cNvPr id="6" name="Rectangle : coins arrondis 5">
            <a:extLst>
              <a:ext uri="{FF2B5EF4-FFF2-40B4-BE49-F238E27FC236}">
                <a16:creationId xmlns:a16="http://schemas.microsoft.com/office/drawing/2014/main" id="{321483DF-D6AB-D847-F3A5-646602E186EB}"/>
              </a:ext>
            </a:extLst>
          </p:cNvPr>
          <p:cNvSpPr/>
          <p:nvPr/>
        </p:nvSpPr>
        <p:spPr>
          <a:xfrm>
            <a:off x="7588307" y="636539"/>
            <a:ext cx="373339" cy="14447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700">
                <a:solidFill>
                  <a:srgbClr val="FFFF00"/>
                </a:solidFill>
              </a:rPr>
              <a:t>Neu</a:t>
            </a:r>
          </a:p>
        </p:txBody>
      </p:sp>
      <p:sp>
        <p:nvSpPr>
          <p:cNvPr id="11" name="ZoneTexte 10">
            <a:extLst>
              <a:ext uri="{FF2B5EF4-FFF2-40B4-BE49-F238E27FC236}">
                <a16:creationId xmlns:a16="http://schemas.microsoft.com/office/drawing/2014/main" id="{FCEE9EB0-B63D-A119-F886-DF427B7B1B06}"/>
              </a:ext>
            </a:extLst>
          </p:cNvPr>
          <p:cNvSpPr txBox="1"/>
          <p:nvPr/>
        </p:nvSpPr>
        <p:spPr>
          <a:xfrm>
            <a:off x="2059702" y="1290358"/>
            <a:ext cx="3363198" cy="307777"/>
          </a:xfrm>
          <a:prstGeom prst="rect">
            <a:avLst/>
          </a:prstGeom>
          <a:solidFill>
            <a:srgbClr val="00B050"/>
          </a:solidFill>
        </p:spPr>
        <p:txBody>
          <a:bodyPr wrap="square">
            <a:spAutoFit/>
          </a:bodyPr>
          <a:lstStyle/>
          <a:p>
            <a:pPr rtl="0"/>
            <a:r>
              <a:rPr lang="de-DE" sz="1400" b="0" i="0" u="none" strike="noStrike" baseline="0" dirty="0">
                <a:solidFill>
                  <a:schemeClr val="bg1"/>
                </a:solidFill>
              </a:rPr>
              <a:t>PROFESSIONELLES EINSTEIGER-TELEFON</a:t>
            </a:r>
          </a:p>
        </p:txBody>
      </p:sp>
      <p:sp>
        <p:nvSpPr>
          <p:cNvPr id="12" name="ZoneTexte 11">
            <a:extLst>
              <a:ext uri="{FF2B5EF4-FFF2-40B4-BE49-F238E27FC236}">
                <a16:creationId xmlns:a16="http://schemas.microsoft.com/office/drawing/2014/main" id="{694E2466-5819-B7A0-798F-1FF8B8EB5AC8}"/>
              </a:ext>
            </a:extLst>
          </p:cNvPr>
          <p:cNvSpPr txBox="1"/>
          <p:nvPr/>
        </p:nvSpPr>
        <p:spPr>
          <a:xfrm>
            <a:off x="2059702" y="1670128"/>
            <a:ext cx="3007597" cy="307777"/>
          </a:xfrm>
          <a:prstGeom prst="rect">
            <a:avLst/>
          </a:prstGeom>
          <a:solidFill>
            <a:srgbClr val="00B050"/>
          </a:solidFill>
        </p:spPr>
        <p:txBody>
          <a:bodyPr wrap="square">
            <a:spAutoFit/>
          </a:bodyPr>
          <a:lstStyle/>
          <a:p>
            <a:pPr rtl="0"/>
            <a:r>
              <a:rPr lang="de-DE" sz="1400" b="0" i="0" u="none" strike="noStrike" baseline="0" dirty="0">
                <a:solidFill>
                  <a:schemeClr val="bg1"/>
                </a:solidFill>
              </a:rPr>
              <a:t>KOMPAKTES UND ROBUSTES DESIGN</a:t>
            </a:r>
          </a:p>
        </p:txBody>
      </p:sp>
      <p:sp>
        <p:nvSpPr>
          <p:cNvPr id="13" name="ZoneTexte 12">
            <a:extLst>
              <a:ext uri="{FF2B5EF4-FFF2-40B4-BE49-F238E27FC236}">
                <a16:creationId xmlns:a16="http://schemas.microsoft.com/office/drawing/2014/main" id="{B9EA8EE1-CABC-B74D-36CC-35E787EB76BA}"/>
              </a:ext>
            </a:extLst>
          </p:cNvPr>
          <p:cNvSpPr txBox="1"/>
          <p:nvPr/>
        </p:nvSpPr>
        <p:spPr>
          <a:xfrm>
            <a:off x="2059701" y="2046500"/>
            <a:ext cx="3131211" cy="307777"/>
          </a:xfrm>
          <a:prstGeom prst="rect">
            <a:avLst/>
          </a:prstGeom>
          <a:solidFill>
            <a:srgbClr val="00B050"/>
          </a:solidFill>
        </p:spPr>
        <p:txBody>
          <a:bodyPr wrap="square">
            <a:spAutoFit/>
          </a:bodyPr>
          <a:lstStyle/>
          <a:p>
            <a:pPr rtl="0"/>
            <a:r>
              <a:rPr lang="de-DE" sz="1400" dirty="0">
                <a:solidFill>
                  <a:schemeClr val="bg1"/>
                </a:solidFill>
              </a:rPr>
              <a:t>AUTONOMIE DANK x2 AKKU (</a:t>
            </a:r>
            <a:r>
              <a:rPr lang="de-DE" sz="1400" dirty="0" err="1">
                <a:solidFill>
                  <a:schemeClr val="bg1"/>
                </a:solidFill>
              </a:rPr>
              <a:t>vs</a:t>
            </a:r>
            <a:r>
              <a:rPr lang="de-DE" sz="1400" dirty="0">
                <a:solidFill>
                  <a:schemeClr val="bg1"/>
                </a:solidFill>
              </a:rPr>
              <a:t> 8212)</a:t>
            </a:r>
          </a:p>
        </p:txBody>
      </p:sp>
      <p:sp>
        <p:nvSpPr>
          <p:cNvPr id="14" name="ZoneTexte 13">
            <a:extLst>
              <a:ext uri="{FF2B5EF4-FFF2-40B4-BE49-F238E27FC236}">
                <a16:creationId xmlns:a16="http://schemas.microsoft.com/office/drawing/2014/main" id="{033CF47B-2563-A91C-9123-4ABDEA07E97E}"/>
              </a:ext>
            </a:extLst>
          </p:cNvPr>
          <p:cNvSpPr txBox="1"/>
          <p:nvPr/>
        </p:nvSpPr>
        <p:spPr>
          <a:xfrm>
            <a:off x="1977633" y="2913230"/>
            <a:ext cx="3213280" cy="507831"/>
          </a:xfrm>
          <a:prstGeom prst="rect">
            <a:avLst/>
          </a:prstGeom>
          <a:noFill/>
        </p:spPr>
        <p:txBody>
          <a:bodyPr wrap="square" rtlCol="0">
            <a:spAutoFit/>
          </a:bodyPr>
          <a:lstStyle/>
          <a:p>
            <a:pPr rtl="0"/>
            <a:r>
              <a:rPr lang="de-DE">
                <a:solidFill>
                  <a:schemeClr val="accent1"/>
                </a:solidFill>
              </a:rPr>
              <a:t>Homogenes Design beim gesamten Sortiment und gemeinsames Zubehör!</a:t>
            </a:r>
          </a:p>
        </p:txBody>
      </p:sp>
      <p:sp>
        <p:nvSpPr>
          <p:cNvPr id="17" name="ZoneTexte 16">
            <a:extLst>
              <a:ext uri="{FF2B5EF4-FFF2-40B4-BE49-F238E27FC236}">
                <a16:creationId xmlns:a16="http://schemas.microsoft.com/office/drawing/2014/main" id="{5F91042B-DCEA-DC23-4FB7-2E9F1DD41194}"/>
              </a:ext>
            </a:extLst>
          </p:cNvPr>
          <p:cNvSpPr txBox="1"/>
          <p:nvPr/>
        </p:nvSpPr>
        <p:spPr>
          <a:xfrm>
            <a:off x="2975850" y="4233872"/>
            <a:ext cx="469513" cy="215444"/>
          </a:xfrm>
          <a:prstGeom prst="rect">
            <a:avLst/>
          </a:prstGeom>
          <a:noFill/>
        </p:spPr>
        <p:txBody>
          <a:bodyPr wrap="square">
            <a:spAutoFit/>
          </a:bodyPr>
          <a:lstStyle>
            <a:defPPr>
              <a:defRPr lang="it-IT"/>
            </a:defPPr>
            <a:lvl1pPr algn="ctr">
              <a:defRPr sz="800">
                <a:solidFill>
                  <a:schemeClr val="accent1"/>
                </a:solidFill>
                <a:effectLst/>
                <a:latin typeface="Trebuchet MS" panose="020B0603020202020204" pitchFamily="34" charset="0"/>
                <a:ea typeface="Batang" panose="02030600000101010101" pitchFamily="18" charset="-127"/>
                <a:cs typeface="Arial" panose="020B0604020202020204" pitchFamily="34" charset="0"/>
              </a:defRPr>
            </a:lvl1pPr>
          </a:lstStyle>
          <a:p>
            <a:pPr rtl="0"/>
            <a:r>
              <a:rPr lang="de-DE"/>
              <a:t>8214</a:t>
            </a:r>
          </a:p>
        </p:txBody>
      </p:sp>
      <p:sp>
        <p:nvSpPr>
          <p:cNvPr id="18" name="ZoneTexte 17">
            <a:extLst>
              <a:ext uri="{FF2B5EF4-FFF2-40B4-BE49-F238E27FC236}">
                <a16:creationId xmlns:a16="http://schemas.microsoft.com/office/drawing/2014/main" id="{D16606A0-345B-578E-3991-8BADE155BDA9}"/>
              </a:ext>
            </a:extLst>
          </p:cNvPr>
          <p:cNvSpPr txBox="1"/>
          <p:nvPr/>
        </p:nvSpPr>
        <p:spPr>
          <a:xfrm>
            <a:off x="2666655" y="4233872"/>
            <a:ext cx="469513" cy="215444"/>
          </a:xfrm>
          <a:prstGeom prst="rect">
            <a:avLst/>
          </a:prstGeom>
          <a:noFill/>
        </p:spPr>
        <p:txBody>
          <a:bodyPr wrap="square">
            <a:spAutoFit/>
          </a:bodyPr>
          <a:lstStyle>
            <a:defPPr>
              <a:defRPr lang="it-IT"/>
            </a:defPPr>
            <a:lvl1pPr algn="ctr">
              <a:defRPr sz="800">
                <a:solidFill>
                  <a:schemeClr val="accent1"/>
                </a:solidFill>
                <a:effectLst/>
                <a:latin typeface="Trebuchet MS" panose="020B0603020202020204" pitchFamily="34" charset="0"/>
                <a:ea typeface="Batang" panose="02030600000101010101" pitchFamily="18" charset="-127"/>
                <a:cs typeface="Arial" panose="020B0604020202020204" pitchFamily="34" charset="0"/>
              </a:defRPr>
            </a:lvl1pPr>
          </a:lstStyle>
          <a:p>
            <a:pPr rtl="0"/>
            <a:r>
              <a:rPr lang="de-DE"/>
              <a:t>8234</a:t>
            </a:r>
          </a:p>
        </p:txBody>
      </p:sp>
      <p:sp>
        <p:nvSpPr>
          <p:cNvPr id="19" name="ZoneTexte 18">
            <a:extLst>
              <a:ext uri="{FF2B5EF4-FFF2-40B4-BE49-F238E27FC236}">
                <a16:creationId xmlns:a16="http://schemas.microsoft.com/office/drawing/2014/main" id="{D2636906-961E-2178-4D31-9FCE3AD1A0EE}"/>
              </a:ext>
            </a:extLst>
          </p:cNvPr>
          <p:cNvSpPr txBox="1"/>
          <p:nvPr/>
        </p:nvSpPr>
        <p:spPr>
          <a:xfrm>
            <a:off x="2034963" y="4233872"/>
            <a:ext cx="469513" cy="215444"/>
          </a:xfrm>
          <a:prstGeom prst="rect">
            <a:avLst/>
          </a:prstGeom>
          <a:noFill/>
        </p:spPr>
        <p:txBody>
          <a:bodyPr wrap="square">
            <a:spAutoFit/>
          </a:bodyPr>
          <a:lstStyle>
            <a:defPPr>
              <a:defRPr lang="it-IT"/>
            </a:defPPr>
            <a:lvl1pPr algn="ctr">
              <a:defRPr sz="800">
                <a:solidFill>
                  <a:schemeClr val="accent1"/>
                </a:solidFill>
                <a:effectLst/>
                <a:latin typeface="Trebuchet MS" panose="020B0603020202020204" pitchFamily="34" charset="0"/>
                <a:ea typeface="Batang" panose="02030600000101010101" pitchFamily="18" charset="-127"/>
                <a:cs typeface="Arial" panose="020B0604020202020204" pitchFamily="34" charset="0"/>
              </a:defRPr>
            </a:lvl1pPr>
          </a:lstStyle>
          <a:p>
            <a:pPr rtl="0"/>
            <a:r>
              <a:rPr lang="de-DE"/>
              <a:t>8244</a:t>
            </a:r>
          </a:p>
        </p:txBody>
      </p:sp>
      <p:sp>
        <p:nvSpPr>
          <p:cNvPr id="20" name="ZoneTexte 19">
            <a:extLst>
              <a:ext uri="{FF2B5EF4-FFF2-40B4-BE49-F238E27FC236}">
                <a16:creationId xmlns:a16="http://schemas.microsoft.com/office/drawing/2014/main" id="{3F78D12D-AB69-44DE-CDE7-9E84CECD1B1C}"/>
              </a:ext>
            </a:extLst>
          </p:cNvPr>
          <p:cNvSpPr txBox="1"/>
          <p:nvPr/>
        </p:nvSpPr>
        <p:spPr>
          <a:xfrm>
            <a:off x="2357460" y="4233872"/>
            <a:ext cx="469513" cy="215444"/>
          </a:xfrm>
          <a:prstGeom prst="rect">
            <a:avLst/>
          </a:prstGeom>
          <a:noFill/>
        </p:spPr>
        <p:txBody>
          <a:bodyPr wrap="square">
            <a:spAutoFit/>
          </a:bodyPr>
          <a:lstStyle>
            <a:defPPr>
              <a:defRPr lang="it-IT"/>
            </a:defPPr>
            <a:lvl1pPr algn="ctr">
              <a:defRPr sz="800">
                <a:solidFill>
                  <a:schemeClr val="accent1"/>
                </a:solidFill>
                <a:effectLst/>
                <a:latin typeface="Trebuchet MS" panose="020B0603020202020204" pitchFamily="34" charset="0"/>
                <a:ea typeface="Batang" panose="02030600000101010101" pitchFamily="18" charset="-127"/>
                <a:cs typeface="Arial" panose="020B0604020202020204" pitchFamily="34" charset="0"/>
              </a:defRPr>
            </a:lvl1pPr>
          </a:lstStyle>
          <a:p>
            <a:pPr rtl="0"/>
            <a:r>
              <a:rPr lang="de-DE"/>
              <a:t>8254</a:t>
            </a:r>
          </a:p>
        </p:txBody>
      </p:sp>
      <p:pic>
        <p:nvPicPr>
          <p:cNvPr id="26" name="Image 25" descr="Une image contenant Appareils électroniques, téléphone, Appareil électronique, Téléphone mobile&#10;&#10;Description générée automatiquement">
            <a:extLst>
              <a:ext uri="{FF2B5EF4-FFF2-40B4-BE49-F238E27FC236}">
                <a16:creationId xmlns:a16="http://schemas.microsoft.com/office/drawing/2014/main" id="{99642710-0092-B26E-AC16-152790DA41F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34963" y="3362854"/>
            <a:ext cx="2014407" cy="969681"/>
          </a:xfrm>
          <a:prstGeom prst="rect">
            <a:avLst/>
          </a:prstGeom>
        </p:spPr>
      </p:pic>
      <p:sp>
        <p:nvSpPr>
          <p:cNvPr id="27" name="ZoneTexte 26">
            <a:extLst>
              <a:ext uri="{FF2B5EF4-FFF2-40B4-BE49-F238E27FC236}">
                <a16:creationId xmlns:a16="http://schemas.microsoft.com/office/drawing/2014/main" id="{8DD0131F-0E30-28DF-A66A-ECC190D26C71}"/>
              </a:ext>
            </a:extLst>
          </p:cNvPr>
          <p:cNvSpPr txBox="1"/>
          <p:nvPr/>
        </p:nvSpPr>
        <p:spPr>
          <a:xfrm>
            <a:off x="3963490" y="3919228"/>
            <a:ext cx="1246837" cy="338554"/>
          </a:xfrm>
          <a:prstGeom prst="rect">
            <a:avLst/>
          </a:prstGeom>
          <a:noFill/>
        </p:spPr>
        <p:txBody>
          <a:bodyPr wrap="square">
            <a:spAutoFit/>
          </a:bodyPr>
          <a:lstStyle>
            <a:defPPr>
              <a:defRPr lang="it-IT"/>
            </a:defPPr>
            <a:lvl1pPr algn="ctr">
              <a:defRPr sz="800">
                <a:solidFill>
                  <a:schemeClr val="accent1"/>
                </a:solidFill>
                <a:effectLst/>
                <a:latin typeface="Trebuchet MS" panose="020B0603020202020204" pitchFamily="34" charset="0"/>
                <a:ea typeface="Batang" panose="02030600000101010101" pitchFamily="18" charset="-127"/>
                <a:cs typeface="Arial" panose="020B0604020202020204" pitchFamily="34" charset="0"/>
              </a:defRPr>
            </a:lvl1pPr>
          </a:lstStyle>
          <a:p>
            <a:pPr algn="l" rtl="0"/>
            <a:r>
              <a:rPr lang="de-DE"/>
              <a:t>82x4 Rack-Ladegerät für DECT-Telefon</a:t>
            </a:r>
          </a:p>
        </p:txBody>
      </p:sp>
      <p:sp>
        <p:nvSpPr>
          <p:cNvPr id="28" name="ZoneTexte 27">
            <a:extLst>
              <a:ext uri="{FF2B5EF4-FFF2-40B4-BE49-F238E27FC236}">
                <a16:creationId xmlns:a16="http://schemas.microsoft.com/office/drawing/2014/main" id="{9E93D941-1C0F-ECE6-6B0C-9376EC3ED453}"/>
              </a:ext>
            </a:extLst>
          </p:cNvPr>
          <p:cNvSpPr txBox="1"/>
          <p:nvPr/>
        </p:nvSpPr>
        <p:spPr>
          <a:xfrm>
            <a:off x="5559728" y="2735046"/>
            <a:ext cx="3498605" cy="307777"/>
          </a:xfrm>
          <a:prstGeom prst="rect">
            <a:avLst/>
          </a:prstGeom>
          <a:solidFill>
            <a:srgbClr val="00B050"/>
          </a:solidFill>
        </p:spPr>
        <p:txBody>
          <a:bodyPr wrap="square">
            <a:spAutoFit/>
          </a:bodyPr>
          <a:lstStyle/>
          <a:p>
            <a:pPr rtl="0"/>
            <a:r>
              <a:rPr lang="de-DE" sz="1400" b="0" i="0" u="none" strike="noStrike" baseline="0" dirty="0">
                <a:solidFill>
                  <a:schemeClr val="bg1"/>
                </a:solidFill>
              </a:rPr>
              <a:t>MOBILITÄT VOR ORT FÜR KLEINE FILIALEN</a:t>
            </a:r>
          </a:p>
        </p:txBody>
      </p:sp>
      <p:sp>
        <p:nvSpPr>
          <p:cNvPr id="29" name="ZoneTexte 28">
            <a:extLst>
              <a:ext uri="{FF2B5EF4-FFF2-40B4-BE49-F238E27FC236}">
                <a16:creationId xmlns:a16="http://schemas.microsoft.com/office/drawing/2014/main" id="{A5B07A6D-90FE-33B0-2E9C-210255FD56AF}"/>
              </a:ext>
            </a:extLst>
          </p:cNvPr>
          <p:cNvSpPr txBox="1"/>
          <p:nvPr/>
        </p:nvSpPr>
        <p:spPr>
          <a:xfrm>
            <a:off x="5559728" y="3137482"/>
            <a:ext cx="2605478" cy="307777"/>
          </a:xfrm>
          <a:prstGeom prst="rect">
            <a:avLst/>
          </a:prstGeom>
          <a:solidFill>
            <a:srgbClr val="00B050"/>
          </a:solidFill>
        </p:spPr>
        <p:txBody>
          <a:bodyPr wrap="square">
            <a:spAutoFit/>
          </a:bodyPr>
          <a:lstStyle/>
          <a:p>
            <a:pPr rtl="0"/>
            <a:r>
              <a:rPr lang="de-DE" sz="1400" b="0" i="0" u="none" strike="noStrike" baseline="0">
                <a:solidFill>
                  <a:schemeClr val="bg1"/>
                </a:solidFill>
              </a:rPr>
              <a:t>ULTRAKOMPAKTES ÖKODESIGN</a:t>
            </a:r>
          </a:p>
        </p:txBody>
      </p:sp>
      <p:sp>
        <p:nvSpPr>
          <p:cNvPr id="30" name="ZoneTexte 29">
            <a:extLst>
              <a:ext uri="{FF2B5EF4-FFF2-40B4-BE49-F238E27FC236}">
                <a16:creationId xmlns:a16="http://schemas.microsoft.com/office/drawing/2014/main" id="{D02AD4E6-93FE-AD50-798B-F4437F258DB6}"/>
              </a:ext>
            </a:extLst>
          </p:cNvPr>
          <p:cNvSpPr txBox="1"/>
          <p:nvPr/>
        </p:nvSpPr>
        <p:spPr>
          <a:xfrm>
            <a:off x="5559727" y="3539918"/>
            <a:ext cx="3053077" cy="307777"/>
          </a:xfrm>
          <a:prstGeom prst="rect">
            <a:avLst/>
          </a:prstGeom>
          <a:solidFill>
            <a:srgbClr val="00B050"/>
          </a:solidFill>
        </p:spPr>
        <p:txBody>
          <a:bodyPr wrap="square">
            <a:spAutoFit/>
          </a:bodyPr>
          <a:lstStyle/>
          <a:p>
            <a:pPr rtl="0"/>
            <a:r>
              <a:rPr lang="de-DE" sz="1400" b="0" i="0" u="none" strike="noStrike" baseline="0" dirty="0">
                <a:solidFill>
                  <a:schemeClr val="bg1"/>
                </a:solidFill>
              </a:rPr>
              <a:t>EINZEL-/DOPPELZELLENABDECKUNG</a:t>
            </a:r>
          </a:p>
        </p:txBody>
      </p:sp>
      <p:sp>
        <p:nvSpPr>
          <p:cNvPr id="31" name="ZoneTexte 30">
            <a:extLst>
              <a:ext uri="{FF2B5EF4-FFF2-40B4-BE49-F238E27FC236}">
                <a16:creationId xmlns:a16="http://schemas.microsoft.com/office/drawing/2014/main" id="{D4FAE7E6-FC33-36DA-E834-F320845D510A}"/>
              </a:ext>
            </a:extLst>
          </p:cNvPr>
          <p:cNvSpPr txBox="1"/>
          <p:nvPr/>
        </p:nvSpPr>
        <p:spPr>
          <a:xfrm>
            <a:off x="5503081" y="3941161"/>
            <a:ext cx="3498605" cy="715581"/>
          </a:xfrm>
          <a:prstGeom prst="rect">
            <a:avLst/>
          </a:prstGeom>
          <a:noFill/>
        </p:spPr>
        <p:txBody>
          <a:bodyPr wrap="square" rtlCol="0">
            <a:spAutoFit/>
          </a:bodyPr>
          <a:lstStyle/>
          <a:p>
            <a:pPr rtl="0"/>
            <a:r>
              <a:rPr lang="de-DE" dirty="0">
                <a:solidFill>
                  <a:schemeClr val="accent1"/>
                </a:solidFill>
              </a:rPr>
              <a:t>Verkaufen Sie das Paket 8328 BS+8214 DECT-Telefon zu einem </a:t>
            </a:r>
            <a:br>
              <a:rPr lang="de-DE" dirty="0">
                <a:solidFill>
                  <a:schemeClr val="accent1"/>
                </a:solidFill>
              </a:rPr>
            </a:br>
            <a:r>
              <a:rPr lang="de-DE" dirty="0">
                <a:solidFill>
                  <a:schemeClr val="accent1"/>
                </a:solidFill>
              </a:rPr>
              <a:t>attraktiven Preis!</a:t>
            </a:r>
          </a:p>
        </p:txBody>
      </p:sp>
      <p:grpSp>
        <p:nvGrpSpPr>
          <p:cNvPr id="10" name="Groupe 9">
            <a:extLst>
              <a:ext uri="{FF2B5EF4-FFF2-40B4-BE49-F238E27FC236}">
                <a16:creationId xmlns:a16="http://schemas.microsoft.com/office/drawing/2014/main" id="{9A9B8B5A-4674-19A1-A484-C6BC0648BB97}"/>
              </a:ext>
            </a:extLst>
          </p:cNvPr>
          <p:cNvGrpSpPr/>
          <p:nvPr/>
        </p:nvGrpSpPr>
        <p:grpSpPr>
          <a:xfrm>
            <a:off x="7379097" y="4290668"/>
            <a:ext cx="595306" cy="351473"/>
            <a:chOff x="7285232" y="4181652"/>
            <a:chExt cx="595306" cy="351473"/>
          </a:xfrm>
        </p:grpSpPr>
        <p:pic>
          <p:nvPicPr>
            <p:cNvPr id="32" name="Image 31" descr="Une image contenant Appareils électroniques, téléphone, Appareil électronique, gadget&#10;&#10;Description générée automatiquement">
              <a:extLst>
                <a:ext uri="{FF2B5EF4-FFF2-40B4-BE49-F238E27FC236}">
                  <a16:creationId xmlns:a16="http://schemas.microsoft.com/office/drawing/2014/main" id="{FCD004F3-CB31-BAF3-7116-F1F570E4E02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49922" y="4181652"/>
              <a:ext cx="230616" cy="351473"/>
            </a:xfrm>
            <a:prstGeom prst="rect">
              <a:avLst/>
            </a:prstGeom>
          </p:spPr>
        </p:pic>
        <p:pic>
          <p:nvPicPr>
            <p:cNvPr id="33" name="Image 32" descr="Une image contenant texte, ordinateur, Périphérique de sortie, Appareil électronique&#10;&#10;Description générée automatiquement">
              <a:extLst>
                <a:ext uri="{FF2B5EF4-FFF2-40B4-BE49-F238E27FC236}">
                  <a16:creationId xmlns:a16="http://schemas.microsoft.com/office/drawing/2014/main" id="{96456F39-9951-C5D1-C444-1E16DEE9263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85232" y="4215316"/>
              <a:ext cx="301675" cy="301675"/>
            </a:xfrm>
            <a:prstGeom prst="rect">
              <a:avLst/>
            </a:prstGeom>
          </p:spPr>
        </p:pic>
        <p:sp>
          <p:nvSpPr>
            <p:cNvPr id="34" name="ZoneTexte 33">
              <a:extLst>
                <a:ext uri="{FF2B5EF4-FFF2-40B4-BE49-F238E27FC236}">
                  <a16:creationId xmlns:a16="http://schemas.microsoft.com/office/drawing/2014/main" id="{3A751C59-9A47-080B-AEF9-58A9261B472D}"/>
                </a:ext>
              </a:extLst>
            </p:cNvPr>
            <p:cNvSpPr txBox="1"/>
            <p:nvPr/>
          </p:nvSpPr>
          <p:spPr>
            <a:xfrm>
              <a:off x="7481828" y="4189806"/>
              <a:ext cx="285656" cy="300082"/>
            </a:xfrm>
            <a:prstGeom prst="rect">
              <a:avLst/>
            </a:prstGeom>
            <a:noFill/>
          </p:spPr>
          <p:txBody>
            <a:bodyPr wrap="square" rtlCol="0">
              <a:spAutoFit/>
            </a:bodyPr>
            <a:lstStyle/>
            <a:p>
              <a:pPr rtl="0"/>
              <a:r>
                <a:rPr lang="de-DE" b="1" dirty="0">
                  <a:solidFill>
                    <a:schemeClr val="accent1"/>
                  </a:solidFill>
                </a:rPr>
                <a:t>+</a:t>
              </a:r>
            </a:p>
          </p:txBody>
        </p:sp>
      </p:grpSp>
    </p:spTree>
    <p:extLst>
      <p:ext uri="{BB962C8B-B14F-4D97-AF65-F5344CB8AC3E}">
        <p14:creationId xmlns:p14="http://schemas.microsoft.com/office/powerpoint/2010/main" val="15826648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Image 74">
            <a:extLst>
              <a:ext uri="{FF2B5EF4-FFF2-40B4-BE49-F238E27FC236}">
                <a16:creationId xmlns:a16="http://schemas.microsoft.com/office/drawing/2014/main" id="{C53DCAC5-247E-4FFE-A286-B3F393479668}"/>
              </a:ext>
            </a:extLst>
          </p:cNvPr>
          <p:cNvPicPr>
            <a:picLocks noChangeAspect="1"/>
          </p:cNvPicPr>
          <p:nvPr/>
        </p:nvPicPr>
        <p:blipFill rotWithShape="1">
          <a:blip r:embed="rId4" cstate="hqprint">
            <a:alphaModFix amt="20000"/>
            <a:extLst>
              <a:ext uri="{28A0092B-C50C-407E-A947-70E740481C1C}">
                <a14:useLocalDpi xmlns:a14="http://schemas.microsoft.com/office/drawing/2010/main"/>
              </a:ext>
            </a:extLst>
          </a:blip>
          <a:srcRect/>
          <a:stretch/>
        </p:blipFill>
        <p:spPr>
          <a:xfrm>
            <a:off x="395790" y="102383"/>
            <a:ext cx="8748211" cy="4603749"/>
          </a:xfrm>
          <a:prstGeom prst="rect">
            <a:avLst/>
          </a:prstGeom>
        </p:spPr>
      </p:pic>
      <p:sp>
        <p:nvSpPr>
          <p:cNvPr id="528" name="PlaceHolder 1"/>
          <p:cNvSpPr>
            <a:spLocks noGrp="1"/>
          </p:cNvSpPr>
          <p:nvPr>
            <p:ph/>
          </p:nvPr>
        </p:nvSpPr>
        <p:spPr>
          <a:xfrm>
            <a:off x="622800" y="198360"/>
            <a:ext cx="7378200" cy="431640"/>
          </a:xfrm>
          <a:prstGeom prst="rect">
            <a:avLst/>
          </a:prstGeom>
          <a:noFill/>
          <a:ln w="0">
            <a:noFill/>
          </a:ln>
        </p:spPr>
        <p:txBody>
          <a:bodyPr lIns="90000" tIns="45000" rIns="90000" bIns="45000" anchor="t">
            <a:noAutofit/>
          </a:bodyPr>
          <a:lstStyle/>
          <a:p>
            <a:pPr marL="0" indent="0" rtl="0">
              <a:spcBef>
                <a:spcPts val="751"/>
              </a:spcBef>
              <a:buNone/>
              <a:tabLst>
                <a:tab pos="0" algn="l"/>
              </a:tabLst>
            </a:pPr>
            <a:r>
              <a:rPr lang="de-DE" sz="2400" cap="all" spc="-1">
                <a:solidFill>
                  <a:srgbClr val="5A4492"/>
                </a:solidFill>
                <a:latin typeface="Trebuchet MS"/>
                <a:ea typeface="Montserrat Hairline"/>
              </a:rPr>
              <a:t>Aktualisierung der ALE DeskPhones</a:t>
            </a:r>
          </a:p>
        </p:txBody>
      </p:sp>
      <p:sp>
        <p:nvSpPr>
          <p:cNvPr id="38" name="ZoneTexte 36">
            <a:extLst>
              <a:ext uri="{FF2B5EF4-FFF2-40B4-BE49-F238E27FC236}">
                <a16:creationId xmlns:a16="http://schemas.microsoft.com/office/drawing/2014/main" id="{F0D7755D-E130-4F73-B5B3-FA07A875CFA5}"/>
              </a:ext>
            </a:extLst>
          </p:cNvPr>
          <p:cNvSpPr txBox="1"/>
          <p:nvPr/>
        </p:nvSpPr>
        <p:spPr>
          <a:xfrm>
            <a:off x="2596074" y="1874436"/>
            <a:ext cx="850133" cy="415498"/>
          </a:xfrm>
          <a:prstGeom prst="rect">
            <a:avLst/>
          </a:prstGeom>
          <a:noFill/>
        </p:spPr>
        <p:txBody>
          <a:bodyPr wrap="square" rtlCol="0">
            <a:spAutoFit/>
          </a:bodyPr>
          <a:lstStyle/>
          <a:p>
            <a:pPr rtl="0"/>
            <a:r>
              <a:rPr lang="de-DE" sz="1050">
                <a:solidFill>
                  <a:schemeClr val="accent4"/>
                </a:solidFill>
                <a:latin typeface="Trebuchet MS" panose="020B0603020202020204" pitchFamily="34" charset="0"/>
              </a:rPr>
              <a:t>ALE-20</a:t>
            </a:r>
          </a:p>
          <a:p>
            <a:pPr rtl="0"/>
            <a:r>
              <a:rPr lang="de-DE" sz="1050">
                <a:solidFill>
                  <a:schemeClr val="accent4"/>
                </a:solidFill>
                <a:latin typeface="Trebuchet MS" panose="020B0603020202020204" pitchFamily="34" charset="0"/>
              </a:rPr>
              <a:t>DeskPhone</a:t>
            </a:r>
          </a:p>
        </p:txBody>
      </p:sp>
      <p:sp>
        <p:nvSpPr>
          <p:cNvPr id="39" name="ZoneTexte 37">
            <a:extLst>
              <a:ext uri="{FF2B5EF4-FFF2-40B4-BE49-F238E27FC236}">
                <a16:creationId xmlns:a16="http://schemas.microsoft.com/office/drawing/2014/main" id="{C0AC0185-64BB-427B-B6D3-704BB0F2783F}"/>
              </a:ext>
            </a:extLst>
          </p:cNvPr>
          <p:cNvSpPr txBox="1"/>
          <p:nvPr/>
        </p:nvSpPr>
        <p:spPr>
          <a:xfrm>
            <a:off x="4329283" y="1865718"/>
            <a:ext cx="879015" cy="415498"/>
          </a:xfrm>
          <a:prstGeom prst="rect">
            <a:avLst/>
          </a:prstGeom>
          <a:noFill/>
        </p:spPr>
        <p:txBody>
          <a:bodyPr wrap="square" rtlCol="0">
            <a:spAutoFit/>
          </a:bodyPr>
          <a:lstStyle/>
          <a:p>
            <a:pPr rtl="0"/>
            <a:r>
              <a:rPr lang="de-DE" sz="1050">
                <a:solidFill>
                  <a:schemeClr val="accent4"/>
                </a:solidFill>
                <a:latin typeface="Trebuchet MS" panose="020B0603020202020204" pitchFamily="34" charset="0"/>
              </a:rPr>
              <a:t>ALE-30h</a:t>
            </a:r>
          </a:p>
          <a:p>
            <a:pPr rtl="0"/>
            <a:r>
              <a:rPr lang="de-DE" sz="1050">
                <a:solidFill>
                  <a:schemeClr val="accent4"/>
                </a:solidFill>
                <a:latin typeface="Trebuchet MS" panose="020B0603020202020204" pitchFamily="34" charset="0"/>
              </a:rPr>
              <a:t>DeskPhone</a:t>
            </a:r>
          </a:p>
        </p:txBody>
      </p:sp>
      <p:sp>
        <p:nvSpPr>
          <p:cNvPr id="40" name="ZoneTexte 38">
            <a:extLst>
              <a:ext uri="{FF2B5EF4-FFF2-40B4-BE49-F238E27FC236}">
                <a16:creationId xmlns:a16="http://schemas.microsoft.com/office/drawing/2014/main" id="{5F73C1FC-486A-4DEA-8E83-AA9738C674CF}"/>
              </a:ext>
            </a:extLst>
          </p:cNvPr>
          <p:cNvSpPr txBox="1"/>
          <p:nvPr/>
        </p:nvSpPr>
        <p:spPr>
          <a:xfrm>
            <a:off x="5678769" y="1874436"/>
            <a:ext cx="912477" cy="415498"/>
          </a:xfrm>
          <a:prstGeom prst="rect">
            <a:avLst/>
          </a:prstGeom>
          <a:noFill/>
        </p:spPr>
        <p:txBody>
          <a:bodyPr wrap="square" rtlCol="0">
            <a:spAutoFit/>
          </a:bodyPr>
          <a:lstStyle/>
          <a:p>
            <a:pPr rtl="0"/>
            <a:r>
              <a:rPr lang="de-DE" sz="1050">
                <a:solidFill>
                  <a:schemeClr val="accent4"/>
                </a:solidFill>
                <a:latin typeface="Trebuchet MS" panose="020B0603020202020204" pitchFamily="34" charset="0"/>
              </a:rPr>
              <a:t>ALE-300</a:t>
            </a:r>
          </a:p>
          <a:p>
            <a:pPr rtl="0"/>
            <a:r>
              <a:rPr lang="de-DE" sz="1050">
                <a:solidFill>
                  <a:schemeClr val="accent4"/>
                </a:solidFill>
                <a:latin typeface="Trebuchet MS" panose="020B0603020202020204" pitchFamily="34" charset="0"/>
              </a:rPr>
              <a:t>DeskPhone</a:t>
            </a:r>
          </a:p>
        </p:txBody>
      </p:sp>
      <p:sp>
        <p:nvSpPr>
          <p:cNvPr id="41" name="ZoneTexte 42">
            <a:extLst>
              <a:ext uri="{FF2B5EF4-FFF2-40B4-BE49-F238E27FC236}">
                <a16:creationId xmlns:a16="http://schemas.microsoft.com/office/drawing/2014/main" id="{BFA8F811-0C1E-4070-A4E4-4F01CE78C6E8}"/>
              </a:ext>
            </a:extLst>
          </p:cNvPr>
          <p:cNvSpPr txBox="1"/>
          <p:nvPr/>
        </p:nvSpPr>
        <p:spPr>
          <a:xfrm>
            <a:off x="6855157" y="1853438"/>
            <a:ext cx="912477" cy="415498"/>
          </a:xfrm>
          <a:prstGeom prst="rect">
            <a:avLst/>
          </a:prstGeom>
          <a:noFill/>
        </p:spPr>
        <p:txBody>
          <a:bodyPr wrap="square" rtlCol="0">
            <a:spAutoFit/>
          </a:bodyPr>
          <a:lstStyle/>
          <a:p>
            <a:pPr rtl="0"/>
            <a:r>
              <a:rPr lang="de-DE" sz="1050">
                <a:solidFill>
                  <a:schemeClr val="accent4"/>
                </a:solidFill>
                <a:latin typeface="Trebuchet MS" panose="020B0603020202020204" pitchFamily="34" charset="0"/>
              </a:rPr>
              <a:t>ALE-400 DeskPhone</a:t>
            </a:r>
          </a:p>
        </p:txBody>
      </p:sp>
      <p:sp>
        <p:nvSpPr>
          <p:cNvPr id="42" name="ZoneTexte 44">
            <a:extLst>
              <a:ext uri="{FF2B5EF4-FFF2-40B4-BE49-F238E27FC236}">
                <a16:creationId xmlns:a16="http://schemas.microsoft.com/office/drawing/2014/main" id="{C105E1F0-5EB2-4A99-82AF-B17B5EE98FDC}"/>
              </a:ext>
            </a:extLst>
          </p:cNvPr>
          <p:cNvSpPr txBox="1"/>
          <p:nvPr/>
        </p:nvSpPr>
        <p:spPr>
          <a:xfrm>
            <a:off x="7933804" y="1846361"/>
            <a:ext cx="1028601" cy="415498"/>
          </a:xfrm>
          <a:prstGeom prst="rect">
            <a:avLst/>
          </a:prstGeom>
          <a:noFill/>
        </p:spPr>
        <p:txBody>
          <a:bodyPr wrap="square" rtlCol="0">
            <a:spAutoFit/>
          </a:bodyPr>
          <a:lstStyle/>
          <a:p>
            <a:pPr rtl="0"/>
            <a:r>
              <a:rPr lang="de-DE" sz="1050">
                <a:solidFill>
                  <a:schemeClr val="accent4"/>
                </a:solidFill>
                <a:latin typeface="Trebuchet MS" panose="020B0603020202020204" pitchFamily="34" charset="0"/>
              </a:rPr>
              <a:t>ALE-500</a:t>
            </a:r>
          </a:p>
          <a:p>
            <a:pPr rtl="0"/>
            <a:r>
              <a:rPr lang="de-DE" sz="1050">
                <a:solidFill>
                  <a:schemeClr val="accent4"/>
                </a:solidFill>
                <a:latin typeface="Trebuchet MS" panose="020B0603020202020204" pitchFamily="34" charset="0"/>
              </a:rPr>
              <a:t>DeskPhone</a:t>
            </a:r>
          </a:p>
        </p:txBody>
      </p:sp>
      <p:sp>
        <p:nvSpPr>
          <p:cNvPr id="43" name="ZoneTexte 36">
            <a:extLst>
              <a:ext uri="{FF2B5EF4-FFF2-40B4-BE49-F238E27FC236}">
                <a16:creationId xmlns:a16="http://schemas.microsoft.com/office/drawing/2014/main" id="{61B6ED01-AF99-48A7-88AC-4FCFD5AE2FD6}"/>
              </a:ext>
            </a:extLst>
          </p:cNvPr>
          <p:cNvSpPr txBox="1"/>
          <p:nvPr/>
        </p:nvSpPr>
        <p:spPr>
          <a:xfrm>
            <a:off x="3428149" y="1869596"/>
            <a:ext cx="945213" cy="415498"/>
          </a:xfrm>
          <a:prstGeom prst="rect">
            <a:avLst/>
          </a:prstGeom>
          <a:noFill/>
        </p:spPr>
        <p:txBody>
          <a:bodyPr wrap="square" rtlCol="0">
            <a:spAutoFit/>
          </a:bodyPr>
          <a:lstStyle/>
          <a:p>
            <a:pPr rtl="0"/>
            <a:r>
              <a:rPr lang="de-DE" sz="1050">
                <a:solidFill>
                  <a:schemeClr val="accent4"/>
                </a:solidFill>
                <a:latin typeface="Trebuchet MS" panose="020B0603020202020204" pitchFamily="34" charset="0"/>
              </a:rPr>
              <a:t>ALE-20h</a:t>
            </a:r>
          </a:p>
          <a:p>
            <a:pPr rtl="0"/>
            <a:r>
              <a:rPr lang="de-DE" sz="1050">
                <a:solidFill>
                  <a:schemeClr val="accent4"/>
                </a:solidFill>
                <a:latin typeface="Trebuchet MS" panose="020B0603020202020204" pitchFamily="34" charset="0"/>
              </a:rPr>
              <a:t>DeskPhone</a:t>
            </a:r>
          </a:p>
        </p:txBody>
      </p:sp>
      <p:sp>
        <p:nvSpPr>
          <p:cNvPr id="44" name="TextBox 21">
            <a:extLst>
              <a:ext uri="{FF2B5EF4-FFF2-40B4-BE49-F238E27FC236}">
                <a16:creationId xmlns:a16="http://schemas.microsoft.com/office/drawing/2014/main" id="{E826A9B2-3B94-49F6-A4C2-89B056702818}"/>
              </a:ext>
            </a:extLst>
          </p:cNvPr>
          <p:cNvSpPr txBox="1"/>
          <p:nvPr/>
        </p:nvSpPr>
        <p:spPr>
          <a:xfrm>
            <a:off x="2474621" y="589943"/>
            <a:ext cx="1018099" cy="307777"/>
          </a:xfrm>
          <a:prstGeom prst="rect">
            <a:avLst/>
          </a:prstGeom>
          <a:noFill/>
        </p:spPr>
        <p:txBody>
          <a:bodyPr wrap="square" rtlCol="0">
            <a:spAutoFit/>
          </a:bodyPr>
          <a:lstStyle/>
          <a:p>
            <a:pPr rtl="0"/>
            <a:r>
              <a:rPr lang="de-DE" sz="1400" b="1">
                <a:solidFill>
                  <a:srgbClr val="7D7E85"/>
                </a:solidFill>
                <a:latin typeface="Trebuchet MS" panose="020B0603020202020204" pitchFamily="34" charset="0"/>
              </a:rPr>
              <a:t>Essential</a:t>
            </a:r>
          </a:p>
        </p:txBody>
      </p:sp>
      <p:sp>
        <p:nvSpPr>
          <p:cNvPr id="45" name="TextBox 22">
            <a:extLst>
              <a:ext uri="{FF2B5EF4-FFF2-40B4-BE49-F238E27FC236}">
                <a16:creationId xmlns:a16="http://schemas.microsoft.com/office/drawing/2014/main" id="{19502700-93EF-43D1-A259-434277D6D136}"/>
              </a:ext>
            </a:extLst>
          </p:cNvPr>
          <p:cNvSpPr txBox="1"/>
          <p:nvPr/>
        </p:nvSpPr>
        <p:spPr>
          <a:xfrm>
            <a:off x="5349563" y="589943"/>
            <a:ext cx="1110249" cy="307777"/>
          </a:xfrm>
          <a:prstGeom prst="rect">
            <a:avLst/>
          </a:prstGeom>
          <a:noFill/>
        </p:spPr>
        <p:txBody>
          <a:bodyPr wrap="square" rtlCol="0">
            <a:spAutoFit/>
          </a:bodyPr>
          <a:lstStyle>
            <a:defPPr>
              <a:defRPr lang="it-IT"/>
            </a:defPPr>
            <a:lvl1pPr algn="ctr">
              <a:defRPr sz="1400" b="1">
                <a:solidFill>
                  <a:schemeClr val="accent3"/>
                </a:solidFill>
              </a:defRPr>
            </a:lvl1pPr>
          </a:lstStyle>
          <a:p>
            <a:pPr algn="l" rtl="0"/>
            <a:r>
              <a:rPr lang="de-DE">
                <a:solidFill>
                  <a:srgbClr val="304EB3"/>
                </a:solidFill>
                <a:latin typeface="Trebuchet MS" panose="020B0603020202020204" pitchFamily="34" charset="0"/>
              </a:rPr>
              <a:t>Enterprise</a:t>
            </a:r>
          </a:p>
        </p:txBody>
      </p:sp>
      <p:cxnSp>
        <p:nvCxnSpPr>
          <p:cNvPr id="46" name="Straight Connector 23">
            <a:extLst>
              <a:ext uri="{FF2B5EF4-FFF2-40B4-BE49-F238E27FC236}">
                <a16:creationId xmlns:a16="http://schemas.microsoft.com/office/drawing/2014/main" id="{BF47BC32-2550-4F30-8F92-BE095295E9D9}"/>
              </a:ext>
            </a:extLst>
          </p:cNvPr>
          <p:cNvCxnSpPr>
            <a:cxnSpLocks noChangeAspect="1"/>
          </p:cNvCxnSpPr>
          <p:nvPr/>
        </p:nvCxnSpPr>
        <p:spPr>
          <a:xfrm>
            <a:off x="2547167" y="921003"/>
            <a:ext cx="2583825" cy="0"/>
          </a:xfrm>
          <a:prstGeom prst="line">
            <a:avLst/>
          </a:prstGeom>
          <a:ln w="38100">
            <a:solidFill>
              <a:srgbClr val="7D7E85"/>
            </a:solidFill>
          </a:ln>
        </p:spPr>
        <p:style>
          <a:lnRef idx="1">
            <a:schemeClr val="accent1"/>
          </a:lnRef>
          <a:fillRef idx="0">
            <a:schemeClr val="accent1"/>
          </a:fillRef>
          <a:effectRef idx="0">
            <a:schemeClr val="accent1"/>
          </a:effectRef>
          <a:fontRef idx="minor">
            <a:schemeClr val="tx1"/>
          </a:fontRef>
        </p:style>
      </p:cxnSp>
      <p:cxnSp>
        <p:nvCxnSpPr>
          <p:cNvPr id="47" name="Straight Connector 25">
            <a:extLst>
              <a:ext uri="{FF2B5EF4-FFF2-40B4-BE49-F238E27FC236}">
                <a16:creationId xmlns:a16="http://schemas.microsoft.com/office/drawing/2014/main" id="{485C783A-6308-4017-8BB4-D7255831C44C}"/>
              </a:ext>
            </a:extLst>
          </p:cNvPr>
          <p:cNvCxnSpPr>
            <a:cxnSpLocks noChangeAspect="1"/>
          </p:cNvCxnSpPr>
          <p:nvPr/>
        </p:nvCxnSpPr>
        <p:spPr>
          <a:xfrm>
            <a:off x="5423458" y="921002"/>
            <a:ext cx="3313216" cy="0"/>
          </a:xfrm>
          <a:prstGeom prst="line">
            <a:avLst/>
          </a:prstGeom>
          <a:ln w="38100">
            <a:solidFill>
              <a:srgbClr val="304EB3"/>
            </a:solidFill>
          </a:ln>
        </p:spPr>
        <p:style>
          <a:lnRef idx="1">
            <a:schemeClr val="accent1"/>
          </a:lnRef>
          <a:fillRef idx="0">
            <a:schemeClr val="accent1"/>
          </a:fillRef>
          <a:effectRef idx="0">
            <a:schemeClr val="accent1"/>
          </a:effectRef>
          <a:fontRef idx="minor">
            <a:schemeClr val="tx1"/>
          </a:fontRef>
        </p:style>
      </p:cxnSp>
      <p:pic>
        <p:nvPicPr>
          <p:cNvPr id="48" name="Picture 53">
            <a:extLst>
              <a:ext uri="{FF2B5EF4-FFF2-40B4-BE49-F238E27FC236}">
                <a16:creationId xmlns:a16="http://schemas.microsoft.com/office/drawing/2014/main" id="{EF54BF21-0D64-4C14-8546-F9BDBA2907F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16432" y="1062063"/>
            <a:ext cx="850133" cy="923652"/>
          </a:xfrm>
          <a:prstGeom prst="rect">
            <a:avLst/>
          </a:prstGeom>
        </p:spPr>
      </p:pic>
      <p:pic>
        <p:nvPicPr>
          <p:cNvPr id="49" name="Picture 54">
            <a:extLst>
              <a:ext uri="{FF2B5EF4-FFF2-40B4-BE49-F238E27FC236}">
                <a16:creationId xmlns:a16="http://schemas.microsoft.com/office/drawing/2014/main" id="{73BB4F85-A90F-4B14-B133-EDCADCD5B3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57059" y="1075858"/>
            <a:ext cx="850133" cy="923652"/>
          </a:xfrm>
          <a:prstGeom prst="rect">
            <a:avLst/>
          </a:prstGeom>
        </p:spPr>
      </p:pic>
      <p:pic>
        <p:nvPicPr>
          <p:cNvPr id="50" name="Picture 55">
            <a:extLst>
              <a:ext uri="{FF2B5EF4-FFF2-40B4-BE49-F238E27FC236}">
                <a16:creationId xmlns:a16="http://schemas.microsoft.com/office/drawing/2014/main" id="{053910EE-7BA2-4B7D-BFBA-DE02089D1A8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20603" y="1047238"/>
            <a:ext cx="879653" cy="973511"/>
          </a:xfrm>
          <a:prstGeom prst="rect">
            <a:avLst/>
          </a:prstGeom>
        </p:spPr>
      </p:pic>
      <p:sp>
        <p:nvSpPr>
          <p:cNvPr id="51" name="ZoneTexte 36">
            <a:extLst>
              <a:ext uri="{FF2B5EF4-FFF2-40B4-BE49-F238E27FC236}">
                <a16:creationId xmlns:a16="http://schemas.microsoft.com/office/drawing/2014/main" id="{EC3C3950-2F02-45EE-A77F-7DA515A8EF49}"/>
              </a:ext>
            </a:extLst>
          </p:cNvPr>
          <p:cNvSpPr txBox="1"/>
          <p:nvPr/>
        </p:nvSpPr>
        <p:spPr>
          <a:xfrm>
            <a:off x="653800" y="1874436"/>
            <a:ext cx="850133" cy="415498"/>
          </a:xfrm>
          <a:prstGeom prst="rect">
            <a:avLst/>
          </a:prstGeom>
          <a:noFill/>
        </p:spPr>
        <p:txBody>
          <a:bodyPr wrap="square" rtlCol="0">
            <a:spAutoFit/>
          </a:bodyPr>
          <a:lstStyle/>
          <a:p>
            <a:pPr rtl="0"/>
            <a:r>
              <a:rPr lang="de-DE" sz="1050">
                <a:solidFill>
                  <a:schemeClr val="accent4"/>
                </a:solidFill>
                <a:latin typeface="Trebuchet MS" panose="020B0603020202020204" pitchFamily="34" charset="0"/>
              </a:rPr>
              <a:t>ALE-2 SIP</a:t>
            </a:r>
          </a:p>
          <a:p>
            <a:pPr lvl="0" rtl="0"/>
            <a:r>
              <a:rPr lang="de-DE" sz="1050">
                <a:solidFill>
                  <a:schemeClr val="accent4"/>
                </a:solidFill>
                <a:latin typeface="Trebuchet MS" panose="020B0603020202020204" pitchFamily="34" charset="0"/>
              </a:rPr>
              <a:t>DeskPhone</a:t>
            </a:r>
          </a:p>
        </p:txBody>
      </p:sp>
      <p:cxnSp>
        <p:nvCxnSpPr>
          <p:cNvPr id="52" name="Straight Connector 23">
            <a:extLst>
              <a:ext uri="{FF2B5EF4-FFF2-40B4-BE49-F238E27FC236}">
                <a16:creationId xmlns:a16="http://schemas.microsoft.com/office/drawing/2014/main" id="{68D867FF-9279-4379-9EB2-C2E9A1825452}"/>
              </a:ext>
            </a:extLst>
          </p:cNvPr>
          <p:cNvCxnSpPr>
            <a:cxnSpLocks noChangeAspect="1"/>
          </p:cNvCxnSpPr>
          <p:nvPr/>
        </p:nvCxnSpPr>
        <p:spPr>
          <a:xfrm>
            <a:off x="580756" y="912748"/>
            <a:ext cx="1827255" cy="0"/>
          </a:xfrm>
          <a:prstGeom prst="line">
            <a:avLst/>
          </a:prstGeom>
          <a:ln w="38100">
            <a:solidFill>
              <a:srgbClr val="3A3A3A"/>
            </a:solidFill>
          </a:ln>
        </p:spPr>
        <p:style>
          <a:lnRef idx="1">
            <a:schemeClr val="accent1"/>
          </a:lnRef>
          <a:fillRef idx="0">
            <a:schemeClr val="accent1"/>
          </a:fillRef>
          <a:effectRef idx="0">
            <a:schemeClr val="accent1"/>
          </a:effectRef>
          <a:fontRef idx="minor">
            <a:schemeClr val="tx1"/>
          </a:fontRef>
        </p:style>
      </p:cxnSp>
      <p:sp>
        <p:nvSpPr>
          <p:cNvPr id="53" name="TextBox 21">
            <a:extLst>
              <a:ext uri="{FF2B5EF4-FFF2-40B4-BE49-F238E27FC236}">
                <a16:creationId xmlns:a16="http://schemas.microsoft.com/office/drawing/2014/main" id="{D9CC89CB-087A-4EC8-8D73-A6AB6A1B5ACA}"/>
              </a:ext>
            </a:extLst>
          </p:cNvPr>
          <p:cNvSpPr txBox="1"/>
          <p:nvPr/>
        </p:nvSpPr>
        <p:spPr>
          <a:xfrm>
            <a:off x="497103" y="589943"/>
            <a:ext cx="656149" cy="307777"/>
          </a:xfrm>
          <a:prstGeom prst="rect">
            <a:avLst/>
          </a:prstGeom>
          <a:noFill/>
        </p:spPr>
        <p:txBody>
          <a:bodyPr wrap="square" rtlCol="0">
            <a:spAutoFit/>
          </a:bodyPr>
          <a:lstStyle/>
          <a:p>
            <a:pPr rtl="0"/>
            <a:r>
              <a:rPr lang="de-DE" sz="1400" b="1">
                <a:solidFill>
                  <a:srgbClr val="3A3A3A"/>
                </a:solidFill>
                <a:latin typeface="Trebuchet MS" panose="020B0603020202020204" pitchFamily="34" charset="0"/>
              </a:rPr>
              <a:t>Basic</a:t>
            </a:r>
          </a:p>
        </p:txBody>
      </p:sp>
      <p:sp>
        <p:nvSpPr>
          <p:cNvPr id="54" name="Rectangle 53">
            <a:extLst>
              <a:ext uri="{FF2B5EF4-FFF2-40B4-BE49-F238E27FC236}">
                <a16:creationId xmlns:a16="http://schemas.microsoft.com/office/drawing/2014/main" id="{6FD0719E-2989-4F9D-82DD-46A435AB1F48}"/>
              </a:ext>
            </a:extLst>
          </p:cNvPr>
          <p:cNvSpPr/>
          <p:nvPr/>
        </p:nvSpPr>
        <p:spPr>
          <a:xfrm>
            <a:off x="627994" y="2284850"/>
            <a:ext cx="1749281" cy="224589"/>
          </a:xfrm>
          <a:prstGeom prst="rect">
            <a:avLst/>
          </a:prstGeom>
          <a:solidFill>
            <a:srgbClr val="BF3400"/>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1050" spc="-1">
                <a:solidFill>
                  <a:srgbClr val="FFFFFF"/>
                </a:solidFill>
                <a:latin typeface="Trebuchet MS"/>
              </a:rPr>
              <a:t>SIP</a:t>
            </a:r>
          </a:p>
        </p:txBody>
      </p:sp>
      <p:sp>
        <p:nvSpPr>
          <p:cNvPr id="55" name="Rectangle 54">
            <a:extLst>
              <a:ext uri="{FF2B5EF4-FFF2-40B4-BE49-F238E27FC236}">
                <a16:creationId xmlns:a16="http://schemas.microsoft.com/office/drawing/2014/main" id="{DB353869-3EF9-4BF2-9B63-C5C64B19604A}"/>
              </a:ext>
            </a:extLst>
          </p:cNvPr>
          <p:cNvSpPr/>
          <p:nvPr/>
        </p:nvSpPr>
        <p:spPr>
          <a:xfrm>
            <a:off x="2516432" y="2284850"/>
            <a:ext cx="2691868" cy="21930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latin typeface="Trebuchet MS" panose="020B0603020202020204" pitchFamily="34" charset="0"/>
              </a:rPr>
              <a:t>ALE-NOE: Erweiterte Dienste</a:t>
            </a:r>
          </a:p>
        </p:txBody>
      </p:sp>
      <p:sp>
        <p:nvSpPr>
          <p:cNvPr id="56" name="Rectangle 55">
            <a:extLst>
              <a:ext uri="{FF2B5EF4-FFF2-40B4-BE49-F238E27FC236}">
                <a16:creationId xmlns:a16="http://schemas.microsoft.com/office/drawing/2014/main" id="{839EFE5F-4D63-48B6-AAD7-73718C75578B}"/>
              </a:ext>
            </a:extLst>
          </p:cNvPr>
          <p:cNvSpPr/>
          <p:nvPr/>
        </p:nvSpPr>
        <p:spPr>
          <a:xfrm>
            <a:off x="3428148" y="2553758"/>
            <a:ext cx="1780149" cy="224589"/>
          </a:xfrm>
          <a:prstGeom prst="rect">
            <a:avLst/>
          </a:prstGeom>
          <a:solidFill>
            <a:srgbClr val="349E33"/>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1050" spc="-1">
                <a:solidFill>
                  <a:srgbClr val="FFFFFF"/>
                </a:solidFill>
                <a:latin typeface="Trebuchet MS"/>
              </a:rPr>
              <a:t>Hybride TDM/IP-Modelle</a:t>
            </a:r>
          </a:p>
        </p:txBody>
      </p:sp>
      <p:sp>
        <p:nvSpPr>
          <p:cNvPr id="57" name="Rectangle 56">
            <a:extLst>
              <a:ext uri="{FF2B5EF4-FFF2-40B4-BE49-F238E27FC236}">
                <a16:creationId xmlns:a16="http://schemas.microsoft.com/office/drawing/2014/main" id="{DBFDA572-F1E2-4486-8D60-6F846E3D93C1}"/>
              </a:ext>
            </a:extLst>
          </p:cNvPr>
          <p:cNvSpPr/>
          <p:nvPr/>
        </p:nvSpPr>
        <p:spPr>
          <a:xfrm>
            <a:off x="4321249" y="2822667"/>
            <a:ext cx="2269997" cy="224589"/>
          </a:xfrm>
          <a:prstGeom prst="rect">
            <a:avLst/>
          </a:prstGeom>
          <a:solidFill>
            <a:srgbClr val="349E33"/>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1050" spc="-1">
                <a:solidFill>
                  <a:srgbClr val="FFFFFF"/>
                </a:solidFill>
                <a:latin typeface="Trebuchet MS"/>
              </a:rPr>
              <a:t>Großes Farbdisplay</a:t>
            </a:r>
          </a:p>
        </p:txBody>
      </p:sp>
      <p:sp>
        <p:nvSpPr>
          <p:cNvPr id="58" name="Rectangle 57">
            <a:extLst>
              <a:ext uri="{FF2B5EF4-FFF2-40B4-BE49-F238E27FC236}">
                <a16:creationId xmlns:a16="http://schemas.microsoft.com/office/drawing/2014/main" id="{70CE2336-50D7-4D94-9144-884F6D4FC2E2}"/>
              </a:ext>
            </a:extLst>
          </p:cNvPr>
          <p:cNvSpPr/>
          <p:nvPr/>
        </p:nvSpPr>
        <p:spPr>
          <a:xfrm>
            <a:off x="2516432" y="3091576"/>
            <a:ext cx="2691867" cy="280726"/>
          </a:xfrm>
          <a:prstGeom prst="rect">
            <a:avLst/>
          </a:prstGeom>
          <a:solidFill>
            <a:srgbClr val="A5E2A4"/>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900" spc="-1">
                <a:solidFill>
                  <a:srgbClr val="1A4F19"/>
                </a:solidFill>
                <a:latin typeface="Trebuchet MS"/>
              </a:rPr>
              <a:t>Alphabetische Tastatur </a:t>
            </a:r>
            <a:r>
              <a:rPr lang="de-DE" sz="900" b="1" spc="-1">
                <a:solidFill>
                  <a:srgbClr val="1A4F19"/>
                </a:solidFill>
                <a:latin typeface="Trebuchet MS"/>
              </a:rPr>
              <a:t>ALE-10</a:t>
            </a:r>
          </a:p>
        </p:txBody>
      </p:sp>
      <p:sp>
        <p:nvSpPr>
          <p:cNvPr id="59" name="Rectangle 58">
            <a:extLst>
              <a:ext uri="{FF2B5EF4-FFF2-40B4-BE49-F238E27FC236}">
                <a16:creationId xmlns:a16="http://schemas.microsoft.com/office/drawing/2014/main" id="{C0EC1F44-CE73-44FC-B8F8-D3A98C9103E8}"/>
              </a:ext>
            </a:extLst>
          </p:cNvPr>
          <p:cNvSpPr/>
          <p:nvPr/>
        </p:nvSpPr>
        <p:spPr>
          <a:xfrm>
            <a:off x="6754344" y="2822666"/>
            <a:ext cx="1008000" cy="224589"/>
          </a:xfrm>
          <a:prstGeom prst="rect">
            <a:avLst/>
          </a:prstGeom>
          <a:solidFill>
            <a:srgbClr val="349E33"/>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1050" spc="-1">
                <a:solidFill>
                  <a:srgbClr val="FFFFFF"/>
                </a:solidFill>
                <a:latin typeface="Trebuchet MS"/>
              </a:rPr>
              <a:t>Touchscreen</a:t>
            </a:r>
          </a:p>
        </p:txBody>
      </p:sp>
      <p:sp>
        <p:nvSpPr>
          <p:cNvPr id="60" name="Rectangle 59">
            <a:extLst>
              <a:ext uri="{FF2B5EF4-FFF2-40B4-BE49-F238E27FC236}">
                <a16:creationId xmlns:a16="http://schemas.microsoft.com/office/drawing/2014/main" id="{9B74E123-643A-46AF-B064-DBD3280AC60A}"/>
              </a:ext>
            </a:extLst>
          </p:cNvPr>
          <p:cNvSpPr/>
          <p:nvPr/>
        </p:nvSpPr>
        <p:spPr>
          <a:xfrm>
            <a:off x="7786805" y="2822667"/>
            <a:ext cx="949870" cy="224589"/>
          </a:xfrm>
          <a:prstGeom prst="rect">
            <a:avLst/>
          </a:prstGeom>
          <a:solidFill>
            <a:srgbClr val="349E33"/>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1050" spc="-1">
                <a:solidFill>
                  <a:srgbClr val="FFFFFF"/>
                </a:solidFill>
                <a:latin typeface="Trebuchet MS"/>
              </a:rPr>
              <a:t>100 % Touch</a:t>
            </a:r>
          </a:p>
        </p:txBody>
      </p:sp>
      <p:sp>
        <p:nvSpPr>
          <p:cNvPr id="61" name="Rectangle 60">
            <a:extLst>
              <a:ext uri="{FF2B5EF4-FFF2-40B4-BE49-F238E27FC236}">
                <a16:creationId xmlns:a16="http://schemas.microsoft.com/office/drawing/2014/main" id="{A16A7FBA-040F-474A-8E27-BD09805030DF}"/>
              </a:ext>
            </a:extLst>
          </p:cNvPr>
          <p:cNvSpPr/>
          <p:nvPr/>
        </p:nvSpPr>
        <p:spPr>
          <a:xfrm>
            <a:off x="5423459" y="2550031"/>
            <a:ext cx="3313216" cy="2245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latin typeface="Trebuchet MS" panose="020B0603020202020204" pitchFamily="34" charset="0"/>
              </a:rPr>
              <a:t>IP-Modelle mit Audio-Hub (USB und Bluetooth)</a:t>
            </a:r>
          </a:p>
        </p:txBody>
      </p:sp>
      <p:sp>
        <p:nvSpPr>
          <p:cNvPr id="62" name="Rectangle 61">
            <a:extLst>
              <a:ext uri="{FF2B5EF4-FFF2-40B4-BE49-F238E27FC236}">
                <a16:creationId xmlns:a16="http://schemas.microsoft.com/office/drawing/2014/main" id="{14E9BB0D-49A3-4EE6-9701-A9162C4F88A0}"/>
              </a:ext>
            </a:extLst>
          </p:cNvPr>
          <p:cNvSpPr/>
          <p:nvPr/>
        </p:nvSpPr>
        <p:spPr>
          <a:xfrm>
            <a:off x="5423458" y="3095303"/>
            <a:ext cx="3317341" cy="265324"/>
          </a:xfrm>
          <a:prstGeom prst="rect">
            <a:avLst/>
          </a:prstGeom>
          <a:solidFill>
            <a:srgbClr val="A5E2A4"/>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900" spc="-1">
                <a:solidFill>
                  <a:srgbClr val="1A4F19"/>
                </a:solidFill>
                <a:latin typeface="Trebuchet MS"/>
              </a:rPr>
              <a:t>Alphabetische Tastatur </a:t>
            </a:r>
            <a:r>
              <a:rPr lang="de-DE" sz="900" b="1" spc="-1">
                <a:solidFill>
                  <a:srgbClr val="1A4F19"/>
                </a:solidFill>
                <a:latin typeface="Trebuchet MS"/>
              </a:rPr>
              <a:t>ALE-100</a:t>
            </a:r>
            <a:r>
              <a:rPr lang="de-DE" sz="900" spc="-1">
                <a:solidFill>
                  <a:srgbClr val="1A4F19"/>
                </a:solidFill>
                <a:latin typeface="Trebuchet MS"/>
              </a:rPr>
              <a:t> </a:t>
            </a:r>
          </a:p>
          <a:p>
            <a:pPr algn="ctr" rtl="0"/>
            <a:r>
              <a:rPr lang="de-DE" sz="900" spc="-1">
                <a:solidFill>
                  <a:srgbClr val="1A4F19"/>
                </a:solidFill>
                <a:latin typeface="Trebuchet MS"/>
              </a:rPr>
              <a:t>WiFi/Bluetooth-Modul </a:t>
            </a:r>
            <a:r>
              <a:rPr lang="de-DE" sz="900" b="1" spc="-1">
                <a:solidFill>
                  <a:srgbClr val="1A4F19"/>
                </a:solidFill>
                <a:latin typeface="Trebuchet MS"/>
              </a:rPr>
              <a:t>ALE-108</a:t>
            </a:r>
          </a:p>
        </p:txBody>
      </p:sp>
      <p:sp>
        <p:nvSpPr>
          <p:cNvPr id="63" name="Rectangle 62">
            <a:extLst>
              <a:ext uri="{FF2B5EF4-FFF2-40B4-BE49-F238E27FC236}">
                <a16:creationId xmlns:a16="http://schemas.microsoft.com/office/drawing/2014/main" id="{D910FED7-FBC4-4E69-B083-0D2B92518B6E}"/>
              </a:ext>
            </a:extLst>
          </p:cNvPr>
          <p:cNvSpPr/>
          <p:nvPr/>
        </p:nvSpPr>
        <p:spPr>
          <a:xfrm>
            <a:off x="5431039" y="3666689"/>
            <a:ext cx="3305635" cy="265324"/>
          </a:xfrm>
          <a:prstGeom prst="rect">
            <a:avLst/>
          </a:prstGeom>
          <a:solidFill>
            <a:srgbClr val="A5E2A4"/>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900" spc="-1">
                <a:solidFill>
                  <a:srgbClr val="1A4F19"/>
                </a:solidFill>
                <a:latin typeface="Trebuchet MS"/>
              </a:rPr>
              <a:t>Anpassungs-Kits: Factory, Ruby, Azure, Neptune </a:t>
            </a:r>
            <a:r>
              <a:rPr lang="de-DE" sz="900" b="1" spc="-1">
                <a:solidFill>
                  <a:srgbClr val="1A4F19"/>
                </a:solidFill>
                <a:latin typeface="Trebuchet MS"/>
              </a:rPr>
              <a:t>ALE-140 </a:t>
            </a:r>
            <a:r>
              <a:rPr lang="de-DE" sz="900" spc="-1">
                <a:solidFill>
                  <a:srgbClr val="1A4F19"/>
                </a:solidFill>
                <a:latin typeface="Trebuchet MS"/>
              </a:rPr>
              <a:t>und</a:t>
            </a:r>
            <a:r>
              <a:rPr lang="de-DE" sz="900" b="1" spc="-1">
                <a:solidFill>
                  <a:srgbClr val="1A4F19"/>
                </a:solidFill>
                <a:latin typeface="Trebuchet MS"/>
              </a:rPr>
              <a:t> ALE-145 </a:t>
            </a:r>
            <a:r>
              <a:rPr lang="de-DE" sz="900" spc="-1">
                <a:solidFill>
                  <a:srgbClr val="1A4F19"/>
                </a:solidFill>
                <a:latin typeface="Trebuchet MS"/>
              </a:rPr>
              <a:t>(Tastenmodul)</a:t>
            </a:r>
          </a:p>
        </p:txBody>
      </p:sp>
      <p:sp>
        <p:nvSpPr>
          <p:cNvPr id="64" name="ZoneTexte 63">
            <a:extLst>
              <a:ext uri="{FF2B5EF4-FFF2-40B4-BE49-F238E27FC236}">
                <a16:creationId xmlns:a16="http://schemas.microsoft.com/office/drawing/2014/main" id="{C0D888BE-D5D5-4373-8343-085D17DE6CED}"/>
              </a:ext>
            </a:extLst>
          </p:cNvPr>
          <p:cNvSpPr txBox="1"/>
          <p:nvPr/>
        </p:nvSpPr>
        <p:spPr>
          <a:xfrm>
            <a:off x="1805921" y="3083462"/>
            <a:ext cx="692818" cy="253916"/>
          </a:xfrm>
          <a:prstGeom prst="rect">
            <a:avLst/>
          </a:prstGeom>
          <a:noFill/>
        </p:spPr>
        <p:txBody>
          <a:bodyPr wrap="none" rtlCol="0">
            <a:spAutoFit/>
          </a:bodyPr>
          <a:lstStyle/>
          <a:p>
            <a:pPr rtl="0"/>
            <a:r>
              <a:rPr lang="de-DE" sz="1050" dirty="0">
                <a:solidFill>
                  <a:schemeClr val="accent3">
                    <a:lumMod val="50000"/>
                  </a:schemeClr>
                </a:solidFill>
                <a:latin typeface="Trebuchet MS" panose="020B0603020202020204" pitchFamily="34" charset="0"/>
              </a:rPr>
              <a:t>Optionen:</a:t>
            </a:r>
          </a:p>
        </p:txBody>
      </p:sp>
      <p:sp>
        <p:nvSpPr>
          <p:cNvPr id="65" name="Rectangle 64">
            <a:extLst>
              <a:ext uri="{FF2B5EF4-FFF2-40B4-BE49-F238E27FC236}">
                <a16:creationId xmlns:a16="http://schemas.microsoft.com/office/drawing/2014/main" id="{A803F998-542B-4A84-97F3-E2800515E63F}"/>
              </a:ext>
            </a:extLst>
          </p:cNvPr>
          <p:cNvSpPr/>
          <p:nvPr/>
        </p:nvSpPr>
        <p:spPr>
          <a:xfrm>
            <a:off x="6746801" y="3962921"/>
            <a:ext cx="1989873" cy="213771"/>
          </a:xfrm>
          <a:prstGeom prst="rect">
            <a:avLst/>
          </a:prstGeom>
          <a:solidFill>
            <a:srgbClr val="A5E2A4"/>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900" spc="-1">
                <a:solidFill>
                  <a:srgbClr val="1A4F19"/>
                </a:solidFill>
                <a:latin typeface="Trebuchet MS"/>
              </a:rPr>
              <a:t>Bluetooth-Mobilteil </a:t>
            </a:r>
            <a:r>
              <a:rPr lang="de-DE" sz="900" b="1" spc="-1">
                <a:solidFill>
                  <a:srgbClr val="1A4F19"/>
                </a:solidFill>
                <a:latin typeface="Trebuchet MS"/>
              </a:rPr>
              <a:t>ALE-160</a:t>
            </a:r>
          </a:p>
        </p:txBody>
      </p:sp>
      <p:sp>
        <p:nvSpPr>
          <p:cNvPr id="66" name="Rectangle 65">
            <a:extLst>
              <a:ext uri="{FF2B5EF4-FFF2-40B4-BE49-F238E27FC236}">
                <a16:creationId xmlns:a16="http://schemas.microsoft.com/office/drawing/2014/main" id="{2F245A3B-1467-46F9-ACDC-8E5E2600E0FB}"/>
              </a:ext>
            </a:extLst>
          </p:cNvPr>
          <p:cNvSpPr/>
          <p:nvPr/>
        </p:nvSpPr>
        <p:spPr>
          <a:xfrm>
            <a:off x="7786805" y="4207600"/>
            <a:ext cx="957412" cy="262572"/>
          </a:xfrm>
          <a:prstGeom prst="rect">
            <a:avLst/>
          </a:prstGeom>
          <a:solidFill>
            <a:srgbClr val="A5E2A4"/>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900" spc="-1">
                <a:solidFill>
                  <a:srgbClr val="1A4F19"/>
                </a:solidFill>
                <a:latin typeface="Trebuchet MS"/>
              </a:rPr>
              <a:t>ALE-500 ohne Mobilteil</a:t>
            </a:r>
          </a:p>
        </p:txBody>
      </p:sp>
      <p:sp>
        <p:nvSpPr>
          <p:cNvPr id="67" name="Rectangle 66">
            <a:extLst>
              <a:ext uri="{FF2B5EF4-FFF2-40B4-BE49-F238E27FC236}">
                <a16:creationId xmlns:a16="http://schemas.microsoft.com/office/drawing/2014/main" id="{47CE43DA-CF58-4C4D-82B1-42D8A37D555B}"/>
              </a:ext>
            </a:extLst>
          </p:cNvPr>
          <p:cNvSpPr/>
          <p:nvPr/>
        </p:nvSpPr>
        <p:spPr>
          <a:xfrm>
            <a:off x="2516433" y="3388667"/>
            <a:ext cx="2691866" cy="224589"/>
          </a:xfrm>
          <a:prstGeom prst="rect">
            <a:avLst/>
          </a:prstGeom>
          <a:solidFill>
            <a:srgbClr val="A5E2A4"/>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900" spc="-1">
                <a:solidFill>
                  <a:srgbClr val="1A4F19"/>
                </a:solidFill>
                <a:latin typeface="Trebuchet MS"/>
              </a:rPr>
              <a:t>2*10-Tastenmodul mit Farbdisplay </a:t>
            </a:r>
            <a:r>
              <a:rPr lang="de-DE" sz="900" b="1" spc="-1">
                <a:solidFill>
                  <a:srgbClr val="1A4F19"/>
                </a:solidFill>
                <a:latin typeface="Trebuchet MS"/>
              </a:rPr>
              <a:t>EM-200</a:t>
            </a:r>
          </a:p>
        </p:txBody>
      </p:sp>
      <p:pic>
        <p:nvPicPr>
          <p:cNvPr id="68" name="Picture 45" descr="A picture containing indoor, cellphone&#10;&#10;Description automatically generated">
            <a:extLst>
              <a:ext uri="{FF2B5EF4-FFF2-40B4-BE49-F238E27FC236}">
                <a16:creationId xmlns:a16="http://schemas.microsoft.com/office/drawing/2014/main" id="{0D72C5A9-5B6F-482F-A844-BCFA13EE75E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392722" y="1027322"/>
            <a:ext cx="1039240" cy="979368"/>
          </a:xfrm>
          <a:prstGeom prst="rect">
            <a:avLst/>
          </a:prstGeom>
        </p:spPr>
      </p:pic>
      <p:pic>
        <p:nvPicPr>
          <p:cNvPr id="69" name="Picture 56" descr="A picture containing cellphone&#10;&#10;Description automatically generated">
            <a:extLst>
              <a:ext uri="{FF2B5EF4-FFF2-40B4-BE49-F238E27FC236}">
                <a16:creationId xmlns:a16="http://schemas.microsoft.com/office/drawing/2014/main" id="{018729FC-9B3C-4072-BCA2-A16D9F9A64E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676144" y="1027322"/>
            <a:ext cx="907066" cy="875960"/>
          </a:xfrm>
          <a:prstGeom prst="rect">
            <a:avLst/>
          </a:prstGeom>
        </p:spPr>
      </p:pic>
      <p:pic>
        <p:nvPicPr>
          <p:cNvPr id="70" name="Picture 57" descr="A picture containing cellphone&#10;&#10;Description automatically generated">
            <a:extLst>
              <a:ext uri="{FF2B5EF4-FFF2-40B4-BE49-F238E27FC236}">
                <a16:creationId xmlns:a16="http://schemas.microsoft.com/office/drawing/2014/main" id="{24075E7A-F8D3-4035-89A3-40987DF290A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762344" y="1011702"/>
            <a:ext cx="900401" cy="891540"/>
          </a:xfrm>
          <a:prstGeom prst="rect">
            <a:avLst/>
          </a:prstGeom>
        </p:spPr>
      </p:pic>
      <p:pic>
        <p:nvPicPr>
          <p:cNvPr id="71" name="Image 3" descr="Une image contenant texte, équipement électronique, télécommande, intérieur&#10;&#10;Description générée automatiquement">
            <a:extLst>
              <a:ext uri="{FF2B5EF4-FFF2-40B4-BE49-F238E27FC236}">
                <a16:creationId xmlns:a16="http://schemas.microsoft.com/office/drawing/2014/main" id="{8433B263-76FB-45E1-92B3-FD913A2A908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0403" y="1011702"/>
            <a:ext cx="1487253" cy="992580"/>
          </a:xfrm>
          <a:prstGeom prst="rect">
            <a:avLst/>
          </a:prstGeom>
        </p:spPr>
      </p:pic>
      <p:sp>
        <p:nvSpPr>
          <p:cNvPr id="72" name="ZoneTexte 36">
            <a:extLst>
              <a:ext uri="{FF2B5EF4-FFF2-40B4-BE49-F238E27FC236}">
                <a16:creationId xmlns:a16="http://schemas.microsoft.com/office/drawing/2014/main" id="{BEB252AA-79D1-4359-B0A6-C4280875C93F}"/>
              </a:ext>
            </a:extLst>
          </p:cNvPr>
          <p:cNvSpPr txBox="1"/>
          <p:nvPr/>
        </p:nvSpPr>
        <p:spPr>
          <a:xfrm>
            <a:off x="1542439" y="1874436"/>
            <a:ext cx="850133" cy="415498"/>
          </a:xfrm>
          <a:prstGeom prst="rect">
            <a:avLst/>
          </a:prstGeom>
          <a:noFill/>
        </p:spPr>
        <p:txBody>
          <a:bodyPr wrap="square" rtlCol="0">
            <a:spAutoFit/>
          </a:bodyPr>
          <a:lstStyle/>
          <a:p>
            <a:pPr rtl="0"/>
            <a:r>
              <a:rPr lang="de-DE" sz="1050">
                <a:solidFill>
                  <a:schemeClr val="accent4"/>
                </a:solidFill>
                <a:latin typeface="Trebuchet MS" panose="020B0603020202020204" pitchFamily="34" charset="0"/>
              </a:rPr>
              <a:t>ALE-3 SIP</a:t>
            </a:r>
          </a:p>
          <a:p>
            <a:pPr lvl="0" rtl="0"/>
            <a:r>
              <a:rPr lang="de-DE" sz="1050">
                <a:solidFill>
                  <a:schemeClr val="accent4"/>
                </a:solidFill>
                <a:latin typeface="Trebuchet MS" panose="020B0603020202020204" pitchFamily="34" charset="0"/>
              </a:rPr>
              <a:t>DeskPhone</a:t>
            </a:r>
          </a:p>
        </p:txBody>
      </p:sp>
      <p:pic>
        <p:nvPicPr>
          <p:cNvPr id="73" name="Image 72">
            <a:extLst>
              <a:ext uri="{FF2B5EF4-FFF2-40B4-BE49-F238E27FC236}">
                <a16:creationId xmlns:a16="http://schemas.microsoft.com/office/drawing/2014/main" id="{384B2D08-9C1D-4ACF-B532-02237AD3522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427769" y="1068960"/>
            <a:ext cx="861115" cy="909857"/>
          </a:xfrm>
          <a:prstGeom prst="rect">
            <a:avLst/>
          </a:prstGeom>
        </p:spPr>
      </p:pic>
      <p:sp>
        <p:nvSpPr>
          <p:cNvPr id="74" name="Rectangle 73">
            <a:extLst>
              <a:ext uri="{FF2B5EF4-FFF2-40B4-BE49-F238E27FC236}">
                <a16:creationId xmlns:a16="http://schemas.microsoft.com/office/drawing/2014/main" id="{E7268141-EC9F-45DB-B750-1A3CC524BA2D}"/>
              </a:ext>
            </a:extLst>
          </p:cNvPr>
          <p:cNvSpPr/>
          <p:nvPr/>
        </p:nvSpPr>
        <p:spPr>
          <a:xfrm>
            <a:off x="1427406" y="2820374"/>
            <a:ext cx="949869" cy="224589"/>
          </a:xfrm>
          <a:prstGeom prst="rect">
            <a:avLst/>
          </a:prstGeom>
          <a:solidFill>
            <a:srgbClr val="349E33"/>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1050" spc="-1">
                <a:solidFill>
                  <a:srgbClr val="FFFFFF"/>
                </a:solidFill>
                <a:latin typeface="Trebuchet MS"/>
              </a:rPr>
              <a:t>Farbdisplay</a:t>
            </a:r>
          </a:p>
        </p:txBody>
      </p:sp>
      <p:sp>
        <p:nvSpPr>
          <p:cNvPr id="77" name="Rectangle 76">
            <a:extLst>
              <a:ext uri="{FF2B5EF4-FFF2-40B4-BE49-F238E27FC236}">
                <a16:creationId xmlns:a16="http://schemas.microsoft.com/office/drawing/2014/main" id="{062CC3C9-A9BB-4747-9CA8-59F608F279A7}"/>
              </a:ext>
            </a:extLst>
          </p:cNvPr>
          <p:cNvSpPr/>
          <p:nvPr/>
        </p:nvSpPr>
        <p:spPr>
          <a:xfrm>
            <a:off x="2516431" y="2550560"/>
            <a:ext cx="881820" cy="2245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latin typeface="Trebuchet MS" panose="020B0603020202020204" pitchFamily="34" charset="0"/>
              </a:rPr>
              <a:t>Nur IP</a:t>
            </a:r>
          </a:p>
        </p:txBody>
      </p:sp>
      <p:sp>
        <p:nvSpPr>
          <p:cNvPr id="76" name="Rectangle 75">
            <a:extLst>
              <a:ext uri="{FF2B5EF4-FFF2-40B4-BE49-F238E27FC236}">
                <a16:creationId xmlns:a16="http://schemas.microsoft.com/office/drawing/2014/main" id="{BB0211FD-A272-4286-A088-ED8768F43309}"/>
              </a:ext>
            </a:extLst>
          </p:cNvPr>
          <p:cNvSpPr/>
          <p:nvPr/>
        </p:nvSpPr>
        <p:spPr>
          <a:xfrm>
            <a:off x="5423457" y="2284850"/>
            <a:ext cx="3320759" cy="219308"/>
          </a:xfrm>
          <a:prstGeom prst="rect">
            <a:avLst/>
          </a:prstGeom>
          <a:pattFill prst="wdUpDiag">
            <a:fgClr>
              <a:srgbClr val="BF3400"/>
            </a:fgClr>
            <a:bgClr>
              <a:srgbClr val="7030A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050">
                <a:latin typeface="Trebuchet MS" panose="020B0603020202020204" pitchFamily="34" charset="0"/>
              </a:rPr>
              <a:t>ALE-NOE &amp; SIP (Dual-Stack)*</a:t>
            </a:r>
          </a:p>
        </p:txBody>
      </p:sp>
      <p:sp>
        <p:nvSpPr>
          <p:cNvPr id="79" name="Rectangle 78">
            <a:extLst>
              <a:ext uri="{FF2B5EF4-FFF2-40B4-BE49-F238E27FC236}">
                <a16:creationId xmlns:a16="http://schemas.microsoft.com/office/drawing/2014/main" id="{D5529516-25D0-49FF-81BE-2AC6286C6ADC}"/>
              </a:ext>
            </a:extLst>
          </p:cNvPr>
          <p:cNvSpPr/>
          <p:nvPr/>
        </p:nvSpPr>
        <p:spPr>
          <a:xfrm>
            <a:off x="5415916" y="4513276"/>
            <a:ext cx="3320758" cy="183550"/>
          </a:xfrm>
          <a:prstGeom prst="rect">
            <a:avLst/>
          </a:prstGeom>
          <a:solidFill>
            <a:schemeClr val="bg1">
              <a:lumMod val="50000"/>
            </a:schemeClr>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900" spc="-1">
                <a:solidFill>
                  <a:schemeClr val="bg1"/>
                </a:solidFill>
                <a:latin typeface="Trebuchet MS"/>
              </a:rPr>
              <a:t>Wandmontage-Kit </a:t>
            </a:r>
            <a:r>
              <a:rPr lang="de-DE" sz="900" b="1" spc="-1">
                <a:solidFill>
                  <a:schemeClr val="bg1"/>
                </a:solidFill>
                <a:latin typeface="Trebuchet MS"/>
              </a:rPr>
              <a:t>ALE-110 </a:t>
            </a:r>
          </a:p>
        </p:txBody>
      </p:sp>
      <p:sp>
        <p:nvSpPr>
          <p:cNvPr id="80" name="Rectangle 79">
            <a:extLst>
              <a:ext uri="{FF2B5EF4-FFF2-40B4-BE49-F238E27FC236}">
                <a16:creationId xmlns:a16="http://schemas.microsoft.com/office/drawing/2014/main" id="{7749372E-A21A-4EB3-B120-60526AA671E2}"/>
              </a:ext>
            </a:extLst>
          </p:cNvPr>
          <p:cNvSpPr/>
          <p:nvPr/>
        </p:nvSpPr>
        <p:spPr>
          <a:xfrm>
            <a:off x="2531923" y="4513276"/>
            <a:ext cx="2691869" cy="183550"/>
          </a:xfrm>
          <a:prstGeom prst="rect">
            <a:avLst/>
          </a:prstGeom>
          <a:solidFill>
            <a:schemeClr val="bg1">
              <a:lumMod val="50000"/>
            </a:schemeClr>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900" spc="-1">
                <a:solidFill>
                  <a:schemeClr val="bg1"/>
                </a:solidFill>
                <a:latin typeface="Trebuchet MS"/>
              </a:rPr>
              <a:t>Wandmontage-Kit</a:t>
            </a:r>
          </a:p>
        </p:txBody>
      </p:sp>
      <p:sp>
        <p:nvSpPr>
          <p:cNvPr id="81" name="Rectangle 80">
            <a:extLst>
              <a:ext uri="{FF2B5EF4-FFF2-40B4-BE49-F238E27FC236}">
                <a16:creationId xmlns:a16="http://schemas.microsoft.com/office/drawing/2014/main" id="{917F6B6C-6AE6-4572-B029-E65545EA6B1B}"/>
              </a:ext>
            </a:extLst>
          </p:cNvPr>
          <p:cNvSpPr/>
          <p:nvPr/>
        </p:nvSpPr>
        <p:spPr>
          <a:xfrm>
            <a:off x="641115" y="4519253"/>
            <a:ext cx="1751653" cy="183550"/>
          </a:xfrm>
          <a:prstGeom prst="rect">
            <a:avLst/>
          </a:prstGeom>
          <a:solidFill>
            <a:schemeClr val="bg1">
              <a:lumMod val="50000"/>
            </a:schemeClr>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900" spc="-1">
                <a:solidFill>
                  <a:schemeClr val="bg1"/>
                </a:solidFill>
                <a:latin typeface="Trebuchet MS"/>
              </a:rPr>
              <a:t>Wandmontage-Kit</a:t>
            </a:r>
          </a:p>
        </p:txBody>
      </p:sp>
      <p:sp>
        <p:nvSpPr>
          <p:cNvPr id="82" name="Rectangle 81">
            <a:extLst>
              <a:ext uri="{FF2B5EF4-FFF2-40B4-BE49-F238E27FC236}">
                <a16:creationId xmlns:a16="http://schemas.microsoft.com/office/drawing/2014/main" id="{8B5DBCC9-1CDF-427F-8CCE-F5BE9926332F}"/>
              </a:ext>
            </a:extLst>
          </p:cNvPr>
          <p:cNvSpPr/>
          <p:nvPr/>
        </p:nvSpPr>
        <p:spPr>
          <a:xfrm>
            <a:off x="5431039" y="3388667"/>
            <a:ext cx="3305636" cy="224589"/>
          </a:xfrm>
          <a:prstGeom prst="rect">
            <a:avLst/>
          </a:prstGeom>
          <a:solidFill>
            <a:srgbClr val="A5E2A4"/>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rtl="0"/>
            <a:r>
              <a:rPr lang="de-DE" sz="900" spc="-1">
                <a:solidFill>
                  <a:srgbClr val="1A4F19"/>
                </a:solidFill>
                <a:latin typeface="Trebuchet MS"/>
              </a:rPr>
              <a:t>2*12-Tastenmodul mit Farbdisplay </a:t>
            </a:r>
            <a:r>
              <a:rPr lang="de-DE" sz="900" b="1" spc="-1">
                <a:solidFill>
                  <a:srgbClr val="1A4F19"/>
                </a:solidFill>
                <a:latin typeface="Trebuchet MS"/>
              </a:rPr>
              <a:t>ALE-120</a:t>
            </a:r>
          </a:p>
        </p:txBody>
      </p:sp>
      <p:sp>
        <p:nvSpPr>
          <p:cNvPr id="2" name="ZoneTexte 1">
            <a:extLst>
              <a:ext uri="{FF2B5EF4-FFF2-40B4-BE49-F238E27FC236}">
                <a16:creationId xmlns:a16="http://schemas.microsoft.com/office/drawing/2014/main" id="{2861D785-909F-4BDD-876B-86EC5115BFCF}"/>
              </a:ext>
            </a:extLst>
          </p:cNvPr>
          <p:cNvSpPr txBox="1"/>
          <p:nvPr/>
        </p:nvSpPr>
        <p:spPr>
          <a:xfrm>
            <a:off x="5464568" y="4757421"/>
            <a:ext cx="2118642" cy="338554"/>
          </a:xfrm>
          <a:prstGeom prst="rect">
            <a:avLst/>
          </a:prstGeom>
          <a:noFill/>
        </p:spPr>
        <p:txBody>
          <a:bodyPr wrap="square" rtlCol="0">
            <a:spAutoFit/>
          </a:bodyPr>
          <a:lstStyle/>
          <a:p>
            <a:pPr rtl="0"/>
            <a:r>
              <a:rPr lang="de-DE" sz="800" b="1" dirty="0">
                <a:solidFill>
                  <a:srgbClr val="00B050"/>
                </a:solidFill>
              </a:rPr>
              <a:t>* SIP-Stack auf allen Enterprise-Modellen mit OXE Purple ab R100.1 MD6 </a:t>
            </a:r>
          </a:p>
        </p:txBody>
      </p:sp>
      <p:sp>
        <p:nvSpPr>
          <p:cNvPr id="3" name="Rectangle : coins arrondis 2">
            <a:extLst>
              <a:ext uri="{FF2B5EF4-FFF2-40B4-BE49-F238E27FC236}">
                <a16:creationId xmlns:a16="http://schemas.microsoft.com/office/drawing/2014/main" id="{323215FD-46C6-5C0A-B588-C3FBB5A30390}"/>
              </a:ext>
            </a:extLst>
          </p:cNvPr>
          <p:cNvSpPr/>
          <p:nvPr/>
        </p:nvSpPr>
        <p:spPr>
          <a:xfrm>
            <a:off x="7837745" y="3805362"/>
            <a:ext cx="373339" cy="14447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700">
                <a:solidFill>
                  <a:srgbClr val="FFFF00"/>
                </a:solidFill>
              </a:rPr>
              <a:t>Neu</a:t>
            </a:r>
          </a:p>
        </p:txBody>
      </p:sp>
      <p:sp>
        <p:nvSpPr>
          <p:cNvPr id="4" name="Rectangle : coins arrondis 3">
            <a:extLst>
              <a:ext uri="{FF2B5EF4-FFF2-40B4-BE49-F238E27FC236}">
                <a16:creationId xmlns:a16="http://schemas.microsoft.com/office/drawing/2014/main" id="{C9333473-B7C7-AE96-12A9-3471D42D0F3B}"/>
              </a:ext>
            </a:extLst>
          </p:cNvPr>
          <p:cNvSpPr/>
          <p:nvPr/>
        </p:nvSpPr>
        <p:spPr>
          <a:xfrm>
            <a:off x="7948755" y="2249929"/>
            <a:ext cx="373339" cy="14447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700">
                <a:solidFill>
                  <a:srgbClr val="FFFF00"/>
                </a:solidFill>
              </a:rPr>
              <a:t>Neu</a:t>
            </a:r>
          </a:p>
        </p:txBody>
      </p:sp>
    </p:spTree>
    <p:custDataLst>
      <p:tags r:id="rId1"/>
    </p:custDataLst>
    <p:extLst>
      <p:ext uri="{BB962C8B-B14F-4D97-AF65-F5344CB8AC3E}">
        <p14:creationId xmlns:p14="http://schemas.microsoft.com/office/powerpoint/2010/main" val="136498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AED373-59BB-441A-B8B2-16D9C307987D}"/>
              </a:ext>
            </a:extLst>
          </p:cNvPr>
          <p:cNvSpPr>
            <a:spLocks noGrp="1"/>
          </p:cNvSpPr>
          <p:nvPr>
            <p:ph type="title"/>
          </p:nvPr>
        </p:nvSpPr>
        <p:spPr/>
        <p:txBody>
          <a:bodyPr/>
          <a:lstStyle/>
          <a:p>
            <a:pPr rtl="0"/>
            <a:r>
              <a:rPr lang="de-DE"/>
              <a:t>ALE DeskPhones Enterprise </a:t>
            </a:r>
            <a:br>
              <a:rPr lang="en-US" dirty="0"/>
            </a:br>
            <a:r>
              <a:rPr lang="de-DE"/>
              <a:t>neues SIP-Modus</a:t>
            </a:r>
          </a:p>
        </p:txBody>
      </p:sp>
      <p:pic>
        <p:nvPicPr>
          <p:cNvPr id="5" name="Image 4" descr="Une image contenant Appareils électroniques, téléphone, Appareil électronique, gadget&#10;&#10;Description générée automatiquement">
            <a:extLst>
              <a:ext uri="{FF2B5EF4-FFF2-40B4-BE49-F238E27FC236}">
                <a16:creationId xmlns:a16="http://schemas.microsoft.com/office/drawing/2014/main" id="{8BAFC3AB-8C45-061C-E146-BC26B6575A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71237" y="3789237"/>
            <a:ext cx="2207952" cy="1097076"/>
          </a:xfrm>
          <a:prstGeom prst="rect">
            <a:avLst/>
          </a:prstGeom>
        </p:spPr>
      </p:pic>
      <p:sp>
        <p:nvSpPr>
          <p:cNvPr id="6" name="ZoneTexte 5">
            <a:extLst>
              <a:ext uri="{FF2B5EF4-FFF2-40B4-BE49-F238E27FC236}">
                <a16:creationId xmlns:a16="http://schemas.microsoft.com/office/drawing/2014/main" id="{C5DAC205-1A88-9E0E-3615-380F25B6D1DC}"/>
              </a:ext>
            </a:extLst>
          </p:cNvPr>
          <p:cNvSpPr txBox="1"/>
          <p:nvPr/>
        </p:nvSpPr>
        <p:spPr>
          <a:xfrm>
            <a:off x="724918" y="1084914"/>
            <a:ext cx="4693849" cy="3416320"/>
          </a:xfrm>
          <a:prstGeom prst="rect">
            <a:avLst/>
          </a:prstGeom>
          <a:noFill/>
        </p:spPr>
        <p:txBody>
          <a:bodyPr wrap="none" rtlCol="0">
            <a:spAutoFit/>
          </a:bodyPr>
          <a:lstStyle/>
          <a:p>
            <a:pPr rtl="0"/>
            <a:r>
              <a:rPr lang="de-DE" dirty="0">
                <a:solidFill>
                  <a:schemeClr val="accent1"/>
                </a:solidFill>
              </a:rPr>
              <a:t>Das ganze Spektrum der ALE </a:t>
            </a:r>
            <a:r>
              <a:rPr lang="de-DE" dirty="0" err="1">
                <a:solidFill>
                  <a:schemeClr val="accent1"/>
                </a:solidFill>
              </a:rPr>
              <a:t>DeskPhones</a:t>
            </a:r>
            <a:r>
              <a:rPr lang="de-DE" dirty="0">
                <a:solidFill>
                  <a:schemeClr val="accent1"/>
                </a:solidFill>
              </a:rPr>
              <a:t> Enterprise-Serie:</a:t>
            </a:r>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dirty="0">
              <a:solidFill>
                <a:schemeClr val="accent1"/>
              </a:solidFill>
            </a:endParaRPr>
          </a:p>
          <a:p>
            <a:endParaRPr lang="en-GB" dirty="0">
              <a:solidFill>
                <a:schemeClr val="accent1"/>
              </a:solidFill>
            </a:endParaRPr>
          </a:p>
          <a:p>
            <a:pPr rtl="0"/>
            <a:r>
              <a:rPr lang="de-DE" dirty="0">
                <a:solidFill>
                  <a:schemeClr val="accent1"/>
                </a:solidFill>
              </a:rPr>
              <a:t>Dual-Stack zur Konfiguration als NOE-Telefon </a:t>
            </a:r>
            <a:br>
              <a:rPr lang="de-DE" dirty="0">
                <a:solidFill>
                  <a:schemeClr val="accent1"/>
                </a:solidFill>
              </a:rPr>
            </a:br>
            <a:r>
              <a:rPr lang="de-DE" dirty="0">
                <a:solidFill>
                  <a:schemeClr val="accent1"/>
                </a:solidFill>
              </a:rPr>
              <a:t>oder SIP-Telefon:</a:t>
            </a:r>
          </a:p>
        </p:txBody>
      </p:sp>
      <p:pic>
        <p:nvPicPr>
          <p:cNvPr id="7" name="Image 6" descr="Une image contenant texte, intérieur, différent, plusieurs&#10;&#10;Description générée automatiquement">
            <a:extLst>
              <a:ext uri="{FF2B5EF4-FFF2-40B4-BE49-F238E27FC236}">
                <a16:creationId xmlns:a16="http://schemas.microsoft.com/office/drawing/2014/main" id="{0A00CD65-1075-996F-4CE4-423E167BE65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78664" y="1407184"/>
            <a:ext cx="6463148" cy="2055304"/>
          </a:xfrm>
          <a:prstGeom prst="rect">
            <a:avLst/>
          </a:prstGeom>
        </p:spPr>
      </p:pic>
      <p:sp>
        <p:nvSpPr>
          <p:cNvPr id="8" name="ZoneTexte 7">
            <a:extLst>
              <a:ext uri="{FF2B5EF4-FFF2-40B4-BE49-F238E27FC236}">
                <a16:creationId xmlns:a16="http://schemas.microsoft.com/office/drawing/2014/main" id="{78308ECE-521B-5A00-CDDE-826EFEADB9FE}"/>
              </a:ext>
            </a:extLst>
          </p:cNvPr>
          <p:cNvSpPr txBox="1"/>
          <p:nvPr/>
        </p:nvSpPr>
        <p:spPr>
          <a:xfrm>
            <a:off x="1500185" y="1409472"/>
            <a:ext cx="854721" cy="300082"/>
          </a:xfrm>
          <a:prstGeom prst="rect">
            <a:avLst/>
          </a:prstGeom>
          <a:noFill/>
        </p:spPr>
        <p:txBody>
          <a:bodyPr wrap="none" rtlCol="0">
            <a:spAutoFit/>
          </a:bodyPr>
          <a:lstStyle/>
          <a:p>
            <a:pPr rtl="0"/>
            <a:r>
              <a:rPr lang="de-DE" b="1">
                <a:solidFill>
                  <a:schemeClr val="accent1"/>
                </a:solidFill>
              </a:rPr>
              <a:t>ALE-300</a:t>
            </a:r>
          </a:p>
        </p:txBody>
      </p:sp>
      <p:sp>
        <p:nvSpPr>
          <p:cNvPr id="12" name="ZoneTexte 11">
            <a:extLst>
              <a:ext uri="{FF2B5EF4-FFF2-40B4-BE49-F238E27FC236}">
                <a16:creationId xmlns:a16="http://schemas.microsoft.com/office/drawing/2014/main" id="{2C263121-DAC1-ACC9-BDC0-0EEA69D14D38}"/>
              </a:ext>
            </a:extLst>
          </p:cNvPr>
          <p:cNvSpPr txBox="1"/>
          <p:nvPr/>
        </p:nvSpPr>
        <p:spPr>
          <a:xfrm>
            <a:off x="2949066" y="1409472"/>
            <a:ext cx="854721" cy="300082"/>
          </a:xfrm>
          <a:prstGeom prst="rect">
            <a:avLst/>
          </a:prstGeom>
          <a:noFill/>
        </p:spPr>
        <p:txBody>
          <a:bodyPr wrap="none" rtlCol="0">
            <a:spAutoFit/>
          </a:bodyPr>
          <a:lstStyle/>
          <a:p>
            <a:pPr rtl="0"/>
            <a:r>
              <a:rPr lang="de-DE" b="1">
                <a:solidFill>
                  <a:schemeClr val="accent1"/>
                </a:solidFill>
              </a:rPr>
              <a:t>ALE-400</a:t>
            </a:r>
          </a:p>
        </p:txBody>
      </p:sp>
      <p:sp>
        <p:nvSpPr>
          <p:cNvPr id="13" name="ZoneTexte 12">
            <a:extLst>
              <a:ext uri="{FF2B5EF4-FFF2-40B4-BE49-F238E27FC236}">
                <a16:creationId xmlns:a16="http://schemas.microsoft.com/office/drawing/2014/main" id="{FAAD0CF6-F244-2BAD-9B39-FF24C4ABA7C6}"/>
              </a:ext>
            </a:extLst>
          </p:cNvPr>
          <p:cNvSpPr txBox="1"/>
          <p:nvPr/>
        </p:nvSpPr>
        <p:spPr>
          <a:xfrm>
            <a:off x="4518078" y="1411831"/>
            <a:ext cx="854721" cy="300082"/>
          </a:xfrm>
          <a:prstGeom prst="rect">
            <a:avLst/>
          </a:prstGeom>
          <a:noFill/>
        </p:spPr>
        <p:txBody>
          <a:bodyPr wrap="none" rtlCol="0">
            <a:spAutoFit/>
          </a:bodyPr>
          <a:lstStyle/>
          <a:p>
            <a:pPr rtl="0"/>
            <a:r>
              <a:rPr lang="de-DE" b="1">
                <a:solidFill>
                  <a:schemeClr val="accent1"/>
                </a:solidFill>
              </a:rPr>
              <a:t>ALE-500</a:t>
            </a:r>
          </a:p>
        </p:txBody>
      </p:sp>
      <p:sp>
        <p:nvSpPr>
          <p:cNvPr id="16" name="ZoneTexte 15">
            <a:extLst>
              <a:ext uri="{FF2B5EF4-FFF2-40B4-BE49-F238E27FC236}">
                <a16:creationId xmlns:a16="http://schemas.microsoft.com/office/drawing/2014/main" id="{E341239B-36B0-8C94-8045-F7CA6ACB293B}"/>
              </a:ext>
            </a:extLst>
          </p:cNvPr>
          <p:cNvSpPr txBox="1"/>
          <p:nvPr/>
        </p:nvSpPr>
        <p:spPr>
          <a:xfrm>
            <a:off x="5456130" y="1411831"/>
            <a:ext cx="1568058" cy="300082"/>
          </a:xfrm>
          <a:prstGeom prst="rect">
            <a:avLst/>
          </a:prstGeom>
          <a:noFill/>
        </p:spPr>
        <p:txBody>
          <a:bodyPr wrap="none" rtlCol="0">
            <a:spAutoFit/>
          </a:bodyPr>
          <a:lstStyle/>
          <a:p>
            <a:pPr rtl="0"/>
            <a:r>
              <a:rPr lang="de-DE" b="1">
                <a:solidFill>
                  <a:schemeClr val="accent1"/>
                </a:solidFill>
              </a:rPr>
              <a:t>ALE-500 </a:t>
            </a:r>
            <a:r>
              <a:rPr lang="de-DE" sz="1000">
                <a:solidFill>
                  <a:schemeClr val="accent1"/>
                </a:solidFill>
              </a:rPr>
              <a:t>ohne Mobilteil</a:t>
            </a:r>
          </a:p>
        </p:txBody>
      </p:sp>
      <p:sp>
        <p:nvSpPr>
          <p:cNvPr id="18" name="Rectangle : coins arrondis 17">
            <a:extLst>
              <a:ext uri="{FF2B5EF4-FFF2-40B4-BE49-F238E27FC236}">
                <a16:creationId xmlns:a16="http://schemas.microsoft.com/office/drawing/2014/main" id="{B9928B61-0F63-D58E-3346-27FC3BE93EED}"/>
              </a:ext>
            </a:extLst>
          </p:cNvPr>
          <p:cNvSpPr/>
          <p:nvPr/>
        </p:nvSpPr>
        <p:spPr>
          <a:xfrm>
            <a:off x="2949066" y="3235649"/>
            <a:ext cx="854721" cy="22683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700">
                <a:solidFill>
                  <a:srgbClr val="FFFF00"/>
                </a:solidFill>
              </a:rPr>
              <a:t>Neu mit</a:t>
            </a:r>
          </a:p>
          <a:p>
            <a:pPr algn="ctr" rtl="0"/>
            <a:r>
              <a:rPr lang="de-DE" sz="700">
                <a:solidFill>
                  <a:srgbClr val="FFFF00"/>
                </a:solidFill>
              </a:rPr>
              <a:t>OXE R100.1 MD6</a:t>
            </a:r>
          </a:p>
        </p:txBody>
      </p:sp>
      <p:sp>
        <p:nvSpPr>
          <p:cNvPr id="20" name="Rectangle : coins arrondis 19">
            <a:extLst>
              <a:ext uri="{FF2B5EF4-FFF2-40B4-BE49-F238E27FC236}">
                <a16:creationId xmlns:a16="http://schemas.microsoft.com/office/drawing/2014/main" id="{E20745EC-418F-AEF8-49E1-C839073D451B}"/>
              </a:ext>
            </a:extLst>
          </p:cNvPr>
          <p:cNvSpPr/>
          <p:nvPr/>
        </p:nvSpPr>
        <p:spPr>
          <a:xfrm>
            <a:off x="4527749" y="3235648"/>
            <a:ext cx="854721" cy="22683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700">
                <a:solidFill>
                  <a:srgbClr val="FFFF00"/>
                </a:solidFill>
              </a:rPr>
              <a:t>Neu mit</a:t>
            </a:r>
          </a:p>
          <a:p>
            <a:pPr algn="ctr" rtl="0"/>
            <a:r>
              <a:rPr lang="de-DE" sz="700">
                <a:solidFill>
                  <a:srgbClr val="FFFF00"/>
                </a:solidFill>
              </a:rPr>
              <a:t>OXE R100.1 MD6</a:t>
            </a:r>
          </a:p>
        </p:txBody>
      </p:sp>
      <p:sp>
        <p:nvSpPr>
          <p:cNvPr id="21" name="Rectangle : coins arrondis 20">
            <a:extLst>
              <a:ext uri="{FF2B5EF4-FFF2-40B4-BE49-F238E27FC236}">
                <a16:creationId xmlns:a16="http://schemas.microsoft.com/office/drawing/2014/main" id="{1E8FB319-2FE4-B456-E48A-8BF0868A9237}"/>
              </a:ext>
            </a:extLst>
          </p:cNvPr>
          <p:cNvSpPr/>
          <p:nvPr/>
        </p:nvSpPr>
        <p:spPr>
          <a:xfrm>
            <a:off x="5775213" y="3235649"/>
            <a:ext cx="854721" cy="22683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700">
                <a:solidFill>
                  <a:srgbClr val="FFFF00"/>
                </a:solidFill>
              </a:rPr>
              <a:t>Neu mit</a:t>
            </a:r>
          </a:p>
          <a:p>
            <a:pPr algn="ctr" rtl="0"/>
            <a:r>
              <a:rPr lang="de-DE" sz="700">
                <a:solidFill>
                  <a:srgbClr val="FFFF00"/>
                </a:solidFill>
              </a:rPr>
              <a:t>OXE R100.1 MD6</a:t>
            </a:r>
          </a:p>
        </p:txBody>
      </p:sp>
      <p:sp>
        <p:nvSpPr>
          <p:cNvPr id="22" name="ZoneTexte 21">
            <a:extLst>
              <a:ext uri="{FF2B5EF4-FFF2-40B4-BE49-F238E27FC236}">
                <a16:creationId xmlns:a16="http://schemas.microsoft.com/office/drawing/2014/main" id="{1316B62D-73AC-8F6E-8592-3B5399D3AC18}"/>
              </a:ext>
            </a:extLst>
          </p:cNvPr>
          <p:cNvSpPr txBox="1"/>
          <p:nvPr/>
        </p:nvSpPr>
        <p:spPr>
          <a:xfrm>
            <a:off x="7022677" y="3377539"/>
            <a:ext cx="2026452" cy="523220"/>
          </a:xfrm>
          <a:prstGeom prst="rect">
            <a:avLst/>
          </a:prstGeom>
          <a:solidFill>
            <a:srgbClr val="00B050"/>
          </a:solidFill>
        </p:spPr>
        <p:txBody>
          <a:bodyPr wrap="none" rtlCol="0">
            <a:spAutoFit/>
          </a:bodyPr>
          <a:lstStyle/>
          <a:p>
            <a:pPr rtl="0"/>
            <a:r>
              <a:rPr lang="de-DE" sz="1400" dirty="0">
                <a:solidFill>
                  <a:schemeClr val="bg1"/>
                </a:solidFill>
              </a:rPr>
              <a:t>SIP-Compliance für RFP</a:t>
            </a:r>
          </a:p>
          <a:p>
            <a:pPr rtl="0"/>
            <a:r>
              <a:rPr lang="de-DE" sz="1400" dirty="0">
                <a:solidFill>
                  <a:schemeClr val="bg1"/>
                </a:solidFill>
              </a:rPr>
              <a:t>Dual-Stack NOE/SIP</a:t>
            </a:r>
          </a:p>
        </p:txBody>
      </p:sp>
      <p:sp>
        <p:nvSpPr>
          <p:cNvPr id="23" name="ZoneTexte 22">
            <a:extLst>
              <a:ext uri="{FF2B5EF4-FFF2-40B4-BE49-F238E27FC236}">
                <a16:creationId xmlns:a16="http://schemas.microsoft.com/office/drawing/2014/main" id="{66833FFE-B7C7-255A-E8C5-C8377A11EC82}"/>
              </a:ext>
            </a:extLst>
          </p:cNvPr>
          <p:cNvSpPr txBox="1"/>
          <p:nvPr/>
        </p:nvSpPr>
        <p:spPr>
          <a:xfrm>
            <a:off x="7021166" y="2524107"/>
            <a:ext cx="2027963" cy="738664"/>
          </a:xfrm>
          <a:prstGeom prst="rect">
            <a:avLst/>
          </a:prstGeom>
          <a:solidFill>
            <a:srgbClr val="00B050"/>
          </a:solidFill>
        </p:spPr>
        <p:txBody>
          <a:bodyPr wrap="square" rtlCol="0">
            <a:spAutoFit/>
          </a:bodyPr>
          <a:lstStyle/>
          <a:p>
            <a:pPr rtl="0"/>
            <a:r>
              <a:rPr lang="de-DE" sz="1400" dirty="0">
                <a:solidFill>
                  <a:schemeClr val="bg1"/>
                </a:solidFill>
              </a:rPr>
              <a:t>Homogene Benutzeroberfläche bei ALE </a:t>
            </a:r>
            <a:r>
              <a:rPr lang="de-DE" sz="1400" dirty="0" err="1">
                <a:solidFill>
                  <a:schemeClr val="bg1"/>
                </a:solidFill>
              </a:rPr>
              <a:t>SoftPhone</a:t>
            </a:r>
            <a:endParaRPr lang="de-DE" sz="1400" dirty="0">
              <a:solidFill>
                <a:schemeClr val="bg1"/>
              </a:solidFill>
            </a:endParaRPr>
          </a:p>
        </p:txBody>
      </p:sp>
      <p:sp>
        <p:nvSpPr>
          <p:cNvPr id="24" name="ZoneTexte 23">
            <a:extLst>
              <a:ext uri="{FF2B5EF4-FFF2-40B4-BE49-F238E27FC236}">
                <a16:creationId xmlns:a16="http://schemas.microsoft.com/office/drawing/2014/main" id="{2CD615E1-7F69-B13A-FF28-C8F7FF384FB7}"/>
              </a:ext>
            </a:extLst>
          </p:cNvPr>
          <p:cNvSpPr txBox="1"/>
          <p:nvPr/>
        </p:nvSpPr>
        <p:spPr>
          <a:xfrm>
            <a:off x="7024188" y="1670675"/>
            <a:ext cx="2027963" cy="738664"/>
          </a:xfrm>
          <a:prstGeom prst="rect">
            <a:avLst/>
          </a:prstGeom>
          <a:solidFill>
            <a:srgbClr val="00B050"/>
          </a:solidFill>
        </p:spPr>
        <p:txBody>
          <a:bodyPr wrap="square" rtlCol="0">
            <a:spAutoFit/>
          </a:bodyPr>
          <a:lstStyle/>
          <a:p>
            <a:pPr rtl="0"/>
            <a:r>
              <a:rPr lang="de-DE" sz="1400" dirty="0">
                <a:solidFill>
                  <a:schemeClr val="bg1"/>
                </a:solidFill>
              </a:rPr>
              <a:t>Neues modernes und intuitives Benutzererlebnis</a:t>
            </a:r>
          </a:p>
        </p:txBody>
      </p:sp>
    </p:spTree>
    <p:extLst>
      <p:ext uri="{BB962C8B-B14F-4D97-AF65-F5344CB8AC3E}">
        <p14:creationId xmlns:p14="http://schemas.microsoft.com/office/powerpoint/2010/main" val="2150427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multimédia, ordinateur portable, Appareil électronique&#10;&#10;Description générée automatiquement">
            <a:extLst>
              <a:ext uri="{FF2B5EF4-FFF2-40B4-BE49-F238E27FC236}">
                <a16:creationId xmlns:a16="http://schemas.microsoft.com/office/drawing/2014/main" id="{52DCB226-C83D-DA84-0C12-9321132ACD1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2096" y="1723778"/>
            <a:ext cx="3702186" cy="2092540"/>
          </a:xfrm>
          <a:prstGeom prst="rect">
            <a:avLst/>
          </a:prstGeom>
        </p:spPr>
      </p:pic>
      <p:pic>
        <p:nvPicPr>
          <p:cNvPr id="12" name="Picture 2">
            <a:extLst>
              <a:ext uri="{FF2B5EF4-FFF2-40B4-BE49-F238E27FC236}">
                <a16:creationId xmlns:a16="http://schemas.microsoft.com/office/drawing/2014/main" id="{BC0A5EF5-CDBE-47CD-8288-0BBA1421D468}"/>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6732703" y="0"/>
            <a:ext cx="2411296" cy="463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texte 1">
            <a:extLst>
              <a:ext uri="{FF2B5EF4-FFF2-40B4-BE49-F238E27FC236}">
                <a16:creationId xmlns:a16="http://schemas.microsoft.com/office/drawing/2014/main" id="{EC345F55-AB41-4D6E-A136-BD0DC08BA53F}"/>
              </a:ext>
            </a:extLst>
          </p:cNvPr>
          <p:cNvSpPr>
            <a:spLocks noGrp="1"/>
          </p:cNvSpPr>
          <p:nvPr>
            <p:ph type="body" sz="quarter" idx="69"/>
          </p:nvPr>
        </p:nvSpPr>
        <p:spPr/>
        <p:txBody>
          <a:bodyPr/>
          <a:lstStyle/>
          <a:p>
            <a:pPr rtl="0"/>
            <a:r>
              <a:rPr lang="de-DE"/>
              <a:t>Aktualisierung des ALE Softphones</a:t>
            </a:r>
          </a:p>
        </p:txBody>
      </p:sp>
      <p:sp>
        <p:nvSpPr>
          <p:cNvPr id="4" name="ZoneTexte 3">
            <a:extLst>
              <a:ext uri="{FF2B5EF4-FFF2-40B4-BE49-F238E27FC236}">
                <a16:creationId xmlns:a16="http://schemas.microsoft.com/office/drawing/2014/main" id="{78E608AD-2FCF-43EE-A135-E604CBFE71BE}"/>
              </a:ext>
            </a:extLst>
          </p:cNvPr>
          <p:cNvSpPr txBox="1"/>
          <p:nvPr/>
        </p:nvSpPr>
        <p:spPr>
          <a:xfrm>
            <a:off x="508560" y="991419"/>
            <a:ext cx="2353529" cy="577081"/>
          </a:xfrm>
          <a:prstGeom prst="rect">
            <a:avLst/>
          </a:prstGeom>
          <a:noFill/>
        </p:spPr>
        <p:txBody>
          <a:bodyPr wrap="none" rtlCol="0">
            <a:spAutoFit/>
          </a:bodyPr>
          <a:lstStyle/>
          <a:p>
            <a:pPr rtl="0"/>
            <a:r>
              <a:rPr lang="de-DE" sz="1050" dirty="0">
                <a:solidFill>
                  <a:schemeClr val="bg1"/>
                </a:solidFill>
                <a:highlight>
                  <a:srgbClr val="5A4492"/>
                </a:highlight>
              </a:rPr>
              <a:t>Sichere Nutzerauthentifizierung</a:t>
            </a:r>
            <a:br>
              <a:rPr lang="en-US" sz="1050" dirty="0"/>
            </a:br>
            <a:r>
              <a:rPr lang="de-DE" sz="1050" dirty="0"/>
              <a:t>mit LDAPS/Azure AD/Microsoft AD</a:t>
            </a:r>
            <a:br>
              <a:rPr lang="en-US" sz="1050" dirty="0"/>
            </a:br>
            <a:endParaRPr lang="en-US" sz="1050" dirty="0"/>
          </a:p>
        </p:txBody>
      </p:sp>
      <p:sp>
        <p:nvSpPr>
          <p:cNvPr id="5" name="ZoneTexte 4">
            <a:extLst>
              <a:ext uri="{FF2B5EF4-FFF2-40B4-BE49-F238E27FC236}">
                <a16:creationId xmlns:a16="http://schemas.microsoft.com/office/drawing/2014/main" id="{F8C9B89C-795D-432D-A0AC-BC9A5E5488FC}"/>
              </a:ext>
            </a:extLst>
          </p:cNvPr>
          <p:cNvSpPr txBox="1"/>
          <p:nvPr/>
        </p:nvSpPr>
        <p:spPr>
          <a:xfrm>
            <a:off x="508559" y="3826633"/>
            <a:ext cx="3035830" cy="892552"/>
          </a:xfrm>
          <a:prstGeom prst="rect">
            <a:avLst/>
          </a:prstGeom>
          <a:noFill/>
        </p:spPr>
        <p:txBody>
          <a:bodyPr wrap="square" rtlCol="0">
            <a:spAutoFit/>
          </a:bodyPr>
          <a:lstStyle/>
          <a:p>
            <a:pPr rtl="0"/>
            <a:r>
              <a:rPr lang="de-DE" sz="1050">
                <a:solidFill>
                  <a:schemeClr val="bg1"/>
                </a:solidFill>
                <a:highlight>
                  <a:srgbClr val="5A4492"/>
                </a:highlight>
              </a:rPr>
              <a:t>Mehrere Endgeräte</a:t>
            </a:r>
          </a:p>
          <a:p>
            <a:pPr rtl="0"/>
            <a:r>
              <a:rPr lang="de-DE" sz="1050"/>
              <a:t>Windows-PC (Desktop, Laptop und Touchscreen)</a:t>
            </a:r>
          </a:p>
          <a:p>
            <a:pPr rtl="0"/>
            <a:r>
              <a:rPr lang="de-DE" sz="1050"/>
              <a:t>Android-Smartphone-App (mit MDM)</a:t>
            </a:r>
          </a:p>
          <a:p>
            <a:pPr rtl="0"/>
            <a:r>
              <a:rPr lang="de-DE" sz="1050">
                <a:solidFill>
                  <a:srgbClr val="00B050"/>
                </a:solidFill>
              </a:rPr>
              <a:t>iPhone-Smartphone-App </a:t>
            </a:r>
          </a:p>
          <a:p>
            <a:pPr rtl="0"/>
            <a:r>
              <a:rPr lang="de-DE" sz="1050"/>
              <a:t>ALE DeskPhones Enterprise-Serie</a:t>
            </a:r>
          </a:p>
        </p:txBody>
      </p:sp>
      <p:sp>
        <p:nvSpPr>
          <p:cNvPr id="6" name="ZoneTexte 5">
            <a:extLst>
              <a:ext uri="{FF2B5EF4-FFF2-40B4-BE49-F238E27FC236}">
                <a16:creationId xmlns:a16="http://schemas.microsoft.com/office/drawing/2014/main" id="{FAC1A9EC-0185-49D5-AD9B-A78910DEADD0}"/>
              </a:ext>
            </a:extLst>
          </p:cNvPr>
          <p:cNvSpPr txBox="1"/>
          <p:nvPr/>
        </p:nvSpPr>
        <p:spPr>
          <a:xfrm>
            <a:off x="2910733" y="677451"/>
            <a:ext cx="3300349" cy="738664"/>
          </a:xfrm>
          <a:prstGeom prst="rect">
            <a:avLst/>
          </a:prstGeom>
          <a:noFill/>
        </p:spPr>
        <p:txBody>
          <a:bodyPr wrap="square" rtlCol="0">
            <a:spAutoFit/>
          </a:bodyPr>
          <a:lstStyle/>
          <a:p>
            <a:pPr rtl="0"/>
            <a:r>
              <a:rPr lang="de-DE" sz="1050" dirty="0">
                <a:solidFill>
                  <a:schemeClr val="bg1"/>
                </a:solidFill>
                <a:highlight>
                  <a:srgbClr val="5A4492"/>
                </a:highlight>
              </a:rPr>
              <a:t>Sichere Telearbeit</a:t>
            </a:r>
          </a:p>
          <a:p>
            <a:pPr rtl="0"/>
            <a:r>
              <a:rPr lang="de-DE" sz="1050" dirty="0"/>
              <a:t>Einsatz eines standortbasierten OT SBC/RP − kein VPN-Client auf dem PC erforderlich</a:t>
            </a:r>
          </a:p>
          <a:p>
            <a:pPr rtl="0"/>
            <a:r>
              <a:rPr lang="de-DE" sz="1050" dirty="0">
                <a:solidFill>
                  <a:srgbClr val="00B050"/>
                </a:solidFill>
              </a:rPr>
              <a:t>Unterstützung der SBC-Aktiv/Aktiv-Redundanz</a:t>
            </a:r>
          </a:p>
        </p:txBody>
      </p:sp>
      <p:sp>
        <p:nvSpPr>
          <p:cNvPr id="7" name="ZoneTexte 6">
            <a:extLst>
              <a:ext uri="{FF2B5EF4-FFF2-40B4-BE49-F238E27FC236}">
                <a16:creationId xmlns:a16="http://schemas.microsoft.com/office/drawing/2014/main" id="{C2729C06-637C-4834-AB42-137950D8FD32}"/>
              </a:ext>
            </a:extLst>
          </p:cNvPr>
          <p:cNvSpPr txBox="1"/>
          <p:nvPr/>
        </p:nvSpPr>
        <p:spPr>
          <a:xfrm>
            <a:off x="3701422" y="3407332"/>
            <a:ext cx="2329390" cy="528606"/>
          </a:xfrm>
          <a:prstGeom prst="rect">
            <a:avLst/>
          </a:prstGeom>
          <a:noFill/>
        </p:spPr>
        <p:txBody>
          <a:bodyPr wrap="square" rtlCol="0">
            <a:spAutoFit/>
          </a:bodyPr>
          <a:lstStyle/>
          <a:p>
            <a:pPr rtl="0">
              <a:lnSpc>
                <a:spcPct val="90000"/>
              </a:lnSpc>
            </a:pPr>
            <a:r>
              <a:rPr lang="de-DE" sz="1050">
                <a:solidFill>
                  <a:schemeClr val="bg1"/>
                </a:solidFill>
                <a:highlight>
                  <a:srgbClr val="5A4492"/>
                </a:highlight>
              </a:rPr>
              <a:t>Sichere und agile Kommunikation</a:t>
            </a:r>
          </a:p>
          <a:p>
            <a:pPr rtl="0">
              <a:lnSpc>
                <a:spcPct val="90000"/>
              </a:lnSpc>
            </a:pPr>
            <a:r>
              <a:rPr lang="de-DE" sz="1050"/>
              <a:t>Alle OmniPCX-Redundanzoptionen, zentralisierte Verwaltung mit OXE</a:t>
            </a:r>
          </a:p>
        </p:txBody>
      </p:sp>
      <p:sp>
        <p:nvSpPr>
          <p:cNvPr id="8" name="ZoneTexte 7">
            <a:extLst>
              <a:ext uri="{FF2B5EF4-FFF2-40B4-BE49-F238E27FC236}">
                <a16:creationId xmlns:a16="http://schemas.microsoft.com/office/drawing/2014/main" id="{AE03B94C-CB9E-4E9C-A5D4-EF3F2E148025}"/>
              </a:ext>
            </a:extLst>
          </p:cNvPr>
          <p:cNvSpPr txBox="1"/>
          <p:nvPr/>
        </p:nvSpPr>
        <p:spPr>
          <a:xfrm>
            <a:off x="3715162" y="1430213"/>
            <a:ext cx="3247341" cy="1837426"/>
          </a:xfrm>
          <a:prstGeom prst="rect">
            <a:avLst/>
          </a:prstGeom>
          <a:noFill/>
        </p:spPr>
        <p:txBody>
          <a:bodyPr wrap="square" rtlCol="0">
            <a:spAutoFit/>
          </a:bodyPr>
          <a:lstStyle/>
          <a:p>
            <a:pPr rtl="0">
              <a:lnSpc>
                <a:spcPct val="90000"/>
              </a:lnSpc>
            </a:pPr>
            <a:r>
              <a:rPr lang="de-DE" sz="1050" spc="-20" dirty="0">
                <a:solidFill>
                  <a:schemeClr val="bg1"/>
                </a:solidFill>
                <a:highlight>
                  <a:srgbClr val="5A4492"/>
                </a:highlight>
              </a:rPr>
              <a:t>SIP+-Nutzererfahrung</a:t>
            </a:r>
          </a:p>
          <a:p>
            <a:pPr rtl="0">
              <a:lnSpc>
                <a:spcPct val="90000"/>
              </a:lnSpc>
            </a:pPr>
            <a:r>
              <a:rPr lang="de-DE" sz="1050" spc="-20" dirty="0"/>
              <a:t>Moderne Benutzeroberfläche</a:t>
            </a:r>
          </a:p>
          <a:p>
            <a:pPr rtl="0">
              <a:lnSpc>
                <a:spcPct val="90000"/>
              </a:lnSpc>
            </a:pPr>
            <a:r>
              <a:rPr lang="de-DE" sz="1050" spc="-20" dirty="0"/>
              <a:t>Anruf tätigen, Anruf annehmen, Anruf ablehnen, weiterleiten, Zweitanruf, zusammenführen, </a:t>
            </a:r>
            <a:br>
              <a:rPr lang="de-DE" sz="1050" spc="-20" dirty="0"/>
            </a:br>
            <a:r>
              <a:rPr lang="de-DE" sz="1050" spc="-20" dirty="0"/>
              <a:t>halten, DND, Meet-me, </a:t>
            </a:r>
          </a:p>
          <a:p>
            <a:pPr rtl="0">
              <a:lnSpc>
                <a:spcPct val="90000"/>
              </a:lnSpc>
            </a:pPr>
            <a:r>
              <a:rPr lang="de-DE" sz="1050" spc="-20" dirty="0"/>
              <a:t>Groupware (Sammelanschlussgruppen)</a:t>
            </a:r>
          </a:p>
          <a:p>
            <a:pPr rtl="0">
              <a:lnSpc>
                <a:spcPct val="90000"/>
              </a:lnSpc>
            </a:pPr>
            <a:r>
              <a:rPr lang="de-DE" sz="1050" spc="-20" dirty="0"/>
              <a:t>Anrufverwaltung mit mehreren Leitungen</a:t>
            </a:r>
          </a:p>
          <a:p>
            <a:pPr rtl="0">
              <a:lnSpc>
                <a:spcPct val="90000"/>
              </a:lnSpc>
            </a:pPr>
            <a:r>
              <a:rPr lang="de-DE" sz="1050" spc="-20" dirty="0"/>
              <a:t>Programmierbare Tasten Supervision/Übernahme</a:t>
            </a:r>
          </a:p>
          <a:p>
            <a:pPr rtl="0">
              <a:lnSpc>
                <a:spcPct val="90000"/>
              </a:lnSpc>
            </a:pPr>
            <a:r>
              <a:rPr lang="de-DE" sz="1050" spc="-20" dirty="0"/>
              <a:t>Hotkey zum Auswählen und Aufrufen</a:t>
            </a:r>
          </a:p>
          <a:p>
            <a:pPr rtl="0">
              <a:lnSpc>
                <a:spcPct val="90000"/>
              </a:lnSpc>
            </a:pPr>
            <a:r>
              <a:rPr lang="de-DE" sz="1050" spc="-20" dirty="0"/>
              <a:t>Videoanruf (Peer-to-Peer)</a:t>
            </a:r>
          </a:p>
          <a:p>
            <a:pPr rtl="0">
              <a:lnSpc>
                <a:spcPct val="90000"/>
              </a:lnSpc>
            </a:pPr>
            <a:r>
              <a:rPr lang="de-DE" sz="1050" spc="-20" dirty="0">
                <a:solidFill>
                  <a:srgbClr val="00B050"/>
                </a:solidFill>
              </a:rPr>
              <a:t>Benutzerdefinierte Aktionen bei </a:t>
            </a:r>
            <a:br>
              <a:rPr lang="en-US" sz="1050" spc="-20" dirty="0">
                <a:solidFill>
                  <a:srgbClr val="00B050"/>
                </a:solidFill>
              </a:rPr>
            </a:br>
            <a:r>
              <a:rPr lang="de-DE" sz="1050" spc="-20" dirty="0">
                <a:solidFill>
                  <a:srgbClr val="00B050"/>
                </a:solidFill>
              </a:rPr>
              <a:t>Anrufereignissen</a:t>
            </a:r>
          </a:p>
        </p:txBody>
      </p:sp>
      <p:sp>
        <p:nvSpPr>
          <p:cNvPr id="9" name="ZoneTexte 8">
            <a:extLst>
              <a:ext uri="{FF2B5EF4-FFF2-40B4-BE49-F238E27FC236}">
                <a16:creationId xmlns:a16="http://schemas.microsoft.com/office/drawing/2014/main" id="{D234F565-20C0-4829-BFE4-84DA1F879D1D}"/>
              </a:ext>
            </a:extLst>
          </p:cNvPr>
          <p:cNvSpPr txBox="1"/>
          <p:nvPr/>
        </p:nvSpPr>
        <p:spPr>
          <a:xfrm>
            <a:off x="3715161" y="3997293"/>
            <a:ext cx="3247341" cy="1110304"/>
          </a:xfrm>
          <a:prstGeom prst="rect">
            <a:avLst/>
          </a:prstGeom>
          <a:noFill/>
        </p:spPr>
        <p:txBody>
          <a:bodyPr wrap="square" rtlCol="0">
            <a:spAutoFit/>
          </a:bodyPr>
          <a:lstStyle/>
          <a:p>
            <a:pPr rtl="0">
              <a:lnSpc>
                <a:spcPct val="90000"/>
              </a:lnSpc>
            </a:pPr>
            <a:r>
              <a:rPr lang="de-DE" sz="1050" spc="-20" dirty="0">
                <a:solidFill>
                  <a:schemeClr val="bg1"/>
                </a:solidFill>
                <a:highlight>
                  <a:srgbClr val="5A4492"/>
                </a:highlight>
              </a:rPr>
              <a:t>Microsoft-Integration</a:t>
            </a:r>
          </a:p>
          <a:p>
            <a:pPr rtl="0">
              <a:lnSpc>
                <a:spcPct val="90000"/>
              </a:lnSpc>
            </a:pPr>
            <a:r>
              <a:rPr lang="de-DE" sz="1050" spc="-20" dirty="0"/>
              <a:t>.msi-Bereitstellung</a:t>
            </a:r>
          </a:p>
          <a:p>
            <a:pPr rtl="0">
              <a:lnSpc>
                <a:spcPct val="90000"/>
              </a:lnSpc>
            </a:pPr>
            <a:r>
              <a:rPr lang="de-DE" sz="1050" spc="-20" dirty="0"/>
              <a:t>Installations- und Upgrade-Tools (SCCM und MDT)</a:t>
            </a:r>
          </a:p>
          <a:p>
            <a:pPr rtl="0">
              <a:lnSpc>
                <a:spcPct val="90000"/>
              </a:lnSpc>
            </a:pPr>
            <a:r>
              <a:rPr lang="de-DE" sz="1050" spc="-20" dirty="0"/>
              <a:t>Synchronisierung von Kontakten in MS 365 und Outlook</a:t>
            </a:r>
          </a:p>
          <a:p>
            <a:pPr rtl="0">
              <a:lnSpc>
                <a:spcPct val="90000"/>
              </a:lnSpc>
            </a:pPr>
            <a:r>
              <a:rPr lang="de-DE" sz="1050" spc="-20" dirty="0"/>
              <a:t>Integration von MS Teams – </a:t>
            </a:r>
            <a:r>
              <a:rPr lang="de-DE" sz="1050" spc="-20" dirty="0">
                <a:solidFill>
                  <a:srgbClr val="00B050"/>
                </a:solidFill>
              </a:rPr>
              <a:t>mini-view-PC und Unterstützung von Android-Smartphones</a:t>
            </a:r>
          </a:p>
        </p:txBody>
      </p:sp>
      <p:sp>
        <p:nvSpPr>
          <p:cNvPr id="10" name="Rectangle 9">
            <a:extLst>
              <a:ext uri="{FF2B5EF4-FFF2-40B4-BE49-F238E27FC236}">
                <a16:creationId xmlns:a16="http://schemas.microsoft.com/office/drawing/2014/main" id="{67537FD2-489E-41CD-867A-50922D555EFD}"/>
              </a:ext>
            </a:extLst>
          </p:cNvPr>
          <p:cNvSpPr/>
          <p:nvPr/>
        </p:nvSpPr>
        <p:spPr>
          <a:xfrm>
            <a:off x="6732704" y="4032"/>
            <a:ext cx="2411296" cy="4633011"/>
          </a:xfrm>
          <a:prstGeom prst="rect">
            <a:avLst/>
          </a:prstGeom>
          <a:gradFill flip="none" rotWithShape="1">
            <a:gsLst>
              <a:gs pos="0">
                <a:schemeClr val="accent1">
                  <a:shade val="30000"/>
                  <a:satMod val="115000"/>
                  <a:lumMod val="91000"/>
                  <a:lumOff val="9000"/>
                  <a:alpha val="66000"/>
                </a:schemeClr>
              </a:gs>
              <a:gs pos="100000">
                <a:schemeClr val="accent1">
                  <a:lumMod val="86000"/>
                  <a:lumOff val="14000"/>
                  <a:alpha val="72000"/>
                </a:schemeClr>
              </a:gs>
            </a:gsLst>
            <a:lin ang="5400000" scaled="1"/>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a:latin typeface="Trebuchet MS"/>
              <a:cs typeface="Trebuchet MS"/>
            </a:endParaRPr>
          </a:p>
        </p:txBody>
      </p:sp>
      <p:sp>
        <p:nvSpPr>
          <p:cNvPr id="11" name="ZoneTexte 10">
            <a:extLst>
              <a:ext uri="{FF2B5EF4-FFF2-40B4-BE49-F238E27FC236}">
                <a16:creationId xmlns:a16="http://schemas.microsoft.com/office/drawing/2014/main" id="{40B42A79-7427-4895-A273-70B2D2F11DC0}"/>
              </a:ext>
            </a:extLst>
          </p:cNvPr>
          <p:cNvSpPr txBox="1"/>
          <p:nvPr/>
        </p:nvSpPr>
        <p:spPr>
          <a:xfrm>
            <a:off x="6811509" y="1238381"/>
            <a:ext cx="2332492" cy="3492495"/>
          </a:xfrm>
          <a:prstGeom prst="rect">
            <a:avLst/>
          </a:prstGeom>
          <a:noFill/>
        </p:spPr>
        <p:txBody>
          <a:bodyPr wrap="square" rtlCol="0">
            <a:spAutoFit/>
          </a:bodyPr>
          <a:lstStyle/>
          <a:p>
            <a:pPr rtl="0">
              <a:lnSpc>
                <a:spcPct val="90000"/>
              </a:lnSpc>
            </a:pPr>
            <a:r>
              <a:rPr lang="de-DE" sz="1600" dirty="0">
                <a:solidFill>
                  <a:schemeClr val="bg1"/>
                </a:solidFill>
              </a:rPr>
              <a:t>Wertversprechen</a:t>
            </a:r>
          </a:p>
          <a:p>
            <a:pPr>
              <a:lnSpc>
                <a:spcPct val="90000"/>
              </a:lnSpc>
            </a:pPr>
            <a:endParaRPr lang="en-US" sz="600" dirty="0">
              <a:solidFill>
                <a:schemeClr val="bg1"/>
              </a:solidFill>
            </a:endParaRPr>
          </a:p>
          <a:p>
            <a:pPr marL="171450" indent="-171450" rtl="0">
              <a:lnSpc>
                <a:spcPct val="90000"/>
              </a:lnSpc>
              <a:buFontTx/>
              <a:buChar char="-"/>
            </a:pPr>
            <a:r>
              <a:rPr lang="de-DE" sz="1050" dirty="0">
                <a:solidFill>
                  <a:schemeClr val="bg1"/>
                </a:solidFill>
              </a:rPr>
              <a:t>Einfache Benutzerakzeptanz dank einer modernen Benutzeroberfläche, die überall Geschäftstelefonie und Videoanrufe ermöglicht</a:t>
            </a:r>
          </a:p>
          <a:p>
            <a:pPr marL="171450" indent="-171450">
              <a:lnSpc>
                <a:spcPct val="90000"/>
              </a:lnSpc>
              <a:buFontTx/>
              <a:buChar char="-"/>
            </a:pPr>
            <a:endParaRPr lang="en-US" sz="600" dirty="0">
              <a:solidFill>
                <a:schemeClr val="bg1"/>
              </a:solidFill>
            </a:endParaRPr>
          </a:p>
          <a:p>
            <a:pPr marL="171450" indent="-171450" rtl="0">
              <a:lnSpc>
                <a:spcPct val="90000"/>
              </a:lnSpc>
              <a:buFontTx/>
              <a:buChar char="-"/>
            </a:pPr>
            <a:r>
              <a:rPr lang="de-DE" sz="1050" dirty="0">
                <a:solidFill>
                  <a:schemeClr val="bg1"/>
                </a:solidFill>
              </a:rPr>
              <a:t>Die Anwendung ist nativ in das bestehende Telefonsystem integriert, ganz ohne externe Verbindung zu einem Cloud-basierten Dienst</a:t>
            </a:r>
          </a:p>
          <a:p>
            <a:pPr marL="171450" indent="-171450">
              <a:lnSpc>
                <a:spcPct val="90000"/>
              </a:lnSpc>
              <a:buFontTx/>
              <a:buChar char="-"/>
            </a:pPr>
            <a:endParaRPr lang="en-US" sz="600" dirty="0">
              <a:solidFill>
                <a:schemeClr val="bg1"/>
              </a:solidFill>
            </a:endParaRPr>
          </a:p>
          <a:p>
            <a:pPr marL="171450" indent="-171450" rtl="0">
              <a:lnSpc>
                <a:spcPct val="90000"/>
              </a:lnSpc>
              <a:buFontTx/>
              <a:buChar char="-"/>
            </a:pPr>
            <a:r>
              <a:rPr lang="de-DE" sz="1050" dirty="0">
                <a:solidFill>
                  <a:schemeClr val="bg1"/>
                </a:solidFill>
              </a:rPr>
              <a:t>Sichere Kommunikation über das Internet, ohne einen VPN-Client auf dem PC installieren zu müssen</a:t>
            </a:r>
          </a:p>
          <a:p>
            <a:pPr marL="171450" indent="-171450">
              <a:lnSpc>
                <a:spcPct val="90000"/>
              </a:lnSpc>
              <a:buFontTx/>
              <a:buChar char="-"/>
            </a:pPr>
            <a:endParaRPr lang="en-US" sz="600" dirty="0">
              <a:solidFill>
                <a:schemeClr val="bg1"/>
              </a:solidFill>
            </a:endParaRPr>
          </a:p>
          <a:p>
            <a:pPr marL="171450" indent="-171450" rtl="0">
              <a:lnSpc>
                <a:spcPct val="90000"/>
              </a:lnSpc>
              <a:buFontTx/>
              <a:buChar char="-"/>
            </a:pPr>
            <a:r>
              <a:rPr lang="de-DE" sz="1050" dirty="0">
                <a:solidFill>
                  <a:schemeClr val="bg1"/>
                </a:solidFill>
              </a:rPr>
              <a:t>Dank der App für Android-Smartphones </a:t>
            </a:r>
            <a:r>
              <a:rPr lang="de-DE" sz="1050" dirty="0">
                <a:solidFill>
                  <a:srgbClr val="00B050"/>
                </a:solidFill>
              </a:rPr>
              <a:t>und iPhones</a:t>
            </a:r>
            <a:r>
              <a:rPr lang="de-DE" sz="1050" dirty="0">
                <a:solidFill>
                  <a:schemeClr val="bg1"/>
                </a:solidFill>
              </a:rPr>
              <a:t> versäumen Nutzer nie wieder einen Geschäftsanruf, während sie unterwegs sind</a:t>
            </a:r>
          </a:p>
        </p:txBody>
      </p:sp>
      <p:pic>
        <p:nvPicPr>
          <p:cNvPr id="16" name="Image 15">
            <a:extLst>
              <a:ext uri="{FF2B5EF4-FFF2-40B4-BE49-F238E27FC236}">
                <a16:creationId xmlns:a16="http://schemas.microsoft.com/office/drawing/2014/main" id="{761F7410-BCB2-4903-952B-21E5206ABEF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75421" y="-4032"/>
            <a:ext cx="1246958" cy="1245762"/>
          </a:xfrm>
          <a:prstGeom prst="rect">
            <a:avLst/>
          </a:prstGeom>
        </p:spPr>
      </p:pic>
      <p:sp>
        <p:nvSpPr>
          <p:cNvPr id="23" name="Rectangle : coins arrondis 22">
            <a:extLst>
              <a:ext uri="{FF2B5EF4-FFF2-40B4-BE49-F238E27FC236}">
                <a16:creationId xmlns:a16="http://schemas.microsoft.com/office/drawing/2014/main" id="{A60FC97E-910E-405D-B3F9-11F5C3647BB4}"/>
              </a:ext>
            </a:extLst>
          </p:cNvPr>
          <p:cNvSpPr/>
          <p:nvPr/>
        </p:nvSpPr>
        <p:spPr>
          <a:xfrm>
            <a:off x="2096251" y="4535300"/>
            <a:ext cx="394283" cy="1426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700" dirty="0">
                <a:solidFill>
                  <a:srgbClr val="FFFF00"/>
                </a:solidFill>
              </a:rPr>
              <a:t>NEU</a:t>
            </a:r>
          </a:p>
        </p:txBody>
      </p:sp>
      <p:sp>
        <p:nvSpPr>
          <p:cNvPr id="14" name="Rectangle : coins arrondis 13">
            <a:extLst>
              <a:ext uri="{FF2B5EF4-FFF2-40B4-BE49-F238E27FC236}">
                <a16:creationId xmlns:a16="http://schemas.microsoft.com/office/drawing/2014/main" id="{2258A424-F077-9711-A758-6B4DBE38BAB2}"/>
              </a:ext>
            </a:extLst>
          </p:cNvPr>
          <p:cNvSpPr/>
          <p:nvPr/>
        </p:nvSpPr>
        <p:spPr>
          <a:xfrm>
            <a:off x="3320879" y="2496804"/>
            <a:ext cx="394283" cy="1426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700">
                <a:solidFill>
                  <a:srgbClr val="FFFF00"/>
                </a:solidFill>
              </a:rPr>
              <a:t>NEU</a:t>
            </a:r>
          </a:p>
        </p:txBody>
      </p:sp>
      <p:sp>
        <p:nvSpPr>
          <p:cNvPr id="15" name="Rectangle : coins arrondis 14">
            <a:extLst>
              <a:ext uri="{FF2B5EF4-FFF2-40B4-BE49-F238E27FC236}">
                <a16:creationId xmlns:a16="http://schemas.microsoft.com/office/drawing/2014/main" id="{297F62FF-013A-C2FA-DEE7-762AE43D9077}"/>
              </a:ext>
            </a:extLst>
          </p:cNvPr>
          <p:cNvSpPr/>
          <p:nvPr/>
        </p:nvSpPr>
        <p:spPr>
          <a:xfrm>
            <a:off x="5816799" y="1229760"/>
            <a:ext cx="394283" cy="1426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700">
                <a:solidFill>
                  <a:srgbClr val="FFFF00"/>
                </a:solidFill>
              </a:rPr>
              <a:t>NEU</a:t>
            </a:r>
          </a:p>
        </p:txBody>
      </p:sp>
      <p:sp>
        <p:nvSpPr>
          <p:cNvPr id="19" name="Rectangle : coins arrondis 18">
            <a:extLst>
              <a:ext uri="{FF2B5EF4-FFF2-40B4-BE49-F238E27FC236}">
                <a16:creationId xmlns:a16="http://schemas.microsoft.com/office/drawing/2014/main" id="{B759083D-A750-CDE6-B857-12A94EC9126E}"/>
              </a:ext>
            </a:extLst>
          </p:cNvPr>
          <p:cNvSpPr/>
          <p:nvPr/>
        </p:nvSpPr>
        <p:spPr>
          <a:xfrm>
            <a:off x="6488184" y="4773428"/>
            <a:ext cx="826422" cy="18472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700" dirty="0">
                <a:solidFill>
                  <a:srgbClr val="FFFF00"/>
                </a:solidFill>
              </a:rPr>
              <a:t>Geplant Dez'23</a:t>
            </a:r>
          </a:p>
        </p:txBody>
      </p:sp>
      <p:sp>
        <p:nvSpPr>
          <p:cNvPr id="13" name="Rectangle : coins arrondis 12">
            <a:extLst>
              <a:ext uri="{FF2B5EF4-FFF2-40B4-BE49-F238E27FC236}">
                <a16:creationId xmlns:a16="http://schemas.microsoft.com/office/drawing/2014/main" id="{FA78A481-D86F-A561-6B3E-EB634636B9DE}"/>
              </a:ext>
            </a:extLst>
          </p:cNvPr>
          <p:cNvSpPr/>
          <p:nvPr/>
        </p:nvSpPr>
        <p:spPr>
          <a:xfrm>
            <a:off x="5729944" y="2925692"/>
            <a:ext cx="394283" cy="1426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700" dirty="0">
                <a:solidFill>
                  <a:srgbClr val="FFFF00"/>
                </a:solidFill>
              </a:rPr>
              <a:t>NEU</a:t>
            </a:r>
          </a:p>
        </p:txBody>
      </p:sp>
    </p:spTree>
    <p:extLst>
      <p:ext uri="{BB962C8B-B14F-4D97-AF65-F5344CB8AC3E}">
        <p14:creationId xmlns:p14="http://schemas.microsoft.com/office/powerpoint/2010/main" val="6463067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Image 74">
            <a:extLst>
              <a:ext uri="{FF2B5EF4-FFF2-40B4-BE49-F238E27FC236}">
                <a16:creationId xmlns:a16="http://schemas.microsoft.com/office/drawing/2014/main" id="{C53DCAC5-247E-4FFE-A286-B3F393479668}"/>
              </a:ext>
            </a:extLst>
          </p:cNvPr>
          <p:cNvPicPr>
            <a:picLocks noChangeAspect="1"/>
          </p:cNvPicPr>
          <p:nvPr/>
        </p:nvPicPr>
        <p:blipFill rotWithShape="1">
          <a:blip r:embed="rId4" cstate="hqprint">
            <a:alphaModFix amt="20000"/>
            <a:extLst>
              <a:ext uri="{28A0092B-C50C-407E-A947-70E740481C1C}">
                <a14:useLocalDpi xmlns:a14="http://schemas.microsoft.com/office/drawing/2010/main"/>
              </a:ext>
            </a:extLst>
          </a:blip>
          <a:srcRect/>
          <a:stretch/>
        </p:blipFill>
        <p:spPr>
          <a:xfrm>
            <a:off x="395790" y="102383"/>
            <a:ext cx="8748211" cy="4603749"/>
          </a:xfrm>
          <a:prstGeom prst="rect">
            <a:avLst/>
          </a:prstGeom>
        </p:spPr>
      </p:pic>
      <p:sp>
        <p:nvSpPr>
          <p:cNvPr id="528" name="PlaceHolder 1"/>
          <p:cNvSpPr>
            <a:spLocks noGrp="1"/>
          </p:cNvSpPr>
          <p:nvPr>
            <p:ph/>
          </p:nvPr>
        </p:nvSpPr>
        <p:spPr>
          <a:xfrm>
            <a:off x="622800" y="198360"/>
            <a:ext cx="7954758" cy="431640"/>
          </a:xfrm>
          <a:prstGeom prst="rect">
            <a:avLst/>
          </a:prstGeom>
          <a:noFill/>
          <a:ln w="0">
            <a:noFill/>
          </a:ln>
        </p:spPr>
        <p:txBody>
          <a:bodyPr lIns="90000" tIns="45000" rIns="90000" bIns="45000" anchor="t">
            <a:noAutofit/>
          </a:bodyPr>
          <a:lstStyle/>
          <a:p>
            <a:pPr marL="0" indent="0" rtl="0">
              <a:spcBef>
                <a:spcPts val="751"/>
              </a:spcBef>
              <a:buNone/>
              <a:tabLst>
                <a:tab pos="0" algn="l"/>
              </a:tabLst>
            </a:pPr>
            <a:r>
              <a:rPr lang="de-DE" sz="2400" cap="all" spc="-1">
                <a:solidFill>
                  <a:srgbClr val="5A4492"/>
                </a:solidFill>
                <a:latin typeface="Trebuchet MS"/>
                <a:ea typeface="Montserrat Hairline"/>
              </a:rPr>
              <a:t>Aktualisierung der Ale-Headsets</a:t>
            </a:r>
          </a:p>
        </p:txBody>
      </p:sp>
      <p:pic>
        <p:nvPicPr>
          <p:cNvPr id="4" name="Image 3" descr="Une image contenant personne, habits, intérieur, Immeuble de bureaux&#10;&#10;Description générée automatiquement">
            <a:extLst>
              <a:ext uri="{FF2B5EF4-FFF2-40B4-BE49-F238E27FC236}">
                <a16:creationId xmlns:a16="http://schemas.microsoft.com/office/drawing/2014/main" id="{24ACC21E-268E-DA05-5856-EE6DE606ED5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14375" y="968189"/>
            <a:ext cx="3434763" cy="2289842"/>
          </a:xfrm>
          <a:prstGeom prst="rect">
            <a:avLst/>
          </a:prstGeom>
        </p:spPr>
      </p:pic>
      <p:pic>
        <p:nvPicPr>
          <p:cNvPr id="8" name="Image 7" descr="Une image contenant personne, Visage humain, plein air, bâtiment&#10;&#10;Description générée automatiquement">
            <a:extLst>
              <a:ext uri="{FF2B5EF4-FFF2-40B4-BE49-F238E27FC236}">
                <a16:creationId xmlns:a16="http://schemas.microsoft.com/office/drawing/2014/main" id="{63168560-5337-F326-47FE-F1F52456F8F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313447" y="2189031"/>
            <a:ext cx="3434763" cy="2289842"/>
          </a:xfrm>
          <a:prstGeom prst="rect">
            <a:avLst/>
          </a:prstGeom>
        </p:spPr>
      </p:pic>
      <p:sp>
        <p:nvSpPr>
          <p:cNvPr id="9" name="ZoneTexte 8">
            <a:extLst>
              <a:ext uri="{FF2B5EF4-FFF2-40B4-BE49-F238E27FC236}">
                <a16:creationId xmlns:a16="http://schemas.microsoft.com/office/drawing/2014/main" id="{BA5B5483-7181-9612-7C50-94BD516EDE97}"/>
              </a:ext>
            </a:extLst>
          </p:cNvPr>
          <p:cNvSpPr txBox="1"/>
          <p:nvPr/>
        </p:nvSpPr>
        <p:spPr>
          <a:xfrm>
            <a:off x="531251" y="3107990"/>
            <a:ext cx="1323760" cy="300082"/>
          </a:xfrm>
          <a:prstGeom prst="rect">
            <a:avLst/>
          </a:prstGeom>
          <a:solidFill>
            <a:srgbClr val="00B050"/>
          </a:solidFill>
        </p:spPr>
        <p:txBody>
          <a:bodyPr wrap="none" rtlCol="0">
            <a:spAutoFit/>
          </a:bodyPr>
          <a:lstStyle/>
          <a:p>
            <a:pPr rtl="0"/>
            <a:r>
              <a:rPr lang="de-DE">
                <a:solidFill>
                  <a:schemeClr val="bg1"/>
                </a:solidFill>
              </a:rPr>
              <a:t>IM BÜRO</a:t>
            </a:r>
          </a:p>
        </p:txBody>
      </p:sp>
      <p:sp>
        <p:nvSpPr>
          <p:cNvPr id="10" name="ZoneTexte 9">
            <a:extLst>
              <a:ext uri="{FF2B5EF4-FFF2-40B4-BE49-F238E27FC236}">
                <a16:creationId xmlns:a16="http://schemas.microsoft.com/office/drawing/2014/main" id="{C3F58719-A274-C684-1310-13D8E3F3CCA4}"/>
              </a:ext>
            </a:extLst>
          </p:cNvPr>
          <p:cNvSpPr txBox="1"/>
          <p:nvPr/>
        </p:nvSpPr>
        <p:spPr>
          <a:xfrm>
            <a:off x="7930012" y="2038990"/>
            <a:ext cx="1056764" cy="300082"/>
          </a:xfrm>
          <a:prstGeom prst="rect">
            <a:avLst/>
          </a:prstGeom>
          <a:solidFill>
            <a:srgbClr val="00B050"/>
          </a:solidFill>
        </p:spPr>
        <p:txBody>
          <a:bodyPr wrap="none" rtlCol="0">
            <a:spAutoFit/>
          </a:bodyPr>
          <a:lstStyle/>
          <a:p>
            <a:pPr rtl="0"/>
            <a:r>
              <a:rPr lang="de-DE">
                <a:solidFill>
                  <a:schemeClr val="bg1"/>
                </a:solidFill>
              </a:rPr>
              <a:t>UNTERWEGS</a:t>
            </a:r>
          </a:p>
        </p:txBody>
      </p:sp>
      <p:pic>
        <p:nvPicPr>
          <p:cNvPr id="12" name="Image 11" descr="Une image contenant mémoire flash&#10;&#10;Description générée automatiquement">
            <a:extLst>
              <a:ext uri="{FF2B5EF4-FFF2-40B4-BE49-F238E27FC236}">
                <a16:creationId xmlns:a16="http://schemas.microsoft.com/office/drawing/2014/main" id="{704FC01E-80E0-F77E-31D0-CE5C5E4D06C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094701" y="455346"/>
            <a:ext cx="2596745" cy="1948911"/>
          </a:xfrm>
          <a:prstGeom prst="rect">
            <a:avLst/>
          </a:prstGeom>
        </p:spPr>
      </p:pic>
      <p:pic>
        <p:nvPicPr>
          <p:cNvPr id="14" name="Image 13" descr="Une image contenant texte, capture d’écran, mémoire flash&#10;&#10;Description générée automatiquement">
            <a:extLst>
              <a:ext uri="{FF2B5EF4-FFF2-40B4-BE49-F238E27FC236}">
                <a16:creationId xmlns:a16="http://schemas.microsoft.com/office/drawing/2014/main" id="{4DB06A24-2520-B667-4C4C-53A14C99C60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022541" y="614479"/>
            <a:ext cx="1725670" cy="1295151"/>
          </a:xfrm>
          <a:prstGeom prst="rect">
            <a:avLst/>
          </a:prstGeom>
        </p:spPr>
      </p:pic>
      <p:sp>
        <p:nvSpPr>
          <p:cNvPr id="15" name="Rectangle : coins arrondis 14">
            <a:extLst>
              <a:ext uri="{FF2B5EF4-FFF2-40B4-BE49-F238E27FC236}">
                <a16:creationId xmlns:a16="http://schemas.microsoft.com/office/drawing/2014/main" id="{088ABFAD-3304-B150-79CC-FAB8D22D3C96}"/>
              </a:ext>
            </a:extLst>
          </p:cNvPr>
          <p:cNvSpPr/>
          <p:nvPr/>
        </p:nvSpPr>
        <p:spPr>
          <a:xfrm>
            <a:off x="5313447" y="968189"/>
            <a:ext cx="822982" cy="30777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900" dirty="0">
                <a:solidFill>
                  <a:srgbClr val="FFFF00"/>
                </a:solidFill>
              </a:rPr>
              <a:t>Demnächst verfügbar</a:t>
            </a:r>
          </a:p>
        </p:txBody>
      </p:sp>
      <p:grpSp>
        <p:nvGrpSpPr>
          <p:cNvPr id="7" name="Groupe 6">
            <a:extLst>
              <a:ext uri="{FF2B5EF4-FFF2-40B4-BE49-F238E27FC236}">
                <a16:creationId xmlns:a16="http://schemas.microsoft.com/office/drawing/2014/main" id="{51F9AC6E-39A4-1F52-2EF2-6ED2230C8165}"/>
              </a:ext>
            </a:extLst>
          </p:cNvPr>
          <p:cNvGrpSpPr/>
          <p:nvPr/>
        </p:nvGrpSpPr>
        <p:grpSpPr>
          <a:xfrm>
            <a:off x="1171365" y="3194076"/>
            <a:ext cx="2312856" cy="1544633"/>
            <a:chOff x="513328" y="3402994"/>
            <a:chExt cx="2312856" cy="1544633"/>
          </a:xfrm>
        </p:grpSpPr>
        <p:pic>
          <p:nvPicPr>
            <p:cNvPr id="6" name="Image 5" descr="Une image contenant gadget, Appareil électronique, Appareils électroniques, Casques&#10;&#10;Description générée automatiquement">
              <a:extLst>
                <a:ext uri="{FF2B5EF4-FFF2-40B4-BE49-F238E27FC236}">
                  <a16:creationId xmlns:a16="http://schemas.microsoft.com/office/drawing/2014/main" id="{0CFF0E39-4AF0-83A6-2F4C-0FEB216A92E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13328" y="3402994"/>
              <a:ext cx="2312856" cy="1544633"/>
            </a:xfrm>
            <a:prstGeom prst="rect">
              <a:avLst/>
            </a:prstGeom>
          </p:spPr>
        </p:pic>
        <p:sp>
          <p:nvSpPr>
            <p:cNvPr id="16" name="ZoneTexte 15">
              <a:extLst>
                <a:ext uri="{FF2B5EF4-FFF2-40B4-BE49-F238E27FC236}">
                  <a16:creationId xmlns:a16="http://schemas.microsoft.com/office/drawing/2014/main" id="{E6D851A7-9217-BBFF-B8E4-4B7B2E17912F}"/>
                </a:ext>
              </a:extLst>
            </p:cNvPr>
            <p:cNvSpPr txBox="1"/>
            <p:nvPr/>
          </p:nvSpPr>
          <p:spPr>
            <a:xfrm>
              <a:off x="968860" y="4714898"/>
              <a:ext cx="389850" cy="200055"/>
            </a:xfrm>
            <a:prstGeom prst="rect">
              <a:avLst/>
            </a:prstGeom>
            <a:noFill/>
          </p:spPr>
          <p:txBody>
            <a:bodyPr wrap="none" rtlCol="0">
              <a:spAutoFit/>
            </a:bodyPr>
            <a:lstStyle/>
            <a:p>
              <a:pPr rtl="0"/>
              <a:r>
                <a:rPr lang="de-DE" sz="700">
                  <a:solidFill>
                    <a:schemeClr val="accent1"/>
                  </a:solidFill>
                </a:rPr>
                <a:t>AH80</a:t>
              </a:r>
            </a:p>
          </p:txBody>
        </p:sp>
      </p:grpSp>
      <p:sp>
        <p:nvSpPr>
          <p:cNvPr id="17" name="ZoneTexte 16">
            <a:extLst>
              <a:ext uri="{FF2B5EF4-FFF2-40B4-BE49-F238E27FC236}">
                <a16:creationId xmlns:a16="http://schemas.microsoft.com/office/drawing/2014/main" id="{81A104E3-5034-2E0F-8F30-E4F55C11D8C8}"/>
              </a:ext>
            </a:extLst>
          </p:cNvPr>
          <p:cNvSpPr txBox="1"/>
          <p:nvPr/>
        </p:nvSpPr>
        <p:spPr>
          <a:xfrm>
            <a:off x="6835903" y="1960511"/>
            <a:ext cx="383438" cy="200055"/>
          </a:xfrm>
          <a:prstGeom prst="rect">
            <a:avLst/>
          </a:prstGeom>
          <a:noFill/>
        </p:spPr>
        <p:txBody>
          <a:bodyPr wrap="none" rtlCol="0">
            <a:spAutoFit/>
          </a:bodyPr>
          <a:lstStyle/>
          <a:p>
            <a:pPr rtl="0"/>
            <a:r>
              <a:rPr lang="de-DE" sz="700">
                <a:solidFill>
                  <a:schemeClr val="accent1"/>
                </a:solidFill>
              </a:rPr>
              <a:t>AT10</a:t>
            </a:r>
          </a:p>
        </p:txBody>
      </p:sp>
      <p:sp>
        <p:nvSpPr>
          <p:cNvPr id="18" name="ZoneTexte 17">
            <a:extLst>
              <a:ext uri="{FF2B5EF4-FFF2-40B4-BE49-F238E27FC236}">
                <a16:creationId xmlns:a16="http://schemas.microsoft.com/office/drawing/2014/main" id="{98AA1410-999F-DC24-A8B4-F9E15CA04E54}"/>
              </a:ext>
            </a:extLst>
          </p:cNvPr>
          <p:cNvSpPr txBox="1"/>
          <p:nvPr/>
        </p:nvSpPr>
        <p:spPr>
          <a:xfrm>
            <a:off x="5238362" y="4534481"/>
            <a:ext cx="2217274" cy="215444"/>
          </a:xfrm>
          <a:prstGeom prst="rect">
            <a:avLst/>
          </a:prstGeom>
          <a:noFill/>
        </p:spPr>
        <p:txBody>
          <a:bodyPr wrap="none" rtlCol="0">
            <a:spAutoFit/>
          </a:bodyPr>
          <a:lstStyle/>
          <a:p>
            <a:pPr rtl="0"/>
            <a:r>
              <a:rPr lang="de-DE" sz="800">
                <a:solidFill>
                  <a:schemeClr val="accent1"/>
                </a:solidFill>
              </a:rPr>
              <a:t>Lesen Sie das neue </a:t>
            </a:r>
            <a:r>
              <a:rPr lang="de-DE" sz="800">
                <a:solidFill>
                  <a:schemeClr val="accent1"/>
                </a:solidFill>
                <a:hlinkClick r:id="rId10"/>
              </a:rPr>
              <a:t>AT10-Produktdatenblatt</a:t>
            </a:r>
          </a:p>
        </p:txBody>
      </p:sp>
      <p:sp>
        <p:nvSpPr>
          <p:cNvPr id="11" name="ZoneTexte 10">
            <a:extLst>
              <a:ext uri="{FF2B5EF4-FFF2-40B4-BE49-F238E27FC236}">
                <a16:creationId xmlns:a16="http://schemas.microsoft.com/office/drawing/2014/main" id="{AC388658-C7D7-425A-84EE-03C28CFEF358}"/>
              </a:ext>
            </a:extLst>
          </p:cNvPr>
          <p:cNvSpPr txBox="1"/>
          <p:nvPr/>
        </p:nvSpPr>
        <p:spPr>
          <a:xfrm>
            <a:off x="531251" y="4749925"/>
            <a:ext cx="4311320" cy="300082"/>
          </a:xfrm>
          <a:prstGeom prst="rect">
            <a:avLst/>
          </a:prstGeom>
          <a:solidFill>
            <a:schemeClr val="accent2"/>
          </a:solidFill>
        </p:spPr>
        <p:txBody>
          <a:bodyPr wrap="square" rtlCol="0">
            <a:spAutoFit/>
          </a:bodyPr>
          <a:lstStyle/>
          <a:p>
            <a:pPr rtl="0"/>
            <a:r>
              <a:rPr lang="de-DE">
                <a:solidFill>
                  <a:schemeClr val="bg1"/>
                </a:solidFill>
              </a:rPr>
              <a:t>Entdecken Sie den neuen </a:t>
            </a:r>
            <a:r>
              <a:rPr lang="de-DE">
                <a:solidFill>
                  <a:schemeClr val="bg1"/>
                </a:solidFill>
                <a:hlinkClick r:id="rId11"/>
              </a:rPr>
              <a:t>e-Katalog für ALE-Headsets</a:t>
            </a:r>
          </a:p>
        </p:txBody>
      </p:sp>
      <p:pic>
        <p:nvPicPr>
          <p:cNvPr id="3" name="Image 2">
            <a:hlinkClick r:id="rId11"/>
            <a:extLst>
              <a:ext uri="{FF2B5EF4-FFF2-40B4-BE49-F238E27FC236}">
                <a16:creationId xmlns:a16="http://schemas.microsoft.com/office/drawing/2014/main" id="{8E0BBA33-1C50-8AFF-D2FB-62BAD105866A}"/>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3702967" y="3890885"/>
            <a:ext cx="1139604" cy="80110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3604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A871A05F-4605-49C8-BF9E-31F1A585CD5D}"/>
              </a:ext>
            </a:extLst>
          </p:cNvPr>
          <p:cNvPicPr>
            <a:picLocks noChangeAspect="1"/>
          </p:cNvPicPr>
          <p:nvPr/>
        </p:nvPicPr>
        <p:blipFill rotWithShape="1">
          <a:blip r:embed="rId3" cstate="hqprint">
            <a:alphaModFix amt="20000"/>
            <a:extLst>
              <a:ext uri="{28A0092B-C50C-407E-A947-70E740481C1C}">
                <a14:useLocalDpi xmlns:a14="http://schemas.microsoft.com/office/drawing/2010/main"/>
              </a:ext>
            </a:extLst>
          </a:blip>
          <a:srcRect/>
          <a:stretch/>
        </p:blipFill>
        <p:spPr>
          <a:xfrm>
            <a:off x="395790" y="102383"/>
            <a:ext cx="8748211" cy="4603749"/>
          </a:xfrm>
          <a:prstGeom prst="rect">
            <a:avLst/>
          </a:prstGeom>
        </p:spPr>
      </p:pic>
      <p:pic>
        <p:nvPicPr>
          <p:cNvPr id="7" name="Image 6">
            <a:extLst>
              <a:ext uri="{FF2B5EF4-FFF2-40B4-BE49-F238E27FC236}">
                <a16:creationId xmlns:a16="http://schemas.microsoft.com/office/drawing/2014/main" id="{121DE4B5-0509-4B7F-A811-A4AE8F4F140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16379" y="1022476"/>
            <a:ext cx="2552541" cy="2133045"/>
          </a:xfrm>
          <a:prstGeom prst="rect">
            <a:avLst/>
          </a:prstGeom>
        </p:spPr>
      </p:pic>
      <p:sp>
        <p:nvSpPr>
          <p:cNvPr id="2" name="Espace réservé du texte 1">
            <a:extLst>
              <a:ext uri="{FF2B5EF4-FFF2-40B4-BE49-F238E27FC236}">
                <a16:creationId xmlns:a16="http://schemas.microsoft.com/office/drawing/2014/main" id="{0D56AA06-FEA7-42DC-BAB5-186B910BBF5F}"/>
              </a:ext>
            </a:extLst>
          </p:cNvPr>
          <p:cNvSpPr>
            <a:spLocks noGrp="1"/>
          </p:cNvSpPr>
          <p:nvPr>
            <p:ph type="body" sz="quarter" idx="69"/>
          </p:nvPr>
        </p:nvSpPr>
        <p:spPr>
          <a:xfrm>
            <a:off x="716379" y="234813"/>
            <a:ext cx="4167801" cy="431938"/>
          </a:xfrm>
        </p:spPr>
        <p:txBody>
          <a:bodyPr/>
          <a:lstStyle/>
          <a:p>
            <a:pPr rtl="0"/>
            <a:r>
              <a:rPr lang="de-DE"/>
              <a:t>Dispatch-Konsole</a:t>
            </a:r>
          </a:p>
        </p:txBody>
      </p:sp>
      <p:pic>
        <p:nvPicPr>
          <p:cNvPr id="4" name="Picture 2">
            <a:extLst>
              <a:ext uri="{FF2B5EF4-FFF2-40B4-BE49-F238E27FC236}">
                <a16:creationId xmlns:a16="http://schemas.microsoft.com/office/drawing/2014/main" id="{FDCC43D1-7EA5-4C46-AB1A-83096CA95EAF}"/>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6732704" y="0"/>
            <a:ext cx="2411296" cy="463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097344C2-6809-432D-A9A0-882ECE9FE6F2}"/>
              </a:ext>
            </a:extLst>
          </p:cNvPr>
          <p:cNvSpPr/>
          <p:nvPr/>
        </p:nvSpPr>
        <p:spPr>
          <a:xfrm>
            <a:off x="6730086" y="-1462"/>
            <a:ext cx="2411296" cy="4633011"/>
          </a:xfrm>
          <a:prstGeom prst="rect">
            <a:avLst/>
          </a:prstGeom>
          <a:gradFill flip="none" rotWithShape="1">
            <a:gsLst>
              <a:gs pos="0">
                <a:schemeClr val="accent1">
                  <a:shade val="30000"/>
                  <a:satMod val="115000"/>
                  <a:lumMod val="91000"/>
                  <a:lumOff val="9000"/>
                  <a:alpha val="66000"/>
                </a:schemeClr>
              </a:gs>
              <a:gs pos="100000">
                <a:schemeClr val="accent1">
                  <a:lumMod val="86000"/>
                  <a:lumOff val="14000"/>
                  <a:alpha val="72000"/>
                </a:schemeClr>
              </a:gs>
            </a:gsLst>
            <a:lin ang="5400000" scaled="1"/>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GB" dirty="0">
              <a:latin typeface="Trebuchet MS"/>
              <a:cs typeface="Trebuchet MS"/>
            </a:endParaRPr>
          </a:p>
        </p:txBody>
      </p:sp>
      <p:sp>
        <p:nvSpPr>
          <p:cNvPr id="6" name="ZoneTexte 5">
            <a:extLst>
              <a:ext uri="{FF2B5EF4-FFF2-40B4-BE49-F238E27FC236}">
                <a16:creationId xmlns:a16="http://schemas.microsoft.com/office/drawing/2014/main" id="{6BF0B2F6-D626-4672-BCF5-F91DE8C1B3E8}"/>
              </a:ext>
            </a:extLst>
          </p:cNvPr>
          <p:cNvSpPr txBox="1"/>
          <p:nvPr/>
        </p:nvSpPr>
        <p:spPr>
          <a:xfrm>
            <a:off x="6760567" y="729993"/>
            <a:ext cx="2476047" cy="3539430"/>
          </a:xfrm>
          <a:prstGeom prst="rect">
            <a:avLst/>
          </a:prstGeom>
          <a:noFill/>
        </p:spPr>
        <p:txBody>
          <a:bodyPr wrap="square" rtlCol="0">
            <a:spAutoFit/>
          </a:bodyPr>
          <a:lstStyle/>
          <a:p>
            <a:pPr rtl="0"/>
            <a:r>
              <a:rPr lang="de-DE" sz="1600" dirty="0">
                <a:solidFill>
                  <a:schemeClr val="bg1"/>
                </a:solidFill>
              </a:rPr>
              <a:t>Geschäftschancen:</a:t>
            </a:r>
          </a:p>
          <a:p>
            <a:endParaRPr lang="en-US" sz="1600" dirty="0">
              <a:solidFill>
                <a:schemeClr val="bg1"/>
              </a:solidFill>
            </a:endParaRPr>
          </a:p>
          <a:p>
            <a:pPr marL="171450" indent="-171450" rtl="0">
              <a:buFontTx/>
              <a:buChar char="-"/>
            </a:pPr>
            <a:r>
              <a:rPr lang="de-DE" sz="1200" dirty="0">
                <a:solidFill>
                  <a:schemeClr val="bg1"/>
                </a:solidFill>
              </a:rPr>
              <a:t>Verkauf von Anrufverwaltung für Leitstellen</a:t>
            </a:r>
          </a:p>
          <a:p>
            <a:pPr marL="171450" indent="-171450">
              <a:buFontTx/>
              <a:buChar char="-"/>
            </a:pPr>
            <a:endParaRPr lang="en-US" sz="1200" dirty="0">
              <a:solidFill>
                <a:schemeClr val="bg1"/>
              </a:solidFill>
            </a:endParaRPr>
          </a:p>
          <a:p>
            <a:pPr marL="171450" indent="-171450" rtl="0">
              <a:buFontTx/>
              <a:buChar char="-"/>
            </a:pPr>
            <a:r>
              <a:rPr lang="de-DE" sz="1200" dirty="0">
                <a:solidFill>
                  <a:schemeClr val="bg1"/>
                </a:solidFill>
              </a:rPr>
              <a:t>SCADA-Integrationsprojekte</a:t>
            </a:r>
          </a:p>
          <a:p>
            <a:pPr marL="171450" indent="-171450">
              <a:buFontTx/>
              <a:buChar char="-"/>
            </a:pPr>
            <a:endParaRPr lang="en-US" sz="1200" dirty="0">
              <a:solidFill>
                <a:schemeClr val="bg1"/>
              </a:solidFill>
            </a:endParaRPr>
          </a:p>
          <a:p>
            <a:pPr marL="171450" indent="-171450" rtl="0">
              <a:buFontTx/>
              <a:buChar char="-"/>
            </a:pPr>
            <a:r>
              <a:rPr lang="de-DE" sz="1200" dirty="0">
                <a:solidFill>
                  <a:schemeClr val="bg1"/>
                </a:solidFill>
              </a:rPr>
              <a:t>Vorsprung im Wettbewerb durch Ende-zu-Ende-Lösung, die die Anrufabwicklung, die Zusammenschaltung mit Notrufstationen und Rainbow-basierte Automatisierungen umfasst: Nahverkehr, Energie- und Versorgungsunternehmen, Smart Cities</a:t>
            </a:r>
          </a:p>
          <a:p>
            <a:pPr marL="171450" indent="-171450">
              <a:buFontTx/>
              <a:buChar char="-"/>
            </a:pPr>
            <a:endParaRPr lang="en-US" sz="1200" dirty="0">
              <a:solidFill>
                <a:schemeClr val="bg1"/>
              </a:solidFill>
            </a:endParaRPr>
          </a:p>
          <a:p>
            <a:pPr marL="171450" indent="-171450">
              <a:buFontTx/>
              <a:buChar char="-"/>
            </a:pPr>
            <a:endParaRPr lang="en-US" sz="1200" dirty="0">
              <a:solidFill>
                <a:schemeClr val="bg1"/>
              </a:solidFill>
            </a:endParaRPr>
          </a:p>
        </p:txBody>
      </p:sp>
      <p:sp>
        <p:nvSpPr>
          <p:cNvPr id="11" name="ZoneTexte 10">
            <a:hlinkClick r:id="rId6"/>
            <a:extLst>
              <a:ext uri="{FF2B5EF4-FFF2-40B4-BE49-F238E27FC236}">
                <a16:creationId xmlns:a16="http://schemas.microsoft.com/office/drawing/2014/main" id="{0AB9020E-F451-4A27-9D3F-73C19D2B4DAB}"/>
              </a:ext>
            </a:extLst>
          </p:cNvPr>
          <p:cNvSpPr txBox="1"/>
          <p:nvPr/>
        </p:nvSpPr>
        <p:spPr>
          <a:xfrm>
            <a:off x="4316830" y="4369939"/>
            <a:ext cx="1888421" cy="263072"/>
          </a:xfrm>
          <a:prstGeom prst="rect">
            <a:avLst/>
          </a:prstGeom>
          <a:solidFill>
            <a:schemeClr val="accent3"/>
          </a:solidFill>
        </p:spPr>
        <p:txBody>
          <a:bodyPr wrap="square" rtlCol="0">
            <a:spAutoFit/>
          </a:bodyPr>
          <a:lstStyle/>
          <a:p>
            <a:pPr rtl="0"/>
            <a:r>
              <a:rPr lang="de-DE" sz="1100">
                <a:solidFill>
                  <a:schemeClr val="bg1"/>
                </a:solidFill>
              </a:rPr>
              <a:t>&gt;&gt; Demo-Video</a:t>
            </a:r>
          </a:p>
        </p:txBody>
      </p:sp>
      <p:sp>
        <p:nvSpPr>
          <p:cNvPr id="19" name="Rectangle 18">
            <a:extLst>
              <a:ext uri="{FF2B5EF4-FFF2-40B4-BE49-F238E27FC236}">
                <a16:creationId xmlns:a16="http://schemas.microsoft.com/office/drawing/2014/main" id="{90B71CD5-6F9D-4D3A-A1E5-09924FDC17ED}"/>
              </a:ext>
            </a:extLst>
          </p:cNvPr>
          <p:cNvSpPr/>
          <p:nvPr/>
        </p:nvSpPr>
        <p:spPr>
          <a:xfrm>
            <a:off x="3361535" y="1359231"/>
            <a:ext cx="3262883" cy="400110"/>
          </a:xfrm>
          <a:prstGeom prst="rect">
            <a:avLst/>
          </a:prstGeom>
          <a:solidFill>
            <a:schemeClr val="accent1"/>
          </a:solidFill>
        </p:spPr>
        <p:txBody>
          <a:bodyPr wrap="square">
            <a:spAutoFit/>
          </a:bodyPr>
          <a:lstStyle/>
          <a:p>
            <a:pPr lvl="0" rtl="0"/>
            <a:r>
              <a:rPr lang="de-DE" sz="1000" b="1">
                <a:solidFill>
                  <a:schemeClr val="bg1"/>
                </a:solidFill>
              </a:rPr>
              <a:t>Präsentation der Anrufe, die bei einem/mehreren Diensten in der Warteschlange stehen</a:t>
            </a:r>
          </a:p>
        </p:txBody>
      </p:sp>
      <p:sp>
        <p:nvSpPr>
          <p:cNvPr id="20" name="Rectangle 19">
            <a:extLst>
              <a:ext uri="{FF2B5EF4-FFF2-40B4-BE49-F238E27FC236}">
                <a16:creationId xmlns:a16="http://schemas.microsoft.com/office/drawing/2014/main" id="{D070F8AD-EB6E-4945-ADA3-6A460D396432}"/>
              </a:ext>
            </a:extLst>
          </p:cNvPr>
          <p:cNvSpPr/>
          <p:nvPr/>
        </p:nvSpPr>
        <p:spPr>
          <a:xfrm>
            <a:off x="3362070" y="1021899"/>
            <a:ext cx="1028261" cy="246221"/>
          </a:xfrm>
          <a:prstGeom prst="rect">
            <a:avLst/>
          </a:prstGeom>
          <a:solidFill>
            <a:schemeClr val="accent1"/>
          </a:solidFill>
        </p:spPr>
        <p:txBody>
          <a:bodyPr wrap="square">
            <a:spAutoFit/>
          </a:bodyPr>
          <a:lstStyle/>
          <a:p>
            <a:pPr lvl="0" rtl="0"/>
            <a:r>
              <a:rPr lang="de-DE" sz="1000" b="1">
                <a:solidFill>
                  <a:schemeClr val="bg1"/>
                </a:solidFill>
              </a:rPr>
              <a:t>Web-Browser</a:t>
            </a:r>
          </a:p>
        </p:txBody>
      </p:sp>
      <p:sp>
        <p:nvSpPr>
          <p:cNvPr id="21" name="Rectangle 20">
            <a:extLst>
              <a:ext uri="{FF2B5EF4-FFF2-40B4-BE49-F238E27FC236}">
                <a16:creationId xmlns:a16="http://schemas.microsoft.com/office/drawing/2014/main" id="{F59B7931-70E0-42EC-AB74-E344B35577EC}"/>
              </a:ext>
            </a:extLst>
          </p:cNvPr>
          <p:cNvSpPr/>
          <p:nvPr/>
        </p:nvSpPr>
        <p:spPr>
          <a:xfrm>
            <a:off x="3361534" y="1853413"/>
            <a:ext cx="3262886" cy="400110"/>
          </a:xfrm>
          <a:prstGeom prst="rect">
            <a:avLst/>
          </a:prstGeom>
          <a:solidFill>
            <a:schemeClr val="accent1"/>
          </a:solidFill>
        </p:spPr>
        <p:txBody>
          <a:bodyPr wrap="square">
            <a:spAutoFit/>
          </a:bodyPr>
          <a:lstStyle/>
          <a:p>
            <a:pPr lvl="0" rtl="0"/>
            <a:r>
              <a:rPr lang="de-DE" sz="1000" b="1">
                <a:solidFill>
                  <a:schemeClr val="bg1"/>
                </a:solidFill>
              </a:rPr>
              <a:t>Anzeige der Priorität, Reihenfolge der Präsentation und der Art des angerufenen Dienstes</a:t>
            </a:r>
          </a:p>
        </p:txBody>
      </p:sp>
      <p:sp>
        <p:nvSpPr>
          <p:cNvPr id="22" name="Rectangle 21">
            <a:extLst>
              <a:ext uri="{FF2B5EF4-FFF2-40B4-BE49-F238E27FC236}">
                <a16:creationId xmlns:a16="http://schemas.microsoft.com/office/drawing/2014/main" id="{B3956FD8-FB9A-44D2-83F3-81AE1D028C0D}"/>
              </a:ext>
            </a:extLst>
          </p:cNvPr>
          <p:cNvSpPr/>
          <p:nvPr/>
        </p:nvSpPr>
        <p:spPr>
          <a:xfrm>
            <a:off x="3361533" y="2345686"/>
            <a:ext cx="3262886" cy="553998"/>
          </a:xfrm>
          <a:prstGeom prst="rect">
            <a:avLst/>
          </a:prstGeom>
          <a:solidFill>
            <a:schemeClr val="accent1"/>
          </a:solidFill>
        </p:spPr>
        <p:txBody>
          <a:bodyPr wrap="square">
            <a:spAutoFit/>
          </a:bodyPr>
          <a:lstStyle/>
          <a:p>
            <a:pPr lvl="0" rtl="0"/>
            <a:r>
              <a:rPr lang="de-DE" sz="1000" b="1" dirty="0">
                <a:solidFill>
                  <a:schemeClr val="bg1"/>
                </a:solidFill>
              </a:rPr>
              <a:t>Agenten können jeden der Anrufe je nach angerufenem Dienst oder Prioritätsangabe annehmen</a:t>
            </a:r>
          </a:p>
        </p:txBody>
      </p:sp>
      <p:sp>
        <p:nvSpPr>
          <p:cNvPr id="23" name="Text Placeholder 2">
            <a:extLst>
              <a:ext uri="{FF2B5EF4-FFF2-40B4-BE49-F238E27FC236}">
                <a16:creationId xmlns:a16="http://schemas.microsoft.com/office/drawing/2014/main" id="{1F9D1980-002B-42C6-AAB1-D9371CD0E5E3}"/>
              </a:ext>
            </a:extLst>
          </p:cNvPr>
          <p:cNvSpPr txBox="1">
            <a:spLocks/>
          </p:cNvSpPr>
          <p:nvPr/>
        </p:nvSpPr>
        <p:spPr>
          <a:xfrm>
            <a:off x="716380" y="3318687"/>
            <a:ext cx="3262884" cy="1590000"/>
          </a:xfrm>
          <a:prstGeom prst="rect">
            <a:avLst/>
          </a:prstGeom>
          <a:ln>
            <a:solidFill>
              <a:schemeClr val="accent5"/>
            </a:solidFill>
          </a:ln>
        </p:spPr>
        <p:txBody>
          <a:bodyPr/>
          <a:lst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0">
              <a:buFont typeface="Arial" panose="020B0604020202020204" pitchFamily="34" charset="0"/>
              <a:buNone/>
            </a:pPr>
            <a:r>
              <a:rPr lang="de-DE" sz="1200" b="1">
                <a:solidFill>
                  <a:schemeClr val="accent1"/>
                </a:solidFill>
                <a:latin typeface="+mn-lt"/>
              </a:rPr>
              <a:t>WAS IST NEU?</a:t>
            </a:r>
          </a:p>
          <a:p>
            <a:pPr rtl="0" eaLnBrk="0" hangingPunct="0">
              <a:lnSpc>
                <a:spcPct val="100000"/>
              </a:lnSpc>
              <a:buClr>
                <a:srgbClr val="604187"/>
              </a:buClr>
              <a:buBlip>
                <a:blip r:embed="rId7"/>
              </a:buBlip>
            </a:pPr>
            <a:r>
              <a:rPr lang="de-DE" sz="1200">
                <a:solidFill>
                  <a:schemeClr val="accent1"/>
                </a:solidFill>
                <a:latin typeface="+mn-lt"/>
              </a:rPr>
              <a:t>Wahlwiederholungstaste (BIS)</a:t>
            </a:r>
          </a:p>
          <a:p>
            <a:pPr rtl="0" eaLnBrk="0" hangingPunct="0">
              <a:lnSpc>
                <a:spcPct val="100000"/>
              </a:lnSpc>
              <a:buClr>
                <a:srgbClr val="604187"/>
              </a:buClr>
              <a:buBlip>
                <a:blip r:embed="rId7"/>
              </a:buBlip>
            </a:pPr>
            <a:r>
              <a:rPr lang="de-DE" sz="1200">
                <a:solidFill>
                  <a:schemeClr val="accent1"/>
                </a:solidFill>
                <a:latin typeface="+mn-lt"/>
              </a:rPr>
              <a:t>Rollenbasierte Verwaltung</a:t>
            </a:r>
          </a:p>
          <a:p>
            <a:pPr rtl="0" eaLnBrk="0" hangingPunct="0">
              <a:lnSpc>
                <a:spcPct val="100000"/>
              </a:lnSpc>
              <a:buClr>
                <a:srgbClr val="604187"/>
              </a:buClr>
              <a:buBlip>
                <a:blip r:embed="rId7"/>
              </a:buBlip>
            </a:pPr>
            <a:r>
              <a:rPr lang="de-DE" sz="1200">
                <a:solidFill>
                  <a:schemeClr val="accent1"/>
                </a:solidFill>
                <a:latin typeface="+mn-lt"/>
              </a:rPr>
              <a:t>Durchsetzung von Sicherheitsrichtlinien für Kennwörter</a:t>
            </a:r>
          </a:p>
          <a:p>
            <a:pPr rtl="0" eaLnBrk="0" hangingPunct="0">
              <a:lnSpc>
                <a:spcPct val="100000"/>
              </a:lnSpc>
              <a:buClr>
                <a:srgbClr val="604187"/>
              </a:buClr>
              <a:buBlip>
                <a:blip r:embed="rId7"/>
              </a:buBlip>
            </a:pPr>
            <a:r>
              <a:rPr lang="de-DE" sz="1200">
                <a:solidFill>
                  <a:schemeClr val="accent1"/>
                </a:solidFill>
                <a:latin typeface="+mn-lt"/>
              </a:rPr>
              <a:t>Mandantenfähige Konfiguration</a:t>
            </a:r>
          </a:p>
        </p:txBody>
      </p:sp>
      <p:sp>
        <p:nvSpPr>
          <p:cNvPr id="16" name="Text Placeholder 1">
            <a:extLst>
              <a:ext uri="{FF2B5EF4-FFF2-40B4-BE49-F238E27FC236}">
                <a16:creationId xmlns:a16="http://schemas.microsoft.com/office/drawing/2014/main" id="{BE4E49AC-043F-4210-90CE-C8EF920E2E86}"/>
              </a:ext>
            </a:extLst>
          </p:cNvPr>
          <p:cNvSpPr txBox="1">
            <a:spLocks/>
          </p:cNvSpPr>
          <p:nvPr/>
        </p:nvSpPr>
        <p:spPr>
          <a:xfrm>
            <a:off x="716379" y="612840"/>
            <a:ext cx="5989321" cy="300083"/>
          </a:xfrm>
          <a:prstGeom prst="rect">
            <a:avLst/>
          </a:prstGeom>
        </p:spPr>
        <p:txBody>
          <a:bodyPr/>
          <a:lstStyle>
            <a:lvl1pPr indent="0" defTabSz="685181" fontAlgn="base">
              <a:lnSpc>
                <a:spcPct val="90000"/>
              </a:lnSpc>
              <a:spcBef>
                <a:spcPts val="750"/>
              </a:spcBef>
              <a:spcAft>
                <a:spcPct val="0"/>
              </a:spcAft>
              <a:buFont typeface="Arial" panose="020B0604020202020204" pitchFamily="34" charset="0"/>
              <a:buNone/>
              <a:defRPr lang="en-US" sz="1800" b="0" i="0">
                <a:solidFill>
                  <a:schemeClr val="accent1"/>
                </a:solidFill>
                <a:latin typeface="+mj-lt"/>
                <a:ea typeface="Montserrat Hairline" charset="0"/>
                <a:cs typeface="Montserrat Hairline" charset="0"/>
              </a:defRPr>
            </a:lvl1pPr>
            <a:lvl2pPr marL="513737" indent="-170849" defTabSz="685181" fontAlgn="base">
              <a:lnSpc>
                <a:spcPct val="90000"/>
              </a:lnSpc>
              <a:spcBef>
                <a:spcPts val="375"/>
              </a:spcBef>
              <a:spcAft>
                <a:spcPct val="0"/>
              </a:spcAft>
              <a:buFont typeface="Arial" panose="020B0604020202020204" pitchFamily="34" charset="0"/>
              <a:buChar char="•"/>
              <a:defRPr lang="en-US" sz="1050" dirty="0">
                <a:latin typeface="Montserrat Hairline" charset="0"/>
                <a:ea typeface="Montserrat Hairline" charset="0"/>
                <a:cs typeface="Montserrat Hairline" charset="0"/>
              </a:defRPr>
            </a:lvl2pPr>
            <a:lvl3pPr marL="856625" indent="-170849" defTabSz="685181" fontAlgn="base">
              <a:lnSpc>
                <a:spcPct val="90000"/>
              </a:lnSpc>
              <a:spcBef>
                <a:spcPts val="375"/>
              </a:spcBef>
              <a:spcAft>
                <a:spcPct val="0"/>
              </a:spcAft>
              <a:buFont typeface="Arial" panose="020B0604020202020204" pitchFamily="34" charset="0"/>
              <a:buChar char="•"/>
              <a:defRPr lang="en-US" sz="900" dirty="0">
                <a:latin typeface="Montserrat Hairline" charset="0"/>
                <a:ea typeface="Montserrat Hairline" charset="0"/>
                <a:cs typeface="Montserrat Hairline" charset="0"/>
              </a:defRPr>
            </a:lvl3pPr>
            <a:lvl4pPr marL="1199513" indent="-170849" defTabSz="685181" fontAlgn="base">
              <a:lnSpc>
                <a:spcPct val="90000"/>
              </a:lnSpc>
              <a:spcBef>
                <a:spcPts val="375"/>
              </a:spcBef>
              <a:spcAft>
                <a:spcPct val="0"/>
              </a:spcAft>
              <a:buFont typeface="Arial" panose="020B0604020202020204" pitchFamily="34" charset="0"/>
              <a:buChar char="•"/>
              <a:defRPr lang="en-US" sz="750" dirty="0">
                <a:latin typeface="Montserrat Hairline" charset="0"/>
                <a:ea typeface="Montserrat Hairline" charset="0"/>
                <a:cs typeface="Montserrat Hairline" charset="0"/>
              </a:defRPr>
            </a:lvl4pPr>
            <a:lvl5pPr marL="1542401" indent="-170849" defTabSz="685181" fontAlgn="base">
              <a:lnSpc>
                <a:spcPct val="90000"/>
              </a:lnSpc>
              <a:spcBef>
                <a:spcPts val="375"/>
              </a:spcBef>
              <a:spcAft>
                <a:spcPct val="0"/>
              </a:spcAft>
              <a:buFont typeface="Arial" panose="020B0604020202020204" pitchFamily="34" charset="0"/>
              <a:buChar char="•"/>
              <a:defRPr lang="en-US" sz="750" dirty="0">
                <a:latin typeface="Montserrat Hairline" charset="0"/>
                <a:ea typeface="Montserrat Hairline" charset="0"/>
                <a:cs typeface="Montserrat Hairline" charset="0"/>
              </a:defRPr>
            </a:lvl5pPr>
            <a:lvl6pPr marL="1885507" indent="-171410" defTabSz="685639">
              <a:lnSpc>
                <a:spcPct val="90000"/>
              </a:lnSpc>
              <a:spcBef>
                <a:spcPts val="375"/>
              </a:spcBef>
              <a:buFont typeface="Arial" panose="020B0604020202020204" pitchFamily="34" charset="0"/>
              <a:buChar char="•"/>
            </a:lvl6pPr>
            <a:lvl7pPr marL="2228327" indent="-171410" defTabSz="685639">
              <a:lnSpc>
                <a:spcPct val="90000"/>
              </a:lnSpc>
              <a:spcBef>
                <a:spcPts val="375"/>
              </a:spcBef>
              <a:buFont typeface="Arial" panose="020B0604020202020204" pitchFamily="34" charset="0"/>
              <a:buChar char="•"/>
            </a:lvl7pPr>
            <a:lvl8pPr marL="2571146" indent="-171410" defTabSz="685639">
              <a:lnSpc>
                <a:spcPct val="90000"/>
              </a:lnSpc>
              <a:spcBef>
                <a:spcPts val="375"/>
              </a:spcBef>
              <a:buFont typeface="Arial" panose="020B0604020202020204" pitchFamily="34" charset="0"/>
              <a:buChar char="•"/>
            </a:lvl8pPr>
            <a:lvl9pPr marL="2913965" indent="-171410" defTabSz="685639">
              <a:lnSpc>
                <a:spcPct val="90000"/>
              </a:lnSpc>
              <a:spcBef>
                <a:spcPts val="375"/>
              </a:spcBef>
              <a:buFont typeface="Arial" panose="020B0604020202020204" pitchFamily="34" charset="0"/>
              <a:buChar char="•"/>
            </a:lvl9pPr>
          </a:lstStyle>
          <a:p>
            <a:pPr rtl="0"/>
            <a:r>
              <a:rPr lang="de-DE"/>
              <a:t>Intelligente Anrufbearbeitung in Leitstellen</a:t>
            </a:r>
          </a:p>
        </p:txBody>
      </p:sp>
      <p:sp>
        <p:nvSpPr>
          <p:cNvPr id="17" name="TextBox 2">
            <a:extLst>
              <a:ext uri="{FF2B5EF4-FFF2-40B4-BE49-F238E27FC236}">
                <a16:creationId xmlns:a16="http://schemas.microsoft.com/office/drawing/2014/main" id="{60E11DD1-7666-4973-9C54-05A8C64E413B}"/>
              </a:ext>
            </a:extLst>
          </p:cNvPr>
          <p:cNvSpPr txBox="1"/>
          <p:nvPr/>
        </p:nvSpPr>
        <p:spPr>
          <a:xfrm>
            <a:off x="4299854" y="4049906"/>
            <a:ext cx="2324565" cy="253916"/>
          </a:xfrm>
          <a:prstGeom prst="rect">
            <a:avLst/>
          </a:prstGeom>
          <a:solidFill>
            <a:schemeClr val="bg1">
              <a:lumMod val="75000"/>
            </a:schemeClr>
          </a:solidFill>
        </p:spPr>
        <p:txBody>
          <a:bodyPr wrap="square" rtlCol="0">
            <a:spAutoFit/>
          </a:bodyPr>
          <a:lstStyle/>
          <a:p>
            <a:pPr rtl="0"/>
            <a:r>
              <a:rPr lang="de-DE" sz="1050" dirty="0">
                <a:hlinkClick r:id="rId8"/>
              </a:rPr>
              <a:t>Besuchen Sie die Produkt-Webseite</a:t>
            </a:r>
          </a:p>
        </p:txBody>
      </p:sp>
    </p:spTree>
    <p:extLst>
      <p:ext uri="{BB962C8B-B14F-4D97-AF65-F5344CB8AC3E}">
        <p14:creationId xmlns:p14="http://schemas.microsoft.com/office/powerpoint/2010/main" val="137264952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LE-16:9-2019 ">
  <a:themeElements>
    <a:clrScheme name="Def">
      <a:dk1>
        <a:srgbClr val="000000"/>
      </a:dk1>
      <a:lt1>
        <a:srgbClr val="FFFFFF"/>
      </a:lt1>
      <a:dk2>
        <a:srgbClr val="494949"/>
      </a:dk2>
      <a:lt2>
        <a:srgbClr val="FFFFFF"/>
      </a:lt2>
      <a:accent1>
        <a:srgbClr val="5A4492"/>
      </a:accent1>
      <a:accent2>
        <a:srgbClr val="00B9E1"/>
      </a:accent2>
      <a:accent3>
        <a:srgbClr val="349E33"/>
      </a:accent3>
      <a:accent4>
        <a:srgbClr val="6638B7"/>
      </a:accent4>
      <a:accent5>
        <a:srgbClr val="FF4500"/>
      </a:accent5>
      <a:accent6>
        <a:srgbClr val="921B9B"/>
      </a:accent6>
      <a:hlink>
        <a:srgbClr val="472467"/>
      </a:hlink>
      <a:folHlink>
        <a:srgbClr val="47246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E_DEF" id="{459034E3-B273-6E44-AF3E-098475828715}" vid="{9944A4F8-E1E3-C64B-8B61-048A4BC3E2E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34a2c4e-3f5d-48e9-958a-947008f2ad21" xsi:nil="true"/>
    <data xmlns="beba365b-483e-4fc4-a99d-23a606cfc227" xsi:nil="true"/>
    <lcf76f155ced4ddcb4097134ff3c332f xmlns="beba365b-483e-4fc4-a99d-23a606cfc22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7062C541BF1041A6ED7D1E503D6D42" ma:contentTypeVersion="18" ma:contentTypeDescription="Create a new document." ma:contentTypeScope="" ma:versionID="3a012475d0d839d33003c4386269cbae">
  <xsd:schema xmlns:xsd="http://www.w3.org/2001/XMLSchema" xmlns:xs="http://www.w3.org/2001/XMLSchema" xmlns:p="http://schemas.microsoft.com/office/2006/metadata/properties" xmlns:ns2="beba365b-483e-4fc4-a99d-23a606cfc227" xmlns:ns3="734a2c4e-3f5d-48e9-958a-947008f2ad21" targetNamespace="http://schemas.microsoft.com/office/2006/metadata/properties" ma:root="true" ma:fieldsID="adeae7ba122b19d7254dc8d86de37cf2" ns2:_="" ns3:_="">
    <xsd:import namespace="beba365b-483e-4fc4-a99d-23a606cfc227"/>
    <xsd:import namespace="734a2c4e-3f5d-48e9-958a-947008f2ad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data"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ba365b-483e-4fc4-a99d-23a606cfc2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data" ma:index="21" nillable="true" ma:displayName="data" ma:format="DateOnly" ma:internalName="data">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a1057a4-0f37-4401-9ee8-8c6c2c2e57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4a2c4e-3f5d-48e9-958a-947008f2ad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c2d82f7-4ff4-49b6-adc3-2a8b7c8f9eef}" ma:internalName="TaxCatchAll" ma:showField="CatchAllData" ma:web="734a2c4e-3f5d-48e9-958a-947008f2ad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2E6016-741D-4E14-8502-BAD25BC853FA}">
  <ds:schemaRefs>
    <ds:schemaRef ds:uri="http://schemas.microsoft.com/office/2006/metadata/properties"/>
    <ds:schemaRef ds:uri="http://schemas.microsoft.com/office/infopath/2007/PartnerControls"/>
    <ds:schemaRef ds:uri="734a2c4e-3f5d-48e9-958a-947008f2ad21"/>
    <ds:schemaRef ds:uri="beba365b-483e-4fc4-a99d-23a606cfc227"/>
  </ds:schemaRefs>
</ds:datastoreItem>
</file>

<file path=customXml/itemProps2.xml><?xml version="1.0" encoding="utf-8"?>
<ds:datastoreItem xmlns:ds="http://schemas.openxmlformats.org/officeDocument/2006/customXml" ds:itemID="{6A4DEAEB-CEBF-4F33-86EC-A07D8B1CCE8F}">
  <ds:schemaRefs>
    <ds:schemaRef ds:uri="http://schemas.microsoft.com/sharepoint/v3/contenttype/forms"/>
  </ds:schemaRefs>
</ds:datastoreItem>
</file>

<file path=customXml/itemProps3.xml><?xml version="1.0" encoding="utf-8"?>
<ds:datastoreItem xmlns:ds="http://schemas.openxmlformats.org/officeDocument/2006/customXml" ds:itemID="{273A2972-EF0E-4A8F-B351-F02E8123E5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ba365b-483e-4fc4-a99d-23a606cfc227"/>
    <ds:schemaRef ds:uri="734a2c4e-3f5d-48e9-958a-947008f2a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ALE_DEF</Template>
  <TotalTime>0</TotalTime>
  <Words>1988</Words>
  <Application>Microsoft Office PowerPoint</Application>
  <PresentationFormat>Affichage à l'écran (16:9)</PresentationFormat>
  <Paragraphs>331</Paragraphs>
  <Slides>14</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Montserrat Hairline</vt:lpstr>
      <vt:lpstr>NotoSans-Light</vt:lpstr>
      <vt:lpstr>Arial</vt:lpstr>
      <vt:lpstr>Calibri</vt:lpstr>
      <vt:lpstr>Times New Roman</vt:lpstr>
      <vt:lpstr>Trebuchet MS</vt:lpstr>
      <vt:lpstr>ALE-16:9-2019 </vt:lpstr>
      <vt:lpstr>Was ist neu  in otec R100.1 md6?</vt:lpstr>
      <vt:lpstr>Présentation PowerPoint</vt:lpstr>
      <vt:lpstr>Présentation PowerPoint</vt:lpstr>
      <vt:lpstr>Présentation PowerPoint</vt:lpstr>
      <vt:lpstr>Présentation PowerPoint</vt:lpstr>
      <vt:lpstr>ALE DeskPhones Enterprise  neues SIP-Modus</vt:lpstr>
      <vt:lpstr>Présentation PowerPoint</vt:lpstr>
      <vt:lpstr>Présentation PowerPoint</vt:lpstr>
      <vt:lpstr>Présentation PowerPoint</vt:lpstr>
      <vt:lpstr>OmniPCX Record Suite</vt:lpstr>
      <vt:lpstr>Visual Automated Attendant</vt:lpstr>
      <vt:lpstr>Présentation PowerPoint</vt:lpstr>
      <vt:lpstr>Présentation PowerPoint</vt:lpstr>
      <vt:lpstr>Présentation PowerPoint</vt:lpstr>
    </vt:vector>
  </TitlesOfParts>
  <Manager/>
  <Company>Alcatel-Lucent Enterprise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OTEC R100.1</dc:title>
  <dc:subject>Discover what's new OTEC R100.1</dc:subject>
  <dc:creator>Alcatel-Lucent Enterprise</dc:creator>
  <cp:keywords>OTEC, Cloud, OXE, OmniPCX Enterprise</cp:keywords>
  <dc:description/>
  <cp:lastModifiedBy>Leclerc Ludovic</cp:lastModifiedBy>
  <cp:revision>682</cp:revision>
  <dcterms:created xsi:type="dcterms:W3CDTF">2019-05-14T10:16:52Z</dcterms:created>
  <dcterms:modified xsi:type="dcterms:W3CDTF">2023-11-17T14:29:01Z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0x010100037062C541BF1041A6ED7D1E503D6D42</vt:lpwstr>
  </property>
</Properties>
</file>