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03" r:id="rId5"/>
    <p:sldMasterId id="2147483739" r:id="rId6"/>
  </p:sldMasterIdLst>
  <p:notesMasterIdLst>
    <p:notesMasterId r:id="rId22"/>
  </p:notesMasterIdLst>
  <p:handoutMasterIdLst>
    <p:handoutMasterId r:id="rId23"/>
  </p:handoutMasterIdLst>
  <p:sldIdLst>
    <p:sldId id="256" r:id="rId7"/>
    <p:sldId id="2957" r:id="rId8"/>
    <p:sldId id="3150" r:id="rId9"/>
    <p:sldId id="3152" r:id="rId10"/>
    <p:sldId id="2134805408" r:id="rId11"/>
    <p:sldId id="3153" r:id="rId12"/>
    <p:sldId id="3154" r:id="rId13"/>
    <p:sldId id="3155" r:id="rId14"/>
    <p:sldId id="3156" r:id="rId15"/>
    <p:sldId id="2134805708" r:id="rId16"/>
    <p:sldId id="2134805422" r:id="rId17"/>
    <p:sldId id="3149" r:id="rId18"/>
    <p:sldId id="3151" r:id="rId19"/>
    <p:sldId id="2727" r:id="rId20"/>
    <p:sldId id="2134805406" r:id="rId21"/>
  </p:sldIdLst>
  <p:sldSz cx="9144000" cy="5143500" type="screen16x9"/>
  <p:notesSz cx="6858000" cy="9144000"/>
  <p:defaultTex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5"/>
    <a:srgbClr val="000000"/>
    <a:srgbClr val="0070C0"/>
    <a:srgbClr val="6D6E71"/>
    <a:srgbClr val="0080BC"/>
    <a:srgbClr val="0991BB"/>
    <a:srgbClr val="0080BA"/>
    <a:srgbClr val="003366"/>
    <a:srgbClr val="A1D1A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6517" autoAdjust="0"/>
  </p:normalViewPr>
  <p:slideViewPr>
    <p:cSldViewPr snapToGrid="0" snapToObjects="1">
      <p:cViewPr varScale="1">
        <p:scale>
          <a:sx n="157" d="100"/>
          <a:sy n="157" d="100"/>
        </p:scale>
        <p:origin x="282" y="13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5967FB-E749-496A-844A-56E1C0AB2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355D25-8B99-4B84-9EC5-0EDE2029E2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AA8961-04EB-41ED-A0C2-EC9DE6B2DDC0}" type="datetimeFigureOut">
              <a:rPr lang="en-US" smtClean="0"/>
              <a:t>9/19/2023</a:t>
            </a:fld>
            <a:endParaRPr lang="en-US"/>
          </a:p>
        </p:txBody>
      </p:sp>
      <p:sp>
        <p:nvSpPr>
          <p:cNvPr id="4" name="Footer Placeholder 3">
            <a:extLst>
              <a:ext uri="{FF2B5EF4-FFF2-40B4-BE49-F238E27FC236}">
                <a16:creationId xmlns:a16="http://schemas.microsoft.com/office/drawing/2014/main" id="{7A85FFDD-AAB6-4D6F-B1A1-052CCF26A0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B8375C-0C96-4075-B70C-A7815CA56C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F6610-FB09-4D6D-B4E2-BB518EF18108}" type="slidenum">
              <a:rPr lang="en-US" smtClean="0"/>
              <a:t>‹N°›</a:t>
            </a:fld>
            <a:endParaRPr lang="en-US"/>
          </a:p>
        </p:txBody>
      </p:sp>
    </p:spTree>
    <p:extLst>
      <p:ext uri="{BB962C8B-B14F-4D97-AF65-F5344CB8AC3E}">
        <p14:creationId xmlns:p14="http://schemas.microsoft.com/office/powerpoint/2010/main" val="258757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8433C-7807-BB4B-B5B9-488619E768BF}" type="datetimeFigureOut">
              <a:rPr lang="en-GB" smtClean="0"/>
              <a:t>19/09/2023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Click to change the text styles of the diagram</a:t>
            </a:r>
          </a:p>
          <a:p>
            <a:pPr lvl="1"/>
            <a:r>
              <a:rPr lang="it-IT"/>
              <a:t>Secondo livello</a:t>
            </a:r>
          </a:p>
          <a:p>
            <a:pPr lvl="2"/>
            <a:r>
              <a:rPr lang="it-IT"/>
              <a:t>Terzo livello</a:t>
            </a:r>
          </a:p>
          <a:p>
            <a:pPr lvl="3"/>
            <a:r>
              <a:rPr lang="it-IT"/>
              <a:t>Quarto livello</a:t>
            </a:r>
          </a:p>
          <a:p>
            <a:pPr lvl="4"/>
            <a:r>
              <a:rPr lang="it-IT"/>
              <a:t>Quinto livello </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01354-FB34-E34D-B6E0-B44A29095DE7}" type="slidenum">
              <a:rPr lang="en-GB" smtClean="0"/>
              <a:t>‹N°›</a:t>
            </a:fld>
            <a:endParaRPr lang="en-GB"/>
          </a:p>
        </p:txBody>
      </p:sp>
    </p:spTree>
    <p:extLst>
      <p:ext uri="{BB962C8B-B14F-4D97-AF65-F5344CB8AC3E}">
        <p14:creationId xmlns:p14="http://schemas.microsoft.com/office/powerpoint/2010/main" val="38168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E801354-FB34-E34D-B6E0-B44A29095DE7}" type="slidenum">
              <a:rPr lang="en-GB" smtClean="0"/>
              <a:t>1</a:t>
            </a:fld>
            <a:endParaRPr lang="en-GB"/>
          </a:p>
        </p:txBody>
      </p:sp>
    </p:spTree>
    <p:extLst>
      <p:ext uri="{BB962C8B-B14F-4D97-AF65-F5344CB8AC3E}">
        <p14:creationId xmlns:p14="http://schemas.microsoft.com/office/powerpoint/2010/main" val="352422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kern="1200" dirty="0">
                <a:solidFill>
                  <a:schemeClr val="tx1"/>
                </a:solidFill>
                <a:effectLst/>
                <a:latin typeface="+mn-lt"/>
                <a:ea typeface="+mn-ea"/>
                <a:cs typeface="+mn-cs"/>
              </a:rPr>
              <a:t>Customer case:</a:t>
            </a:r>
          </a:p>
          <a:p>
            <a:r>
              <a:rPr lang="en-US" sz="1200" b="0" u="none" kern="1200" dirty="0">
                <a:solidFill>
                  <a:schemeClr val="tx1"/>
                </a:solidFill>
                <a:effectLst/>
                <a:latin typeface="+mn-lt"/>
                <a:ea typeface="+mn-ea"/>
                <a:cs typeface="+mn-cs"/>
              </a:rPr>
              <a:t>This French administration part of the Ministry of Justice has 173 sites in the territories.</a:t>
            </a:r>
          </a:p>
          <a:p>
            <a:r>
              <a:rPr lang="en-US" sz="1200" b="0" u="none" kern="1200" dirty="0">
                <a:solidFill>
                  <a:schemeClr val="tx1"/>
                </a:solidFill>
                <a:effectLst/>
                <a:latin typeface="+mn-lt"/>
                <a:ea typeface="+mn-ea"/>
                <a:cs typeface="+mn-cs"/>
              </a:rPr>
              <a:t>They are in contact with citizens and receive a high volume of phone calls everyday.</a:t>
            </a:r>
          </a:p>
          <a:p>
            <a:r>
              <a:rPr lang="en-US" sz="1200" b="0" u="none" kern="1200" dirty="0">
                <a:solidFill>
                  <a:schemeClr val="tx1"/>
                </a:solidFill>
                <a:effectLst/>
                <a:latin typeface="+mn-lt"/>
                <a:ea typeface="+mn-ea"/>
                <a:cs typeface="+mn-cs"/>
              </a:rPr>
              <a:t>The 2000 agents must be able to easily prioritize and dispatch to the relevant person in the organization if necessary.</a:t>
            </a:r>
          </a:p>
          <a:p>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ALE Professional Services used design thinking methodology to work with the employees of this administration and implement a tailored-made proof of concept based on </a:t>
            </a:r>
            <a:r>
              <a:rPr lang="en-US" sz="1200" b="1" u="none" kern="1200" dirty="0">
                <a:solidFill>
                  <a:schemeClr val="tx1"/>
                </a:solidFill>
                <a:effectLst/>
                <a:latin typeface="+mn-lt"/>
                <a:ea typeface="+mn-ea"/>
                <a:cs typeface="+mn-cs"/>
              </a:rPr>
              <a:t>Dispatch Console</a:t>
            </a:r>
            <a:r>
              <a:rPr lang="en-US" sz="1200" b="0" u="none" kern="1200" dirty="0">
                <a:solidFill>
                  <a:schemeClr val="tx1"/>
                </a:solidFill>
                <a:effectLst/>
                <a:latin typeface="+mn-lt"/>
                <a:ea typeface="+mn-ea"/>
                <a:cs typeface="+mn-cs"/>
              </a:rPr>
              <a:t>. In addition, an automated attendant solution based on VAA (Visual Automated Attendant) by ALE, has been proposed for automatic pre-qualification of calls and 24/7 welcome for the citizens.</a:t>
            </a:r>
          </a:p>
        </p:txBody>
      </p:sp>
      <p:sp>
        <p:nvSpPr>
          <p:cNvPr id="4" name="Slide Number Placeholder 3"/>
          <p:cNvSpPr>
            <a:spLocks noGrp="1"/>
          </p:cNvSpPr>
          <p:nvPr>
            <p:ph type="sldNum" sz="quarter" idx="10"/>
          </p:nvPr>
        </p:nvSpPr>
        <p:spPr/>
        <p:txBody>
          <a:bodyPr/>
          <a:lstStyle/>
          <a:p>
            <a:fld id="{4E801354-FB34-E34D-B6E0-B44A29095DE7}" type="slidenum">
              <a:rPr lang="en-GB" smtClean="0"/>
              <a:t>10</a:t>
            </a:fld>
            <a:endParaRPr lang="en-GB"/>
          </a:p>
        </p:txBody>
      </p:sp>
    </p:spTree>
    <p:extLst>
      <p:ext uri="{BB962C8B-B14F-4D97-AF65-F5344CB8AC3E}">
        <p14:creationId xmlns:p14="http://schemas.microsoft.com/office/powerpoint/2010/main" val="314133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Customer case:</a:t>
            </a:r>
          </a:p>
          <a:p>
            <a:r>
              <a:rPr lang="en-US" noProof="0" dirty="0"/>
              <a:t>This energy supplier in Germany is specialized in Gas, Electricity and Water.</a:t>
            </a:r>
          </a:p>
          <a:p>
            <a:r>
              <a:rPr lang="en-US" noProof="0" dirty="0"/>
              <a:t>They needed a solution to differentiate consumers calls from the calls of the field agents that monitor, maintain and fix installations and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Another need was to prioritize the incoming calls and be able to dispatch them or organize conferences.</a:t>
            </a:r>
          </a:p>
          <a:p>
            <a:endParaRPr lang="en-US" noProof="0" dirty="0"/>
          </a:p>
          <a:p>
            <a:r>
              <a:rPr lang="en-US" noProof="0" dirty="0"/>
              <a:t>ALE proposed the Dispatch Console solution.</a:t>
            </a:r>
          </a:p>
          <a:p>
            <a:r>
              <a:rPr lang="en-US" noProof="0" dirty="0"/>
              <a:t>The ability to have a live demo with the support of an ALE demonstrator was a key factor of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Dispatch console is very relevant and moreover can be customized to adapt to the customers environment especially for Energy control rooms.</a:t>
            </a:r>
          </a:p>
          <a:p>
            <a:endParaRPr lang="en-US" noProof="0" dirty="0"/>
          </a:p>
        </p:txBody>
      </p:sp>
    </p:spTree>
    <p:extLst>
      <p:ext uri="{BB962C8B-B14F-4D97-AF65-F5344CB8AC3E}">
        <p14:creationId xmlns:p14="http://schemas.microsoft.com/office/powerpoint/2010/main" val="280606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12</a:t>
            </a:fld>
            <a:endParaRPr lang="en-GB"/>
          </a:p>
        </p:txBody>
      </p:sp>
    </p:spTree>
    <p:extLst>
      <p:ext uri="{BB962C8B-B14F-4D97-AF65-F5344CB8AC3E}">
        <p14:creationId xmlns:p14="http://schemas.microsoft.com/office/powerpoint/2010/main" val="1021098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13</a:t>
            </a:fld>
            <a:endParaRPr lang="en-GB"/>
          </a:p>
        </p:txBody>
      </p:sp>
    </p:spTree>
    <p:extLst>
      <p:ext uri="{BB962C8B-B14F-4D97-AF65-F5344CB8AC3E}">
        <p14:creationId xmlns:p14="http://schemas.microsoft.com/office/powerpoint/2010/main" val="421306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869B721-3963-D444-8AD8-BE23C9FD93EA}" type="slidenum">
              <a:rPr lang="en-US" smtClean="0"/>
              <a:pPr>
                <a:defRPr/>
              </a:pPr>
              <a:t>14</a:t>
            </a:fld>
            <a:endParaRPr lang="en-US" dirty="0"/>
          </a:p>
        </p:txBody>
      </p:sp>
    </p:spTree>
    <p:extLst>
      <p:ext uri="{BB962C8B-B14F-4D97-AF65-F5344CB8AC3E}">
        <p14:creationId xmlns:p14="http://schemas.microsoft.com/office/powerpoint/2010/main" val="18772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i="0" u="none" strike="noStrike" kern="1200" baseline="0" noProof="0" dirty="0">
                <a:solidFill>
                  <a:schemeClr val="tx1"/>
                </a:solidFill>
                <a:latin typeface="+mn-lt"/>
                <a:ea typeface="+mn-ea"/>
                <a:cs typeface="+mn-cs"/>
              </a:rPr>
              <a:t>Dispatch Console </a:t>
            </a:r>
            <a:r>
              <a:rPr lang="en-GB" sz="1200" b="0" i="0" u="none" strike="noStrike" kern="1200" baseline="0" noProof="0" dirty="0">
                <a:solidFill>
                  <a:schemeClr val="tx1"/>
                </a:solidFill>
                <a:latin typeface="+mn-lt"/>
                <a:ea typeface="+mn-ea"/>
                <a:cs typeface="+mn-cs"/>
              </a:rPr>
              <a:t>application is proving very popular with customers in the field of operational control centres (OCCs) but also in more conventional working environments such as town halls and courts.</a:t>
            </a:r>
          </a:p>
          <a:p>
            <a:r>
              <a:rPr lang="en-GB" sz="1200" b="0" i="0" u="none" strike="noStrike" kern="1200" baseline="0" noProof="0" dirty="0">
                <a:solidFill>
                  <a:schemeClr val="tx1"/>
                </a:solidFill>
                <a:latin typeface="+mn-lt"/>
                <a:ea typeface="+mn-ea"/>
                <a:cs typeface="+mn-cs"/>
              </a:rPr>
              <a:t>As the name suggests, it is a solution for receiving, prioritising and distributing calls to operators according to the nature of the call and the operator's expertise. </a:t>
            </a:r>
          </a:p>
          <a:p>
            <a:r>
              <a:rPr lang="en-GB" sz="1200" b="0" i="0" u="none" strike="noStrike" kern="1200" baseline="0" noProof="0" dirty="0">
                <a:solidFill>
                  <a:schemeClr val="tx1"/>
                </a:solidFill>
                <a:latin typeface="+mn-lt"/>
                <a:ea typeface="+mn-ea"/>
                <a:cs typeface="+mn-cs"/>
              </a:rPr>
              <a:t>It can easily manage call matching, trader mode conferences (micro-listener control), prioritised queues and much more.</a:t>
            </a:r>
          </a:p>
          <a:p>
            <a:r>
              <a:rPr lang="en-GB" sz="1200" b="0" i="0" u="none" strike="noStrike" kern="1200" baseline="0" noProof="0" dirty="0">
                <a:solidFill>
                  <a:schemeClr val="tx1"/>
                </a:solidFill>
                <a:latin typeface="+mn-lt"/>
                <a:ea typeface="+mn-ea"/>
                <a:cs typeface="+mn-cs"/>
              </a:rPr>
              <a:t>A possibility that is highly appreciated by customers in the OCC context is the possibility of integrating the application on the SCADA platform, which is THE standard in this field.</a:t>
            </a:r>
          </a:p>
        </p:txBody>
      </p:sp>
      <p:sp>
        <p:nvSpPr>
          <p:cNvPr id="4" name="Espace réservé du numéro de diapositive 3"/>
          <p:cNvSpPr>
            <a:spLocks noGrp="1"/>
          </p:cNvSpPr>
          <p:nvPr>
            <p:ph type="sldNum" sz="quarter" idx="5"/>
          </p:nvPr>
        </p:nvSpPr>
        <p:spPr/>
        <p:txBody>
          <a:bodyPr/>
          <a:lstStyle/>
          <a:p>
            <a:fld id="{4E801354-FB34-E34D-B6E0-B44A29095DE7}" type="slidenum">
              <a:rPr lang="en-GB" smtClean="0"/>
              <a:t>15</a:t>
            </a:fld>
            <a:endParaRPr lang="en-GB"/>
          </a:p>
        </p:txBody>
      </p:sp>
    </p:spTree>
    <p:extLst>
      <p:ext uri="{BB962C8B-B14F-4D97-AF65-F5344CB8AC3E}">
        <p14:creationId xmlns:p14="http://schemas.microsoft.com/office/powerpoint/2010/main" val="58605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E801354-FB34-E34D-B6E0-B44A29095DE7}" type="slidenum">
              <a:rPr lang="en-GB" smtClean="0"/>
              <a:t>2</a:t>
            </a:fld>
            <a:endParaRPr lang="en-GB"/>
          </a:p>
        </p:txBody>
      </p:sp>
    </p:spTree>
    <p:extLst>
      <p:ext uri="{BB962C8B-B14F-4D97-AF65-F5344CB8AC3E}">
        <p14:creationId xmlns:p14="http://schemas.microsoft.com/office/powerpoint/2010/main" val="107719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3</a:t>
            </a:fld>
            <a:endParaRPr lang="en-GB"/>
          </a:p>
        </p:txBody>
      </p:sp>
    </p:spTree>
    <p:extLst>
      <p:ext uri="{BB962C8B-B14F-4D97-AF65-F5344CB8AC3E}">
        <p14:creationId xmlns:p14="http://schemas.microsoft.com/office/powerpoint/2010/main" val="334259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4</a:t>
            </a:fld>
            <a:endParaRPr lang="en-GB"/>
          </a:p>
        </p:txBody>
      </p:sp>
    </p:spTree>
    <p:extLst>
      <p:ext uri="{BB962C8B-B14F-4D97-AF65-F5344CB8AC3E}">
        <p14:creationId xmlns:p14="http://schemas.microsoft.com/office/powerpoint/2010/main" val="149988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5</a:t>
            </a:fld>
            <a:endParaRPr lang="en-GB"/>
          </a:p>
        </p:txBody>
      </p:sp>
    </p:spTree>
    <p:extLst>
      <p:ext uri="{BB962C8B-B14F-4D97-AF65-F5344CB8AC3E}">
        <p14:creationId xmlns:p14="http://schemas.microsoft.com/office/powerpoint/2010/main" val="211600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6</a:t>
            </a:fld>
            <a:endParaRPr lang="en-GB"/>
          </a:p>
        </p:txBody>
      </p:sp>
    </p:spTree>
    <p:extLst>
      <p:ext uri="{BB962C8B-B14F-4D97-AF65-F5344CB8AC3E}">
        <p14:creationId xmlns:p14="http://schemas.microsoft.com/office/powerpoint/2010/main" val="293037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7</a:t>
            </a:fld>
            <a:endParaRPr lang="en-GB"/>
          </a:p>
        </p:txBody>
      </p:sp>
    </p:spTree>
    <p:extLst>
      <p:ext uri="{BB962C8B-B14F-4D97-AF65-F5344CB8AC3E}">
        <p14:creationId xmlns:p14="http://schemas.microsoft.com/office/powerpoint/2010/main" val="390069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8</a:t>
            </a:fld>
            <a:endParaRPr lang="en-GB"/>
          </a:p>
        </p:txBody>
      </p:sp>
    </p:spTree>
    <p:extLst>
      <p:ext uri="{BB962C8B-B14F-4D97-AF65-F5344CB8AC3E}">
        <p14:creationId xmlns:p14="http://schemas.microsoft.com/office/powerpoint/2010/main" val="47073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9</a:t>
            </a:fld>
            <a:endParaRPr lang="en-GB"/>
          </a:p>
        </p:txBody>
      </p:sp>
    </p:spTree>
    <p:extLst>
      <p:ext uri="{BB962C8B-B14F-4D97-AF65-F5344CB8AC3E}">
        <p14:creationId xmlns:p14="http://schemas.microsoft.com/office/powerpoint/2010/main" val="171858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78798" y="548777"/>
            <a:ext cx="4532400" cy="772471"/>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GB" noProof="0" dirty="0"/>
              <a:t>MASTER TITLE</a:t>
            </a:r>
          </a:p>
        </p:txBody>
      </p:sp>
      <p:sp>
        <p:nvSpPr>
          <p:cNvPr id="19" name="Text Placeholder 2"/>
          <p:cNvSpPr>
            <a:spLocks noGrp="1"/>
          </p:cNvSpPr>
          <p:nvPr>
            <p:ph type="body" idx="1" hasCustomPrompt="1"/>
          </p:nvPr>
        </p:nvSpPr>
        <p:spPr>
          <a:xfrm>
            <a:off x="478800" y="1730630"/>
            <a:ext cx="7617796" cy="1125140"/>
          </a:xfrm>
          <a:prstGeom prst="rect">
            <a:avLst/>
          </a:prstGeom>
        </p:spPr>
        <p:txBody>
          <a:bodyPr>
            <a:normAutofit/>
          </a:bodyPr>
          <a:lstStyle>
            <a:lvl1pPr marL="0" indent="0" algn="l">
              <a:buNone/>
              <a:defRPr sz="20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en-GB" noProof="0" dirty="0"/>
              <a:t>SUBTITLE</a:t>
            </a:r>
          </a:p>
        </p:txBody>
      </p:sp>
      <p:sp>
        <p:nvSpPr>
          <p:cNvPr id="21" name="Text Placeholder 2"/>
          <p:cNvSpPr>
            <a:spLocks noGrp="1"/>
          </p:cNvSpPr>
          <p:nvPr>
            <p:ph type="body" idx="10" hasCustomPrompt="1"/>
          </p:nvPr>
        </p:nvSpPr>
        <p:spPr>
          <a:xfrm>
            <a:off x="530677" y="4096059"/>
            <a:ext cx="2478411" cy="488911"/>
          </a:xfrm>
          <a:prstGeom prst="rect">
            <a:avLst/>
          </a:prstGeom>
        </p:spPr>
        <p:txBody>
          <a:bodyPr>
            <a:normAutofit/>
          </a:bodyPr>
          <a:lstStyle>
            <a:lvl1pPr marL="0" indent="0" algn="l">
              <a:buNone/>
              <a:defRPr sz="10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en-GB" noProof="0" dirty="0"/>
              <a:t>PRESENTED</a:t>
            </a:r>
          </a:p>
          <a:p>
            <a:pPr lvl="0"/>
            <a:r>
              <a:rPr lang="en-GB" noProof="0" dirty="0"/>
              <a:t>DATE</a:t>
            </a:r>
          </a:p>
        </p:txBody>
      </p:sp>
    </p:spTree>
    <p:extLst>
      <p:ext uri="{BB962C8B-B14F-4D97-AF65-F5344CB8AC3E}">
        <p14:creationId xmlns:p14="http://schemas.microsoft.com/office/powerpoint/2010/main" val="260671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E_Title_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9252"/>
          </a:xfrm>
          <a:prstGeom prst="rect">
            <a:avLst/>
          </a:prstGeom>
        </p:spPr>
      </p:pic>
      <p:pic>
        <p:nvPicPr>
          <p:cNvPr id="11" name="Immagine 10">
            <a:extLst>
              <a:ext uri="{FF2B5EF4-FFF2-40B4-BE49-F238E27FC236}">
                <a16:creationId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1834188" y="1369228"/>
            <a:ext cx="4532400" cy="772471"/>
          </a:xfrm>
          <a:prstGeom prst="rect">
            <a:avLst/>
          </a:prstGeom>
          <a:noFill/>
        </p:spPr>
        <p:txBody>
          <a:bodyPr lIns="82800" tIns="39600" rIns="82800" bIns="39600" anchor="t" anchorCtr="0">
            <a:spAutoFit/>
          </a:bodyPr>
          <a:lstStyle>
            <a:lvl1pPr algn="ctr">
              <a:defRPr sz="5000" b="0" i="0" cap="all" baseline="0">
                <a:solidFill>
                  <a:schemeClr val="bg1"/>
                </a:solidFill>
                <a:latin typeface="Trebuchet MS" panose="020B0703020202090204" pitchFamily="34" charset="0"/>
              </a:defRPr>
            </a:lvl1pPr>
          </a:lstStyle>
          <a:p>
            <a:r>
              <a:rPr lang="en-GB" noProof="0" dirty="0"/>
              <a:t>SECTION</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lgn="ctr">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en-GB" noProof="0" dirty="0"/>
              <a:t>Section description</a:t>
            </a:r>
          </a:p>
        </p:txBody>
      </p:sp>
    </p:spTree>
    <p:extLst>
      <p:ext uri="{BB962C8B-B14F-4D97-AF65-F5344CB8AC3E}">
        <p14:creationId xmlns:p14="http://schemas.microsoft.com/office/powerpoint/2010/main" val="600712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EFAULT-mas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048A-7B61-46A9-86A0-145A91FB0BCD}"/>
              </a:ext>
            </a:extLst>
          </p:cNvPr>
          <p:cNvSpPr>
            <a:spLocks noGrp="1"/>
          </p:cNvSpPr>
          <p:nvPr>
            <p:ph type="title" hasCustomPrompt="1"/>
          </p:nvPr>
        </p:nvSpPr>
        <p:spPr>
          <a:xfrm>
            <a:off x="701748" y="234814"/>
            <a:ext cx="7747592" cy="431937"/>
          </a:xfrm>
          <a:prstGeom prst="rect">
            <a:avLst/>
          </a:prstGeom>
        </p:spPr>
        <p:txBody>
          <a:bodyPr/>
          <a:lstStyle>
            <a:lvl1pPr>
              <a:defRPr lang="en-US" sz="2400" b="0" i="0" kern="1200" cap="all" baseline="0">
                <a:solidFill>
                  <a:schemeClr val="accent1"/>
                </a:solidFill>
                <a:latin typeface="+mj-lt"/>
                <a:ea typeface="Montserrat Hairline" charset="0"/>
                <a:cs typeface="Montserrat Hairline" charset="0"/>
              </a:defRPr>
            </a:lvl1pPr>
          </a:lstStyle>
          <a:p>
            <a:r>
              <a:rPr lang="en-GB" noProof="0" dirty="0">
                <a:solidFill>
                  <a:schemeClr val="accent1"/>
                </a:solidFill>
              </a:rPr>
              <a:t>TITLE LOREM IPSUM DOLOR SIT </a:t>
            </a:r>
          </a:p>
        </p:txBody>
      </p:sp>
      <p:sp>
        <p:nvSpPr>
          <p:cNvPr id="3" name="Content Placeholder 2"/>
          <p:cNvSpPr>
            <a:spLocks noGrp="1"/>
          </p:cNvSpPr>
          <p:nvPr>
            <p:ph idx="1"/>
          </p:nvPr>
        </p:nvSpPr>
        <p:spPr>
          <a:xfrm>
            <a:off x="628650" y="771728"/>
            <a:ext cx="7886700" cy="3860597"/>
          </a:xfrm>
          <a:prstGeom prst="rect">
            <a:avLst/>
          </a:prstGeom>
        </p:spPr>
        <p:txBody>
          <a:bodyPr/>
          <a:lstStyle>
            <a:lvl1pPr marL="170849" indent="-170849">
              <a:buFont typeface="Wingdings" panose="05000000000000000000" pitchFamily="2" charset="2"/>
              <a:buChar char="§"/>
              <a:defRPr sz="2000">
                <a:latin typeface="+mn-lt"/>
              </a:defRPr>
            </a:lvl1pPr>
            <a:lvl2pPr marL="513737" indent="-170849">
              <a:buFont typeface="Wingdings" panose="05000000000000000000" pitchFamily="2" charset="2"/>
              <a:buChar char="§"/>
              <a:defRPr sz="1600">
                <a:latin typeface="+mn-lt"/>
              </a:defRPr>
            </a:lvl2pPr>
            <a:lvl3pPr marL="856625" indent="-170849">
              <a:buFont typeface="Wingdings" panose="05000000000000000000" pitchFamily="2" charset="2"/>
              <a:buChar char="§"/>
              <a:defRPr sz="1200">
                <a:latin typeface="+mn-lt"/>
              </a:defRPr>
            </a:lvl3pPr>
            <a:lvl4pPr marL="1199513" indent="-170849">
              <a:buFont typeface="Wingdings" panose="05000000000000000000" pitchFamily="2" charset="2"/>
              <a:buChar char="§"/>
              <a:defRPr sz="1050">
                <a:latin typeface="+mn-lt"/>
              </a:defRPr>
            </a:lvl4pPr>
            <a:lvl5pPr marL="1542401" indent="-170849">
              <a:buFont typeface="Wingdings" panose="05000000000000000000" pitchFamily="2" charset="2"/>
              <a:buChar char="§"/>
              <a:defRPr sz="105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22167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103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DEFAULT-master title">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TITLE LOREM IPSUM DOLOR SIT </a:t>
            </a:r>
          </a:p>
        </p:txBody>
      </p:sp>
    </p:spTree>
    <p:extLst>
      <p:ext uri="{BB962C8B-B14F-4D97-AF65-F5344CB8AC3E}">
        <p14:creationId xmlns:p14="http://schemas.microsoft.com/office/powerpoint/2010/main" val="23606371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se-study">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622860" y="234813"/>
            <a:ext cx="5689450" cy="431938"/>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TITLE LOREM IPSUM DOLOR SIT </a:t>
            </a:r>
          </a:p>
        </p:txBody>
      </p:sp>
      <p:sp>
        <p:nvSpPr>
          <p:cNvPr id="2" name="Rectangle 1">
            <a:extLst>
              <a:ext uri="{FF2B5EF4-FFF2-40B4-BE49-F238E27FC236}">
                <a16:creationId xmlns:a16="http://schemas.microsoft.com/office/drawing/2014/main" id="{03E5B309-36C2-490B-9E9D-7BC3C7F8F1C8}"/>
              </a:ext>
            </a:extLst>
          </p:cNvPr>
          <p:cNvSpPr/>
          <p:nvPr userDrawn="1"/>
        </p:nvSpPr>
        <p:spPr>
          <a:xfrm>
            <a:off x="6676103" y="0"/>
            <a:ext cx="246789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Immagine 2">
            <a:extLst>
              <a:ext uri="{FF2B5EF4-FFF2-40B4-BE49-F238E27FC236}">
                <a16:creationId xmlns:a16="http://schemas.microsoft.com/office/drawing/2014/main" id="{1F58BAA7-B993-40A6-9637-778DC2EC62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1376817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LE_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184" y="1130300"/>
            <a:ext cx="8686068" cy="3285730"/>
          </a:xfrm>
        </p:spPr>
        <p:txBody>
          <a:bodyPr/>
          <a:lstStyle>
            <a:lvl1pPr>
              <a:buClrTx/>
              <a:defRPr>
                <a:solidFill>
                  <a:schemeClr val="tx1"/>
                </a:solidFill>
                <a:latin typeface="Trebuchet MS" panose="020B0603020202020204" pitchFamily="34" charset="0"/>
              </a:defRPr>
            </a:lvl1pPr>
            <a:lvl2pPr>
              <a:spcAft>
                <a:spcPts val="0"/>
              </a:spcAft>
              <a:defRPr>
                <a:solidFill>
                  <a:schemeClr val="tx1"/>
                </a:solidFill>
                <a:latin typeface="Trebuchet MS" panose="020B0603020202020204" pitchFamily="34" charset="0"/>
              </a:defRPr>
            </a:lvl2pPr>
            <a:lvl3pPr>
              <a:spcAft>
                <a:spcPts val="0"/>
              </a:spcAft>
              <a:defRPr>
                <a:solidFill>
                  <a:schemeClr val="tx1"/>
                </a:solidFill>
                <a:latin typeface="Trebuchet MS" panose="020B0603020202020204" pitchFamily="34" charset="0"/>
              </a:defRPr>
            </a:lvl3pPr>
            <a:lvl4pPr>
              <a:spcAft>
                <a:spcPts val="0"/>
              </a:spcAft>
              <a:defRPr>
                <a:solidFill>
                  <a:schemeClr val="tx1"/>
                </a:solidFill>
                <a:latin typeface="Trebuchet MS" panose="020B0603020202020204" pitchFamily="34" charset="0"/>
              </a:defRPr>
            </a:lvl4pPr>
            <a:lvl5pPr>
              <a:spcAft>
                <a:spcPts val="0"/>
              </a:spcAft>
              <a:defRPr>
                <a:solidFill>
                  <a:schemeClr val="tx1"/>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re 3"/>
          <p:cNvSpPr>
            <a:spLocks noGrp="1"/>
          </p:cNvSpPr>
          <p:nvPr>
            <p:ph type="title"/>
          </p:nvPr>
        </p:nvSpPr>
        <p:spPr>
          <a:xfrm>
            <a:off x="1173020" y="170260"/>
            <a:ext cx="7725295" cy="754188"/>
          </a:xfrm>
        </p:spPr>
        <p:txBody>
          <a:bodyPr/>
          <a:lstStyle>
            <a:lvl1pPr>
              <a:defRPr>
                <a:solidFill>
                  <a:schemeClr val="tx1"/>
                </a:solidFill>
              </a:defRPr>
            </a:lvl1pPr>
          </a:lstStyle>
          <a:p>
            <a:r>
              <a:rPr lang="fr-FR" dirty="0"/>
              <a:t>Modifiez le style du titre</a:t>
            </a:r>
          </a:p>
        </p:txBody>
      </p:sp>
      <p:sp>
        <p:nvSpPr>
          <p:cNvPr id="7" name="Footer Placeholder 2"/>
          <p:cNvSpPr txBox="1">
            <a:spLocks/>
          </p:cNvSpPr>
          <p:nvPr userDrawn="1"/>
        </p:nvSpPr>
        <p:spPr>
          <a:xfrm>
            <a:off x="215900" y="4734098"/>
            <a:ext cx="372452" cy="179784"/>
          </a:xfrm>
          <a:prstGeom prst="rect">
            <a:avLst/>
          </a:prstGeom>
        </p:spPr>
        <p:txBody>
          <a:bodyPr lIns="69677" tIns="34839" rIns="69677" bIns="34839"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1000" smtClean="0">
                <a:solidFill>
                  <a:schemeClr val="tx1">
                    <a:lumMod val="75000"/>
                    <a:lumOff val="25000"/>
                  </a:schemeClr>
                </a:solidFill>
                <a:latin typeface="Trebuchet MS" panose="020B0603020202020204" pitchFamily="34" charset="0"/>
                <a:cs typeface="Arial" pitchFamily="34" charset="0"/>
              </a:rPr>
              <a:pPr algn="ctr">
                <a:spcBef>
                  <a:spcPct val="0"/>
                </a:spcBef>
                <a:defRPr/>
              </a:pPr>
              <a:t>‹N°›</a:t>
            </a:fld>
            <a:endParaRPr lang="en-US" sz="1000" dirty="0">
              <a:solidFill>
                <a:schemeClr val="tx1">
                  <a:lumMod val="75000"/>
                  <a:lumOff val="25000"/>
                </a:schemeClr>
              </a:solidFill>
              <a:latin typeface="Trebuchet MS" panose="020B0603020202020204" pitchFamily="34" charset="0"/>
              <a:cs typeface="Arial" pitchFamily="34" charset="0"/>
            </a:endParaRPr>
          </a:p>
        </p:txBody>
      </p:sp>
      <p:cxnSp>
        <p:nvCxnSpPr>
          <p:cNvPr id="8" name="Straight Connector 112"/>
          <p:cNvCxnSpPr/>
          <p:nvPr userDrawn="1"/>
        </p:nvCxnSpPr>
        <p:spPr>
          <a:xfrm flipH="1">
            <a:off x="206372" y="4913643"/>
            <a:ext cx="1004835" cy="0"/>
          </a:xfrm>
          <a:prstGeom prst="line">
            <a:avLst/>
          </a:prstGeom>
          <a:ln w="9525">
            <a:solidFill>
              <a:schemeClr val="tx1">
                <a:lumMod val="75000"/>
                <a:lumOff val="2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3886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983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linkedin.com/company/alcatellucententerprise" TargetMode="External"/><Relationship Id="rId13" Type="http://schemas.openxmlformats.org/officeDocument/2006/relationships/image" Target="../media/image3.png"/><Relationship Id="rId3" Type="http://schemas.openxmlformats.org/officeDocument/2006/relationships/hyperlink" Target="http://www.al-enterprise.com/" TargetMode="External"/><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hyperlink" Target="http://facebook.com/ALUEnterprise"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youtube.com/user/enterpriseALU" TargetMode="External"/><Relationship Id="rId4" Type="http://schemas.openxmlformats.org/officeDocument/2006/relationships/hyperlink" Target="http://twitter.com/ALUEnterprise" TargetMode="Externa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85"/>
            <a:ext cx="9144000" cy="5129252"/>
          </a:xfrm>
          <a:prstGeom prst="rect">
            <a:avLst/>
          </a:prstGeom>
        </p:spPr>
      </p:pic>
      <p:pic>
        <p:nvPicPr>
          <p:cNvPr id="8" name="Immagin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30475" y="131975"/>
            <a:ext cx="1628387" cy="483038"/>
          </a:xfrm>
          <a:prstGeom prst="rect">
            <a:avLst/>
          </a:prstGeom>
        </p:spPr>
      </p:pic>
    </p:spTree>
    <p:extLst>
      <p:ext uri="{BB962C8B-B14F-4D97-AF65-F5344CB8AC3E}">
        <p14:creationId xmlns:p14="http://schemas.microsoft.com/office/powerpoint/2010/main" val="2856582156"/>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E1AA43B-D98B-CD40-9147-B613B4B6FC7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 y="0"/>
            <a:ext cx="390627" cy="5143500"/>
          </a:xfrm>
          <a:prstGeom prst="rect">
            <a:avLst/>
          </a:prstGeom>
        </p:spPr>
      </p:pic>
      <p:sp>
        <p:nvSpPr>
          <p:cNvPr id="12" name="Rectangle 11">
            <a:extLst>
              <a:ext uri="{FF2B5EF4-FFF2-40B4-BE49-F238E27FC236}">
                <a16:creationId xmlns:a16="http://schemas.microsoft.com/office/drawing/2014/main" id="{80C4818E-CAB1-B64D-918B-E854B7A10CD9}"/>
              </a:ext>
            </a:extLst>
          </p:cNvPr>
          <p:cNvSpPr>
            <a:spLocks noChangeArrowheads="1"/>
          </p:cNvSpPr>
          <p:nvPr/>
        </p:nvSpPr>
        <p:spPr bwMode="auto">
          <a:xfrm rot="16200000">
            <a:off x="-366762" y="4416316"/>
            <a:ext cx="1095296" cy="18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p>
            <a:pPr eaLnBrk="1" hangingPunct="1">
              <a:lnSpc>
                <a:spcPts val="1022"/>
              </a:lnSpc>
            </a:pPr>
            <a:r>
              <a:rPr lang="en-GB" altLang="it-IT" sz="800" b="0" i="0" noProof="0" dirty="0">
                <a:solidFill>
                  <a:schemeClr val="bg1"/>
                </a:solidFill>
                <a:latin typeface="+mn-lt"/>
                <a:ea typeface="Open Sans"/>
                <a:cs typeface="Open Sans"/>
              </a:rPr>
              <a:t>DISPATCH CONSOLE</a:t>
            </a:r>
          </a:p>
        </p:txBody>
      </p:sp>
      <p:sp>
        <p:nvSpPr>
          <p:cNvPr id="14" name="TextBox 7">
            <a:extLst>
              <a:ext uri="{FF2B5EF4-FFF2-40B4-BE49-F238E27FC236}">
                <a16:creationId xmlns:a16="http://schemas.microsoft.com/office/drawing/2014/main" id="{E250BCD7-11EF-F94B-BA95-C117E0695993}"/>
              </a:ext>
            </a:extLst>
          </p:cNvPr>
          <p:cNvSpPr txBox="1">
            <a:spLocks noChangeArrowheads="1"/>
          </p:cNvSpPr>
          <p:nvPr/>
        </p:nvSpPr>
        <p:spPr bwMode="auto">
          <a:xfrm>
            <a:off x="49848" y="2375893"/>
            <a:ext cx="351671"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eaLnBrk="1" hangingPunct="1">
              <a:defRPr/>
            </a:pPr>
            <a:fld id="{37FCE6F6-7639-1C4C-B8BB-AFCC00C085BA}" type="slidenum">
              <a:rPr lang="id-ID" altLang="en-US" sz="1000" b="0" i="0" smtClean="0">
                <a:solidFill>
                  <a:schemeClr val="bg1"/>
                </a:solidFill>
                <a:latin typeface="Trebuchet MS" panose="020B0703020202090204" pitchFamily="34" charset="0"/>
                <a:ea typeface="Open Sans Semibold" charset="0"/>
                <a:cs typeface="Open Sans Semibold" charset="0"/>
              </a:rPr>
              <a:pPr algn="ctr" eaLnBrk="1" hangingPunct="1">
                <a:defRPr/>
              </a:pPr>
              <a:t>‹N°›</a:t>
            </a:fld>
            <a:endParaRPr lang="id-ID" altLang="en-US" sz="1000" b="0" i="0">
              <a:solidFill>
                <a:schemeClr val="bg1"/>
              </a:solidFill>
              <a:latin typeface="Trebuchet MS" panose="020B0703020202090204" pitchFamily="34" charset="0"/>
              <a:ea typeface="Open Sans Semibold" charset="0"/>
              <a:cs typeface="Open Sans Semibold" charset="0"/>
            </a:endParaRPr>
          </a:p>
          <a:p>
            <a:pPr algn="ctr" eaLnBrk="1" hangingPunct="1">
              <a:defRPr/>
            </a:pPr>
            <a:r>
              <a:rPr lang="id-ID" altLang="en-US" sz="1000" b="0" i="0" dirty="0">
                <a:solidFill>
                  <a:schemeClr val="bg1"/>
                </a:solidFill>
                <a:latin typeface="Trebuchet MS" panose="020B0703020202090204" pitchFamily="34" charset="0"/>
                <a:ea typeface="Open Sans Semibold" charset="0"/>
                <a:cs typeface="Open Sans Semibold" charset="0"/>
              </a:rPr>
              <a:t> </a:t>
            </a:r>
          </a:p>
        </p:txBody>
      </p:sp>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62243" y="4704590"/>
            <a:ext cx="1270241" cy="376701"/>
          </a:xfrm>
          <a:prstGeom prst="rect">
            <a:avLst/>
          </a:prstGeom>
        </p:spPr>
      </p:pic>
    </p:spTree>
    <p:extLst>
      <p:ext uri="{BB962C8B-B14F-4D97-AF65-F5344CB8AC3E}">
        <p14:creationId xmlns:p14="http://schemas.microsoft.com/office/powerpoint/2010/main" val="305069653"/>
      </p:ext>
    </p:extLst>
  </p:cSld>
  <p:clrMap bg1="lt1" tx1="dk1" bg2="lt2" tx2="dk2" accent1="accent1" accent2="accent2" accent3="accent3" accent4="accent4" accent5="accent5" accent6="accent6" hlink="hlink" folHlink="folHlink"/>
  <p:sldLayoutIdLst>
    <p:sldLayoutId id="2147483706" r:id="rId1"/>
    <p:sldLayoutId id="2147483716" r:id="rId2"/>
    <p:sldLayoutId id="2147483731" r:id="rId3"/>
    <p:sldLayoutId id="2147483741" r:id="rId4"/>
    <p:sldLayoutId id="2147483742" r:id="rId5"/>
    <p:sldLayoutId id="2147483743" r:id="rId6"/>
  </p:sldLayoutIdLst>
  <p:transition/>
  <p:hf sldNum="0" hdr="0" ftr="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944"/>
          <p:cNvSpPr/>
          <p:nvPr userDrawn="1"/>
        </p:nvSpPr>
        <p:spPr>
          <a:xfrm>
            <a:off x="4374953" y="1631000"/>
            <a:ext cx="197049" cy="19764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4"/>
          </a:solidFill>
          <a:ln w="12700">
            <a:miter lim="400000"/>
          </a:ln>
        </p:spPr>
        <p:txBody>
          <a:bodyPr lIns="14284" tIns="14284" rIns="14284" bIns="14284" anchor="ctr"/>
          <a:lstStyle/>
          <a:p>
            <a:pPr defTabSz="17139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8" name="Rectangle 15"/>
          <p:cNvSpPr>
            <a:spLocks noChangeArrowheads="1"/>
          </p:cNvSpPr>
          <p:nvPr userDrawn="1"/>
        </p:nvSpPr>
        <p:spPr bwMode="auto">
          <a:xfrm>
            <a:off x="3907476" y="1932823"/>
            <a:ext cx="1168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r>
              <a:rPr lang="en-GB" altLang="en-US" sz="2000">
                <a:solidFill>
                  <a:schemeClr val="tx2"/>
                </a:solidFill>
                <a:latin typeface="+mj-lt"/>
                <a:ea typeface="Open Sans Semibold"/>
                <a:cs typeface="Open Sans Semibold"/>
              </a:rPr>
              <a:t>WEBSITE</a:t>
            </a:r>
          </a:p>
        </p:txBody>
      </p:sp>
      <p:sp>
        <p:nvSpPr>
          <p:cNvPr id="9" name="TextBox 16"/>
          <p:cNvSpPr txBox="1">
            <a:spLocks noChangeArrowheads="1"/>
          </p:cNvSpPr>
          <p:nvPr userDrawn="1"/>
        </p:nvSpPr>
        <p:spPr bwMode="auto">
          <a:xfrm>
            <a:off x="3440503" y="2270783"/>
            <a:ext cx="2122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214"/>
              </a:lnSpc>
              <a:defRPr/>
            </a:pPr>
            <a:r>
              <a:rPr lang="en-US" altLang="en-US" sz="1200" dirty="0">
                <a:solidFill>
                  <a:srgbClr val="7030A0"/>
                </a:solidFill>
                <a:latin typeface="+mn-lt"/>
                <a:ea typeface="Open Sans Semibold"/>
                <a:cs typeface="Open Sans Semibold"/>
                <a:hlinkClick r:id="rId3">
                  <a:extLst>
                    <a:ext uri="{A12FA001-AC4F-418D-AE19-62706E023703}">
                      <ahyp:hlinkClr xmlns:ahyp="http://schemas.microsoft.com/office/drawing/2018/hyperlinkcolor" val="tx"/>
                    </a:ext>
                  </a:extLst>
                </a:hlinkClick>
              </a:rPr>
              <a:t>www.al-enterprise.com</a:t>
            </a:r>
            <a:endParaRPr lang="en-US" altLang="en-US" sz="1200" dirty="0">
              <a:solidFill>
                <a:srgbClr val="7030A0"/>
              </a:solidFill>
              <a:latin typeface="+mn-lt"/>
              <a:ea typeface="Open Sans Semibold"/>
              <a:cs typeface="Open Sans Semibold"/>
            </a:endParaRPr>
          </a:p>
          <a:p>
            <a:pPr algn="ctr">
              <a:lnSpc>
                <a:spcPts val="1214"/>
              </a:lnSpc>
              <a:defRPr/>
            </a:pPr>
            <a:endParaRPr lang="en-US" altLang="en-US" sz="1200" dirty="0">
              <a:solidFill>
                <a:srgbClr val="604187"/>
              </a:solidFill>
              <a:latin typeface="+mn-lt"/>
              <a:ea typeface="Open Sans Semibold"/>
              <a:cs typeface="Open Sans Semibold"/>
            </a:endParaRPr>
          </a:p>
        </p:txBody>
      </p:sp>
      <p:sp>
        <p:nvSpPr>
          <p:cNvPr id="10" name="TextBox 6"/>
          <p:cNvSpPr txBox="1">
            <a:spLocks noChangeArrowheads="1"/>
          </p:cNvSpPr>
          <p:nvPr userDrawn="1"/>
        </p:nvSpPr>
        <p:spPr bwMode="auto">
          <a:xfrm>
            <a:off x="3124200" y="2670894"/>
            <a:ext cx="927640" cy="180275"/>
          </a:xfrm>
          <a:prstGeom prst="rect">
            <a:avLst/>
          </a:prstGeom>
          <a:noFill/>
          <a:ln w="9525">
            <a:noFill/>
            <a:miter lim="800000"/>
            <a:headEnd/>
            <a:tailEnd/>
          </a:ln>
        </p:spPr>
        <p:txBody>
          <a:bodyPr wrap="square" lIns="26132" tIns="13066" rIns="26132" bIns="13066">
            <a:spAutoFit/>
          </a:bodyPr>
          <a:lstStyle/>
          <a:p>
            <a:pPr>
              <a:spcBef>
                <a:spcPct val="50000"/>
              </a:spcBef>
            </a:pPr>
            <a:r>
              <a:rPr lang="en-GB" sz="1000" dirty="0">
                <a:latin typeface="Trebuchet MS" charset="0"/>
              </a:rPr>
              <a:t>Follow us on:</a:t>
            </a:r>
          </a:p>
        </p:txBody>
      </p:sp>
      <p:pic>
        <p:nvPicPr>
          <p:cNvPr id="11" name="Picture 35" descr="TwitterBird_icon.png">
            <a:hlinkClick r:id="rId4"/>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118242" y="2652679"/>
            <a:ext cx="274911" cy="268038"/>
          </a:xfrm>
          <a:prstGeom prst="rect">
            <a:avLst/>
          </a:prstGeom>
          <a:noFill/>
          <a:ln w="9525">
            <a:noFill/>
            <a:miter lim="800000"/>
            <a:headEnd/>
            <a:tailEnd/>
          </a:ln>
        </p:spPr>
      </p:pic>
      <p:pic>
        <p:nvPicPr>
          <p:cNvPr id="12" name="Picture 36" descr="Facebook_icon.png">
            <a:hlinkClick r:id="rId6"/>
          </p:cNvPr>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801253" y="2648653"/>
            <a:ext cx="279965" cy="271980"/>
          </a:xfrm>
          <a:prstGeom prst="rect">
            <a:avLst/>
          </a:prstGeom>
          <a:noFill/>
          <a:ln w="9525">
            <a:noFill/>
            <a:miter lim="800000"/>
            <a:headEnd/>
            <a:tailEnd/>
          </a:ln>
        </p:spPr>
      </p:pic>
      <p:pic>
        <p:nvPicPr>
          <p:cNvPr id="13" name="Picture 37" descr="LinkinIn_icon.png">
            <a:hlinkClick r:id="rId8"/>
          </p:cNvPr>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4459552" y="2648653"/>
            <a:ext cx="279965" cy="271980"/>
          </a:xfrm>
          <a:prstGeom prst="rect">
            <a:avLst/>
          </a:prstGeom>
          <a:noFill/>
          <a:ln w="9525">
            <a:noFill/>
            <a:miter lim="800000"/>
            <a:headEnd/>
            <a:tailEnd/>
          </a:ln>
        </p:spPr>
      </p:pic>
      <p:pic>
        <p:nvPicPr>
          <p:cNvPr id="14" name="Picture 38" descr="YouTube_icon.png">
            <a:hlinkClick r:id="rId10"/>
          </p:cNvPr>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5142953" y="2648654"/>
            <a:ext cx="279965" cy="272964"/>
          </a:xfrm>
          <a:prstGeom prst="rect">
            <a:avLst/>
          </a:prstGeom>
          <a:noFill/>
          <a:ln w="9525">
            <a:noFill/>
            <a:miter lim="800000"/>
            <a:headEnd/>
            <a:tailEnd/>
          </a:ln>
        </p:spPr>
      </p:pic>
      <p:sp>
        <p:nvSpPr>
          <p:cNvPr id="15" name="CasellaDiTesto 12"/>
          <p:cNvSpPr txBox="1"/>
          <p:nvPr userDrawn="1"/>
        </p:nvSpPr>
        <p:spPr>
          <a:xfrm>
            <a:off x="2548695" y="4928056"/>
            <a:ext cx="5055381" cy="215444"/>
          </a:xfrm>
          <a:prstGeom prst="rect">
            <a:avLst/>
          </a:prstGeom>
          <a:noFill/>
        </p:spPr>
        <p:txBody>
          <a:bodyPr wrap="square" rtlCol="0">
            <a:spAutoFit/>
          </a:bodyPr>
          <a:lstStyle/>
          <a:p>
            <a:r>
              <a:rPr lang="en-GB" sz="800" dirty="0">
                <a:solidFill>
                  <a:srgbClr val="6B489D"/>
                </a:solidFill>
              </a:rPr>
              <a:t>The Alcatel-Lucent name and logo are trademarks of Nokia used under license by ALE.</a:t>
            </a:r>
          </a:p>
        </p:txBody>
      </p:sp>
      <p:sp>
        <p:nvSpPr>
          <p:cNvPr id="16" name="Rectangle 6"/>
          <p:cNvSpPr>
            <a:spLocks/>
          </p:cNvSpPr>
          <p:nvPr userDrawn="1"/>
        </p:nvSpPr>
        <p:spPr bwMode="auto">
          <a:xfrm>
            <a:off x="2718448" y="1019573"/>
            <a:ext cx="3707105" cy="430887"/>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1714500" eaLnBrk="1" fontAlgn="auto" hangingPunct="1">
              <a:spcBef>
                <a:spcPts val="0"/>
              </a:spcBef>
              <a:spcAft>
                <a:spcPts val="0"/>
              </a:spcAft>
              <a:defRPr/>
            </a:pPr>
            <a:r>
              <a:rPr lang="en-GB" sz="2800" spc="1313" dirty="0">
                <a:solidFill>
                  <a:srgbClr val="6B489D"/>
                </a:solidFill>
                <a:latin typeface="+mj-lt"/>
                <a:ea typeface="Open Sans" charset="0"/>
                <a:cs typeface="Open Sans" charset="0"/>
                <a:sym typeface="Bebas Neue" charset="0"/>
              </a:rPr>
              <a:t>CONTACT </a:t>
            </a:r>
            <a:r>
              <a:rPr lang="en-GB" sz="2800" b="1" spc="1313" dirty="0">
                <a:solidFill>
                  <a:srgbClr val="6B489D"/>
                </a:solidFill>
                <a:latin typeface="+mj-lt"/>
                <a:ea typeface="Open Sans Light" charset="0"/>
                <a:cs typeface="Open Sans Light" charset="0"/>
                <a:sym typeface="Bebas Neue" charset="0"/>
              </a:rPr>
              <a:t>US</a:t>
            </a:r>
          </a:p>
        </p:txBody>
      </p:sp>
      <p:pic>
        <p:nvPicPr>
          <p:cNvPr id="17" name="Immagine 3"/>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762243" y="4704590"/>
            <a:ext cx="1270241" cy="376701"/>
          </a:xfrm>
          <a:prstGeom prst="rect">
            <a:avLst/>
          </a:prstGeom>
        </p:spPr>
      </p:pic>
      <p:pic>
        <p:nvPicPr>
          <p:cNvPr id="18" name="Immagine 10"/>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 y="0"/>
            <a:ext cx="390627" cy="5143500"/>
          </a:xfrm>
          <a:prstGeom prst="rect">
            <a:avLst/>
          </a:prstGeom>
        </p:spPr>
      </p:pic>
    </p:spTree>
    <p:extLst>
      <p:ext uri="{BB962C8B-B14F-4D97-AF65-F5344CB8AC3E}">
        <p14:creationId xmlns:p14="http://schemas.microsoft.com/office/powerpoint/2010/main" val="4246533963"/>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hyperlink" Target="https://www.youtube.com/watch?v=C6d7yK_0k6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hyperlink" Target="https://edemo.al-mydemo.com/dispatch-console/" TargetMode="Externa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hyperlink" Target="https://myportal.al-enterprise.com/a4F5I000000YSufUA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linkedin.com/company/alcatellucententerprise" TargetMode="External"/><Relationship Id="rId3" Type="http://schemas.openxmlformats.org/officeDocument/2006/relationships/hyperlink" Target="http://www.al-enterprise.com/" TargetMode="External"/><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facebook.com/ALUEnterprise"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youtube.com/user/enterpriseALU" TargetMode="External"/><Relationship Id="rId4" Type="http://schemas.openxmlformats.org/officeDocument/2006/relationships/hyperlink" Target="http://twitter.com/ALUEnterprise"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hyperlink" Target="https://www.al-enterprise.com/en/products/applications/dispatch-console" TargetMode="External"/><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edemo.al-mydemo.com/dispatch-console/" TargetMode="Externa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cid:image008.jpg@01D8440E.180F5AC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798" y="905932"/>
            <a:ext cx="8665202" cy="689371"/>
          </a:xfrm>
        </p:spPr>
        <p:txBody>
          <a:bodyPr/>
          <a:lstStyle/>
          <a:p>
            <a:r>
              <a:rPr lang="en-US" sz="4400" b="1" dirty="0"/>
              <a:t>Dispatch console</a:t>
            </a:r>
            <a:endParaRPr lang="en-US" sz="4400" dirty="0"/>
          </a:p>
        </p:txBody>
      </p:sp>
      <p:sp>
        <p:nvSpPr>
          <p:cNvPr id="8" name="Espace réservé du texte 2">
            <a:extLst>
              <a:ext uri="{FF2B5EF4-FFF2-40B4-BE49-F238E27FC236}">
                <a16:creationId xmlns:a16="http://schemas.microsoft.com/office/drawing/2014/main" id="{B4E50CBA-3F15-4994-A62A-9C69BEAD93FE}"/>
              </a:ext>
            </a:extLst>
          </p:cNvPr>
          <p:cNvSpPr>
            <a:spLocks noGrp="1"/>
          </p:cNvSpPr>
          <p:nvPr>
            <p:ph type="body" idx="1"/>
          </p:nvPr>
        </p:nvSpPr>
        <p:spPr>
          <a:xfrm>
            <a:off x="478800" y="3950208"/>
            <a:ext cx="7617796" cy="826084"/>
          </a:xfrm>
        </p:spPr>
        <p:txBody>
          <a:bodyPr>
            <a:normAutofit lnSpcReduction="10000"/>
          </a:bodyPr>
          <a:lstStyle/>
          <a:p>
            <a:r>
              <a:rPr lang="en-US" sz="1200" dirty="0"/>
              <a:t>customer presentation</a:t>
            </a:r>
          </a:p>
          <a:p>
            <a:endParaRPr lang="en-US" sz="1200" dirty="0"/>
          </a:p>
          <a:p>
            <a:r>
              <a:rPr lang="en-US" sz="1200" dirty="0"/>
              <a:t>October 2023</a:t>
            </a:r>
          </a:p>
        </p:txBody>
      </p:sp>
    </p:spTree>
    <p:extLst>
      <p:ext uri="{BB962C8B-B14F-4D97-AF65-F5344CB8AC3E}">
        <p14:creationId xmlns:p14="http://schemas.microsoft.com/office/powerpoint/2010/main" val="213479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69"/>
          </p:nvPr>
        </p:nvSpPr>
        <p:spPr>
          <a:xfrm>
            <a:off x="622859" y="234812"/>
            <a:ext cx="5809993" cy="576255"/>
          </a:xfrm>
        </p:spPr>
        <p:txBody>
          <a:bodyPr/>
          <a:lstStyle/>
          <a:p>
            <a:r>
              <a:rPr lang="en-US" b="1" dirty="0"/>
              <a:t>A ministry administration in France</a:t>
            </a:r>
          </a:p>
        </p:txBody>
      </p:sp>
      <p:sp>
        <p:nvSpPr>
          <p:cNvPr id="36" name="ZoneTexte 35">
            <a:extLst>
              <a:ext uri="{FF2B5EF4-FFF2-40B4-BE49-F238E27FC236}">
                <a16:creationId xmlns:a16="http://schemas.microsoft.com/office/drawing/2014/main" id="{584A5F1B-B5EF-48BB-A03F-202D43056A12}"/>
              </a:ext>
            </a:extLst>
          </p:cNvPr>
          <p:cNvSpPr txBox="1"/>
          <p:nvPr/>
        </p:nvSpPr>
        <p:spPr>
          <a:xfrm>
            <a:off x="659910" y="868017"/>
            <a:ext cx="5637574" cy="646331"/>
          </a:xfrm>
          <a:prstGeom prst="rect">
            <a:avLst/>
          </a:prstGeom>
          <a:noFill/>
        </p:spPr>
        <p:txBody>
          <a:bodyPr wrap="square" rtlCol="0">
            <a:spAutoFit/>
          </a:bodyPr>
          <a:lstStyle/>
          <a:p>
            <a:r>
              <a:rPr lang="en-US" sz="1800" dirty="0"/>
              <a:t>Several local sites in the territories with agents that needs to easily prioritize and dispatch calls</a:t>
            </a:r>
          </a:p>
        </p:txBody>
      </p:sp>
      <p:grpSp>
        <p:nvGrpSpPr>
          <p:cNvPr id="15" name="Group 14">
            <a:extLst>
              <a:ext uri="{FF2B5EF4-FFF2-40B4-BE49-F238E27FC236}">
                <a16:creationId xmlns:a16="http://schemas.microsoft.com/office/drawing/2014/main" id="{8C233D1E-F43F-43E1-86E1-CCCEF06337AE}"/>
              </a:ext>
            </a:extLst>
          </p:cNvPr>
          <p:cNvGrpSpPr/>
          <p:nvPr/>
        </p:nvGrpSpPr>
        <p:grpSpPr>
          <a:xfrm>
            <a:off x="6751999" y="1488020"/>
            <a:ext cx="2414822" cy="1979396"/>
            <a:chOff x="6751998" y="1195475"/>
            <a:chExt cx="2414822" cy="1979396"/>
          </a:xfrm>
        </p:grpSpPr>
        <p:sp>
          <p:nvSpPr>
            <p:cNvPr id="34" name="Rectangle 33">
              <a:extLst>
                <a:ext uri="{FF2B5EF4-FFF2-40B4-BE49-F238E27FC236}">
                  <a16:creationId xmlns:a16="http://schemas.microsoft.com/office/drawing/2014/main" id="{8D7B7B04-8BA7-4FA4-9682-D4B0C2EE1633}"/>
                </a:ext>
              </a:extLst>
            </p:cNvPr>
            <p:cNvSpPr/>
            <p:nvPr/>
          </p:nvSpPr>
          <p:spPr>
            <a:xfrm>
              <a:off x="6884310" y="1864448"/>
              <a:ext cx="2282510" cy="1310423"/>
            </a:xfrm>
            <a:prstGeom prst="rect">
              <a:avLst/>
            </a:prstGeom>
          </p:spPr>
          <p:txBody>
            <a:bodyPr wrap="square">
              <a:spAutoFit/>
            </a:bodyPr>
            <a:lstStyle/>
            <a:p>
              <a:pPr>
                <a:lnSpc>
                  <a:spcPct val="115000"/>
                </a:lnSpc>
              </a:pPr>
              <a:r>
                <a:rPr lang="en-US" sz="1400" dirty="0">
                  <a:solidFill>
                    <a:schemeClr val="bg1"/>
                  </a:solidFill>
                </a:rPr>
                <a:t>Long term relationship</a:t>
              </a:r>
              <a:endParaRPr lang="en-US" sz="1400" dirty="0">
                <a:solidFill>
                  <a:schemeClr val="bg1"/>
                </a:solidFill>
                <a:cs typeface="Times New Roman" panose="02020603050405020304" pitchFamily="18" charset="0"/>
              </a:endParaRPr>
            </a:p>
            <a:p>
              <a:pPr>
                <a:lnSpc>
                  <a:spcPct val="115000"/>
                </a:lnSpc>
              </a:pPr>
              <a:endParaRPr lang="en-US" sz="1400" dirty="0">
                <a:solidFill>
                  <a:schemeClr val="bg1"/>
                </a:solidFill>
                <a:cs typeface="Times New Roman" panose="02020603050405020304" pitchFamily="18" charset="0"/>
              </a:endParaRPr>
            </a:p>
            <a:p>
              <a:pPr>
                <a:lnSpc>
                  <a:spcPct val="115000"/>
                </a:lnSpc>
              </a:pPr>
              <a:r>
                <a:rPr lang="en-US" sz="1400" dirty="0" err="1">
                  <a:solidFill>
                    <a:schemeClr val="bg1"/>
                  </a:solidFill>
                </a:rPr>
                <a:t>PoC</a:t>
              </a:r>
              <a:r>
                <a:rPr lang="en-US" sz="1400" dirty="0">
                  <a:solidFill>
                    <a:schemeClr val="bg1"/>
                  </a:solidFill>
                </a:rPr>
                <a:t> &amp; design thinking</a:t>
              </a:r>
            </a:p>
            <a:p>
              <a:pPr>
                <a:lnSpc>
                  <a:spcPct val="115000"/>
                </a:lnSpc>
              </a:pPr>
              <a:endParaRPr lang="en-US" sz="1400" dirty="0">
                <a:solidFill>
                  <a:schemeClr val="bg1"/>
                </a:solidFill>
              </a:endParaRPr>
            </a:p>
            <a:p>
              <a:pPr>
                <a:lnSpc>
                  <a:spcPct val="115000"/>
                </a:lnSpc>
              </a:pPr>
              <a:r>
                <a:rPr lang="en-US" sz="1400" dirty="0">
                  <a:solidFill>
                    <a:schemeClr val="bg1"/>
                  </a:solidFill>
                </a:rPr>
                <a:t>Loyalty &amp; involvement</a:t>
              </a:r>
            </a:p>
          </p:txBody>
        </p:sp>
        <p:sp>
          <p:nvSpPr>
            <p:cNvPr id="28" name="ZoneTexte 11">
              <a:extLst>
                <a:ext uri="{FF2B5EF4-FFF2-40B4-BE49-F238E27FC236}">
                  <a16:creationId xmlns:a16="http://schemas.microsoft.com/office/drawing/2014/main" id="{F89B1792-2C4D-4135-BA63-A9242B5FFCE6}"/>
                </a:ext>
              </a:extLst>
            </p:cNvPr>
            <p:cNvSpPr txBox="1"/>
            <p:nvPr/>
          </p:nvSpPr>
          <p:spPr>
            <a:xfrm>
              <a:off x="6751998" y="1195475"/>
              <a:ext cx="2063528" cy="523220"/>
            </a:xfrm>
            <a:prstGeom prst="rect">
              <a:avLst/>
            </a:prstGeom>
            <a:noFill/>
          </p:spPr>
          <p:txBody>
            <a:bodyPr wrap="square" rtlCol="0">
              <a:spAutoFit/>
            </a:bodyPr>
            <a:lstStyle/>
            <a:p>
              <a:r>
                <a:rPr lang="en-US" sz="1400" dirty="0">
                  <a:solidFill>
                    <a:schemeClr val="bg1"/>
                  </a:solidFill>
                </a:rPr>
                <a:t>WHY ALCATEL-LUCENT ENTERPRISE?</a:t>
              </a:r>
            </a:p>
          </p:txBody>
        </p:sp>
      </p:grpSp>
      <p:grpSp>
        <p:nvGrpSpPr>
          <p:cNvPr id="5" name="Group 4">
            <a:extLst>
              <a:ext uri="{FF2B5EF4-FFF2-40B4-BE49-F238E27FC236}">
                <a16:creationId xmlns:a16="http://schemas.microsoft.com/office/drawing/2014/main" id="{2FF3FE67-1C3F-4A9D-8EF8-E559CE5B9C21}"/>
              </a:ext>
            </a:extLst>
          </p:cNvPr>
          <p:cNvGrpSpPr/>
          <p:nvPr/>
        </p:nvGrpSpPr>
        <p:grpSpPr>
          <a:xfrm>
            <a:off x="622861" y="1597050"/>
            <a:ext cx="6050990" cy="946635"/>
            <a:chOff x="622860" y="1597050"/>
            <a:chExt cx="6050990" cy="946635"/>
          </a:xfrm>
          <a:solidFill>
            <a:schemeClr val="bg2">
              <a:lumMod val="85000"/>
            </a:schemeClr>
          </a:solidFill>
        </p:grpSpPr>
        <p:sp>
          <p:nvSpPr>
            <p:cNvPr id="10" name="Rectangle 9">
              <a:extLst>
                <a:ext uri="{FF2B5EF4-FFF2-40B4-BE49-F238E27FC236}">
                  <a16:creationId xmlns:a16="http://schemas.microsoft.com/office/drawing/2014/main" id="{29D8CF27-4CC7-4657-B859-DE13FBA503A8}"/>
                </a:ext>
              </a:extLst>
            </p:cNvPr>
            <p:cNvSpPr/>
            <p:nvPr/>
          </p:nvSpPr>
          <p:spPr>
            <a:xfrm>
              <a:off x="622860" y="1602706"/>
              <a:ext cx="6050990" cy="9409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0159D13A-4FEF-4CC6-9DC8-1C4C4FBE56E8}"/>
                </a:ext>
              </a:extLst>
            </p:cNvPr>
            <p:cNvSpPr/>
            <p:nvPr/>
          </p:nvSpPr>
          <p:spPr>
            <a:xfrm>
              <a:off x="622860" y="1597050"/>
              <a:ext cx="5809992" cy="800219"/>
            </a:xfrm>
            <a:prstGeom prst="rect">
              <a:avLst/>
            </a:prstGeom>
            <a:grpFill/>
          </p:spPr>
          <p:txBody>
            <a:bodyPr wrap="square">
              <a:spAutoFit/>
            </a:bodyPr>
            <a:lstStyle/>
            <a:p>
              <a:pPr>
                <a:spcAft>
                  <a:spcPts val="600"/>
                </a:spcAft>
              </a:pPr>
              <a:r>
                <a:rPr lang="en-US" sz="1200" b="1" dirty="0"/>
                <a:t>How to prioritize emergency calls?</a:t>
              </a:r>
            </a:p>
            <a:p>
              <a:pPr>
                <a:spcAft>
                  <a:spcPts val="600"/>
                </a:spcAft>
              </a:pPr>
              <a:r>
                <a:rPr lang="en-US" sz="1200" b="1" dirty="0"/>
                <a:t>How to provide the appropriate answer to any call ?</a:t>
              </a:r>
            </a:p>
            <a:p>
              <a:pPr>
                <a:spcAft>
                  <a:spcPts val="600"/>
                </a:spcAft>
              </a:pPr>
              <a:r>
                <a:rPr lang="en-US" sz="1200" b="1" dirty="0"/>
                <a:t>How to specifically answer to end users' requirements?</a:t>
              </a:r>
            </a:p>
          </p:txBody>
        </p:sp>
      </p:grpSp>
      <p:grpSp>
        <p:nvGrpSpPr>
          <p:cNvPr id="18" name="Groupe 17">
            <a:extLst>
              <a:ext uri="{FF2B5EF4-FFF2-40B4-BE49-F238E27FC236}">
                <a16:creationId xmlns:a16="http://schemas.microsoft.com/office/drawing/2014/main" id="{2D849B4C-1E69-43B9-84DE-7067F49DF8F9}"/>
              </a:ext>
            </a:extLst>
          </p:cNvPr>
          <p:cNvGrpSpPr/>
          <p:nvPr/>
        </p:nvGrpSpPr>
        <p:grpSpPr>
          <a:xfrm>
            <a:off x="621720" y="3072171"/>
            <a:ext cx="1736020" cy="1699592"/>
            <a:chOff x="621719" y="3072170"/>
            <a:chExt cx="1736020" cy="1699591"/>
          </a:xfrm>
        </p:grpSpPr>
        <p:sp>
          <p:nvSpPr>
            <p:cNvPr id="7" name="Bulle narrative : rectangle 6">
              <a:extLst>
                <a:ext uri="{FF2B5EF4-FFF2-40B4-BE49-F238E27FC236}">
                  <a16:creationId xmlns:a16="http://schemas.microsoft.com/office/drawing/2014/main" id="{236FEC1D-0606-42B4-A267-D49BCBE23178}"/>
                </a:ext>
              </a:extLst>
            </p:cNvPr>
            <p:cNvSpPr/>
            <p:nvPr/>
          </p:nvSpPr>
          <p:spPr>
            <a:xfrm>
              <a:off x="621719" y="3072170"/>
              <a:ext cx="1736020" cy="1699591"/>
            </a:xfrm>
            <a:prstGeom prst="wedgeRectCallout">
              <a:avLst>
                <a:gd name="adj1" fmla="val -20833"/>
                <a:gd name="adj2" fmla="val -6229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ZoneTexte 10">
              <a:extLst>
                <a:ext uri="{FF2B5EF4-FFF2-40B4-BE49-F238E27FC236}">
                  <a16:creationId xmlns:a16="http://schemas.microsoft.com/office/drawing/2014/main" id="{31B8F827-51A9-4C03-8B1D-66986171253D}"/>
                </a:ext>
              </a:extLst>
            </p:cNvPr>
            <p:cNvSpPr txBox="1"/>
            <p:nvPr/>
          </p:nvSpPr>
          <p:spPr>
            <a:xfrm>
              <a:off x="644354" y="4275483"/>
              <a:ext cx="1709127" cy="415498"/>
            </a:xfrm>
            <a:prstGeom prst="rect">
              <a:avLst/>
            </a:prstGeom>
          </p:spPr>
          <p:txBody>
            <a:bodyPr wrap="square" rtlCol="0">
              <a:spAutoFit/>
            </a:bodyPr>
            <a:lstStyle/>
            <a:p>
              <a:pPr algn="ctr"/>
              <a:r>
                <a:rPr lang="en-US" sz="1050" dirty="0"/>
                <a:t>Design thinking approach with ALE </a:t>
              </a:r>
              <a:r>
                <a:rPr lang="en-US" sz="1050" dirty="0" err="1"/>
                <a:t>ProServ</a:t>
              </a:r>
              <a:endParaRPr lang="en-US" sz="1050" dirty="0"/>
            </a:p>
          </p:txBody>
        </p:sp>
      </p:grpSp>
      <p:grpSp>
        <p:nvGrpSpPr>
          <p:cNvPr id="19" name="Groupe 18">
            <a:extLst>
              <a:ext uri="{FF2B5EF4-FFF2-40B4-BE49-F238E27FC236}">
                <a16:creationId xmlns:a16="http://schemas.microsoft.com/office/drawing/2014/main" id="{6098BD59-4111-4E84-96F7-84B330AD2C1D}"/>
              </a:ext>
            </a:extLst>
          </p:cNvPr>
          <p:cNvGrpSpPr/>
          <p:nvPr/>
        </p:nvGrpSpPr>
        <p:grpSpPr>
          <a:xfrm>
            <a:off x="2568200" y="3072171"/>
            <a:ext cx="3821241" cy="1699591"/>
            <a:chOff x="2568199" y="3072170"/>
            <a:chExt cx="3821241" cy="1699591"/>
          </a:xfrm>
        </p:grpSpPr>
        <p:sp>
          <p:nvSpPr>
            <p:cNvPr id="50" name="Bulle narrative : rectangle 7">
              <a:extLst>
                <a:ext uri="{FF2B5EF4-FFF2-40B4-BE49-F238E27FC236}">
                  <a16:creationId xmlns:a16="http://schemas.microsoft.com/office/drawing/2014/main" id="{139178B9-4034-43D9-BBAA-3E5FA5EBA672}"/>
                </a:ext>
              </a:extLst>
            </p:cNvPr>
            <p:cNvSpPr/>
            <p:nvPr/>
          </p:nvSpPr>
          <p:spPr>
            <a:xfrm>
              <a:off x="2568199" y="3072170"/>
              <a:ext cx="1820995" cy="1699591"/>
            </a:xfrm>
            <a:prstGeom prst="wedgeRectCallout">
              <a:avLst>
                <a:gd name="adj1" fmla="val -20833"/>
                <a:gd name="adj2" fmla="val -62290"/>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ZoneTexte 10">
              <a:extLst>
                <a:ext uri="{FF2B5EF4-FFF2-40B4-BE49-F238E27FC236}">
                  <a16:creationId xmlns:a16="http://schemas.microsoft.com/office/drawing/2014/main" id="{D6E6E27B-B292-4886-BCDD-AAB5CCED6DFF}"/>
                </a:ext>
              </a:extLst>
            </p:cNvPr>
            <p:cNvSpPr txBox="1"/>
            <p:nvPr/>
          </p:nvSpPr>
          <p:spPr>
            <a:xfrm>
              <a:off x="4611757" y="4268991"/>
              <a:ext cx="1777683" cy="500137"/>
            </a:xfrm>
            <a:prstGeom prst="rect">
              <a:avLst/>
            </a:prstGeom>
            <a:noFill/>
          </p:spPr>
          <p:txBody>
            <a:bodyPr wrap="square" rtlCol="0">
              <a:spAutoFit/>
            </a:bodyPr>
            <a:lstStyle/>
            <a:p>
              <a:pPr algn="ctr"/>
              <a:r>
                <a:rPr lang="en-US" sz="1050" b="1" dirty="0"/>
                <a:t>Automated Attendant</a:t>
              </a:r>
            </a:p>
            <a:p>
              <a:pPr algn="ctr"/>
              <a:r>
                <a:rPr lang="en-US" sz="800" dirty="0"/>
                <a:t>to automate pre-qualification of phone calls 24/7</a:t>
              </a:r>
            </a:p>
          </p:txBody>
        </p:sp>
      </p:grpSp>
      <p:sp>
        <p:nvSpPr>
          <p:cNvPr id="9" name="Bulle narrative : rectangle 8">
            <a:extLst>
              <a:ext uri="{FF2B5EF4-FFF2-40B4-BE49-F238E27FC236}">
                <a16:creationId xmlns:a16="http://schemas.microsoft.com/office/drawing/2014/main" id="{20D80659-FD93-4AE0-80F5-E876363CE9F3}"/>
              </a:ext>
            </a:extLst>
          </p:cNvPr>
          <p:cNvSpPr/>
          <p:nvPr/>
        </p:nvSpPr>
        <p:spPr>
          <a:xfrm>
            <a:off x="4611758" y="3072171"/>
            <a:ext cx="1713797" cy="1699591"/>
          </a:xfrm>
          <a:prstGeom prst="wedgeRectCallout">
            <a:avLst>
              <a:gd name="adj1" fmla="val -20833"/>
              <a:gd name="adj2" fmla="val -62290"/>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ZoneTexte 29">
            <a:extLst>
              <a:ext uri="{FF2B5EF4-FFF2-40B4-BE49-F238E27FC236}">
                <a16:creationId xmlns:a16="http://schemas.microsoft.com/office/drawing/2014/main" id="{D4E3E592-31CF-4346-A3D2-0E8AFED8B93F}"/>
              </a:ext>
            </a:extLst>
          </p:cNvPr>
          <p:cNvSpPr txBox="1"/>
          <p:nvPr/>
        </p:nvSpPr>
        <p:spPr>
          <a:xfrm>
            <a:off x="2697655" y="4239195"/>
            <a:ext cx="1562083" cy="538609"/>
          </a:xfrm>
          <a:prstGeom prst="rect">
            <a:avLst/>
          </a:prstGeom>
        </p:spPr>
        <p:txBody>
          <a:bodyPr wrap="square" rtlCol="0">
            <a:spAutoFit/>
          </a:bodyPr>
          <a:lstStyle/>
          <a:p>
            <a:pPr algn="ctr"/>
            <a:r>
              <a:rPr lang="en-US" sz="1050" b="1" dirty="0"/>
              <a:t>Dispatch Console</a:t>
            </a:r>
          </a:p>
          <a:p>
            <a:pPr algn="ctr"/>
            <a:r>
              <a:rPr lang="en-US" sz="800" dirty="0"/>
              <a:t>(personalized interface for the customer)	</a:t>
            </a:r>
            <a:r>
              <a:rPr lang="en-US" sz="1050" dirty="0"/>
              <a:t> </a:t>
            </a:r>
          </a:p>
        </p:txBody>
      </p:sp>
      <p:pic>
        <p:nvPicPr>
          <p:cNvPr id="13" name="Image 12">
            <a:extLst>
              <a:ext uri="{FF2B5EF4-FFF2-40B4-BE49-F238E27FC236}">
                <a16:creationId xmlns:a16="http://schemas.microsoft.com/office/drawing/2014/main" id="{ABA3600C-1793-4931-B5FE-65C8DEE843AA}"/>
              </a:ext>
            </a:extLst>
          </p:cNvPr>
          <p:cNvPicPr>
            <a:picLocks noChangeAspect="1"/>
          </p:cNvPicPr>
          <p:nvPr/>
        </p:nvPicPr>
        <p:blipFill>
          <a:blip r:embed="rId3"/>
          <a:stretch>
            <a:fillRect/>
          </a:stretch>
        </p:blipFill>
        <p:spPr>
          <a:xfrm>
            <a:off x="2603659" y="3283980"/>
            <a:ext cx="1750076" cy="894702"/>
          </a:xfrm>
          <a:prstGeom prst="rect">
            <a:avLst/>
          </a:prstGeom>
        </p:spPr>
      </p:pic>
      <p:pic>
        <p:nvPicPr>
          <p:cNvPr id="14" name="Image 13">
            <a:extLst>
              <a:ext uri="{FF2B5EF4-FFF2-40B4-BE49-F238E27FC236}">
                <a16:creationId xmlns:a16="http://schemas.microsoft.com/office/drawing/2014/main" id="{8532E794-8811-4125-B374-2A4F505923BA}"/>
              </a:ext>
            </a:extLst>
          </p:cNvPr>
          <p:cNvPicPr>
            <a:picLocks noChangeAspect="1"/>
          </p:cNvPicPr>
          <p:nvPr/>
        </p:nvPicPr>
        <p:blipFill>
          <a:blip r:embed="rId4"/>
          <a:stretch>
            <a:fillRect/>
          </a:stretch>
        </p:blipFill>
        <p:spPr>
          <a:xfrm>
            <a:off x="4667070" y="3163218"/>
            <a:ext cx="1603172" cy="1057648"/>
          </a:xfrm>
          <a:prstGeom prst="rect">
            <a:avLst/>
          </a:prstGeom>
        </p:spPr>
      </p:pic>
      <p:pic>
        <p:nvPicPr>
          <p:cNvPr id="16" name="Image 15">
            <a:extLst>
              <a:ext uri="{FF2B5EF4-FFF2-40B4-BE49-F238E27FC236}">
                <a16:creationId xmlns:a16="http://schemas.microsoft.com/office/drawing/2014/main" id="{829DBCB7-BEA2-4B6D-8191-9694CA201806}"/>
              </a:ext>
            </a:extLst>
          </p:cNvPr>
          <p:cNvPicPr>
            <a:picLocks noChangeAspect="1"/>
          </p:cNvPicPr>
          <p:nvPr/>
        </p:nvPicPr>
        <p:blipFill>
          <a:blip r:embed="rId5"/>
          <a:stretch>
            <a:fillRect/>
          </a:stretch>
        </p:blipFill>
        <p:spPr>
          <a:xfrm>
            <a:off x="715159" y="3168970"/>
            <a:ext cx="1567520" cy="1090847"/>
          </a:xfrm>
          <a:prstGeom prst="rect">
            <a:avLst/>
          </a:prstGeom>
        </p:spPr>
      </p:pic>
      <p:pic>
        <p:nvPicPr>
          <p:cNvPr id="3" name="Image 2">
            <a:extLst>
              <a:ext uri="{FF2B5EF4-FFF2-40B4-BE49-F238E27FC236}">
                <a16:creationId xmlns:a16="http://schemas.microsoft.com/office/drawing/2014/main" id="{A4D39616-6D1E-4599-BF89-BB9E977120C5}"/>
              </a:ext>
            </a:extLst>
          </p:cNvPr>
          <p:cNvPicPr>
            <a:picLocks noChangeAspect="1"/>
          </p:cNvPicPr>
          <p:nvPr/>
        </p:nvPicPr>
        <p:blipFill>
          <a:blip r:embed="rId6"/>
          <a:stretch>
            <a:fillRect/>
          </a:stretch>
        </p:blipFill>
        <p:spPr>
          <a:xfrm>
            <a:off x="6536570" y="234812"/>
            <a:ext cx="1007251" cy="897654"/>
          </a:xfrm>
          <a:prstGeom prst="rect">
            <a:avLst/>
          </a:prstGeom>
        </p:spPr>
      </p:pic>
    </p:spTree>
    <p:extLst>
      <p:ext uri="{BB962C8B-B14F-4D97-AF65-F5344CB8AC3E}">
        <p14:creationId xmlns:p14="http://schemas.microsoft.com/office/powerpoint/2010/main" val="26557787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E684F3A-4040-42AE-8E6E-09799670FB59}"/>
              </a:ext>
            </a:extLst>
          </p:cNvPr>
          <p:cNvPicPr>
            <a:picLocks noChangeAspect="1"/>
          </p:cNvPicPr>
          <p:nvPr/>
        </p:nvPicPr>
        <p:blipFill>
          <a:blip r:embed="rId3"/>
          <a:stretch>
            <a:fillRect/>
          </a:stretch>
        </p:blipFill>
        <p:spPr>
          <a:xfrm>
            <a:off x="7810113" y="3072792"/>
            <a:ext cx="1152525" cy="11211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Espace réservé du contenu 1"/>
          <p:cNvSpPr>
            <a:spLocks noGrp="1"/>
          </p:cNvSpPr>
          <p:nvPr>
            <p:ph idx="1"/>
          </p:nvPr>
        </p:nvSpPr>
        <p:spPr>
          <a:xfrm>
            <a:off x="618673" y="2234329"/>
            <a:ext cx="7340007" cy="2674556"/>
          </a:xfrm>
        </p:spPr>
        <p:txBody>
          <a:bodyPr/>
          <a:lstStyle/>
          <a:p>
            <a:pPr marL="0" indent="0">
              <a:buNone/>
            </a:pPr>
            <a:endParaRPr lang="en-US" sz="1800" dirty="0"/>
          </a:p>
          <a:p>
            <a:pPr marL="0" indent="0">
              <a:buNone/>
            </a:pPr>
            <a:r>
              <a:rPr lang="en-US" sz="1800" dirty="0"/>
              <a:t>The </a:t>
            </a:r>
            <a:r>
              <a:rPr lang="en-US" sz="1800" b="1" dirty="0"/>
              <a:t>DISPATCH CONSOLE </a:t>
            </a:r>
            <a:r>
              <a:rPr lang="en-US" sz="1800" dirty="0"/>
              <a:t>is used to manage and prioritize incoming calls from both consumers and field agents. In the Energy control rooms, the agents can prioritize the incoming calls and be able to dispatch them or organize conferences.</a:t>
            </a:r>
          </a:p>
          <a:p>
            <a:pPr marL="0" indent="0">
              <a:buNone/>
            </a:pPr>
            <a:endParaRPr lang="en-US" sz="1800" dirty="0"/>
          </a:p>
          <a:p>
            <a:pPr marL="0" indent="0">
              <a:buNone/>
            </a:pPr>
            <a:r>
              <a:rPr lang="en-US" sz="1800" i="1" dirty="0"/>
              <a:t>“We were able to win thanks to our ability to understand customer concern and to demo our solution live” - </a:t>
            </a:r>
            <a:r>
              <a:rPr lang="en-US" sz="1800" dirty="0"/>
              <a:t>Viktor Holger</a:t>
            </a:r>
          </a:p>
        </p:txBody>
      </p:sp>
      <p:sp>
        <p:nvSpPr>
          <p:cNvPr id="6" name="ZoneTexte 5">
            <a:extLst>
              <a:ext uri="{FF2B5EF4-FFF2-40B4-BE49-F238E27FC236}">
                <a16:creationId xmlns:a16="http://schemas.microsoft.com/office/drawing/2014/main" id="{F1FBD55F-F601-4C72-A94C-2AABE383F43F}"/>
              </a:ext>
            </a:extLst>
          </p:cNvPr>
          <p:cNvSpPr txBox="1"/>
          <p:nvPr/>
        </p:nvSpPr>
        <p:spPr>
          <a:xfrm>
            <a:off x="4326930" y="2106958"/>
            <a:ext cx="4701608" cy="300082"/>
          </a:xfrm>
          <a:prstGeom prst="rect">
            <a:avLst/>
          </a:prstGeom>
          <a:solidFill>
            <a:schemeClr val="accent1">
              <a:lumMod val="20000"/>
              <a:lumOff val="80000"/>
            </a:schemeClr>
          </a:solidFill>
        </p:spPr>
        <p:txBody>
          <a:bodyPr wrap="none" rtlCol="0">
            <a:spAutoFit/>
          </a:bodyPr>
          <a:lstStyle/>
          <a:p>
            <a:pPr algn="ctr"/>
            <a:r>
              <a:rPr lang="en-US" dirty="0"/>
              <a:t>Call pickup, priorities, speed dial, directory, conferencing</a:t>
            </a:r>
          </a:p>
        </p:txBody>
      </p:sp>
      <p:pic>
        <p:nvPicPr>
          <p:cNvPr id="10" name="Image 9">
            <a:extLst>
              <a:ext uri="{FF2B5EF4-FFF2-40B4-BE49-F238E27FC236}">
                <a16:creationId xmlns:a16="http://schemas.microsoft.com/office/drawing/2014/main" id="{9E041501-D9C7-4E21-A623-1E29979D2F36}"/>
              </a:ext>
            </a:extLst>
          </p:cNvPr>
          <p:cNvPicPr>
            <a:picLocks noChangeAspect="1"/>
          </p:cNvPicPr>
          <p:nvPr/>
        </p:nvPicPr>
        <p:blipFill>
          <a:blip r:embed="rId4"/>
          <a:stretch>
            <a:fillRect/>
          </a:stretch>
        </p:blipFill>
        <p:spPr>
          <a:xfrm>
            <a:off x="5174268" y="490917"/>
            <a:ext cx="3175000" cy="1570929"/>
          </a:xfrm>
          <a:prstGeom prst="rect">
            <a:avLst/>
          </a:prstGeom>
        </p:spPr>
      </p:pic>
      <p:sp>
        <p:nvSpPr>
          <p:cNvPr id="7" name="ZoneTexte 6">
            <a:extLst>
              <a:ext uri="{FF2B5EF4-FFF2-40B4-BE49-F238E27FC236}">
                <a16:creationId xmlns:a16="http://schemas.microsoft.com/office/drawing/2014/main" id="{C483E8EF-89A2-46CB-9B14-D8441E194446}"/>
              </a:ext>
            </a:extLst>
          </p:cNvPr>
          <p:cNvSpPr txBox="1"/>
          <p:nvPr/>
        </p:nvSpPr>
        <p:spPr>
          <a:xfrm>
            <a:off x="707607" y="333210"/>
            <a:ext cx="4368485" cy="1107996"/>
          </a:xfrm>
          <a:prstGeom prst="rect">
            <a:avLst/>
          </a:prstGeom>
          <a:noFill/>
        </p:spPr>
        <p:txBody>
          <a:bodyPr wrap="square" rtlCol="0">
            <a:spAutoFit/>
          </a:bodyPr>
          <a:lstStyle/>
          <a:p>
            <a:r>
              <a:rPr lang="en-US" sz="2400" b="1" dirty="0"/>
              <a:t>ENERGY SUPPLIER COMPANY IN GERMANY</a:t>
            </a:r>
          </a:p>
          <a:p>
            <a:endParaRPr lang="en-US" sz="1800" dirty="0"/>
          </a:p>
        </p:txBody>
      </p:sp>
      <p:sp>
        <p:nvSpPr>
          <p:cNvPr id="12" name="ZoneTexte 11">
            <a:extLst>
              <a:ext uri="{FF2B5EF4-FFF2-40B4-BE49-F238E27FC236}">
                <a16:creationId xmlns:a16="http://schemas.microsoft.com/office/drawing/2014/main" id="{D075A5D1-243D-4D0C-AF8F-94C0634C93B1}"/>
              </a:ext>
            </a:extLst>
          </p:cNvPr>
          <p:cNvSpPr txBox="1"/>
          <p:nvPr/>
        </p:nvSpPr>
        <p:spPr>
          <a:xfrm>
            <a:off x="7744212" y="4184631"/>
            <a:ext cx="1284326" cy="523220"/>
          </a:xfrm>
          <a:prstGeom prst="rect">
            <a:avLst/>
          </a:prstGeom>
          <a:noFill/>
        </p:spPr>
        <p:txBody>
          <a:bodyPr wrap="none" rtlCol="0">
            <a:spAutoFit/>
          </a:bodyPr>
          <a:lstStyle/>
          <a:p>
            <a:pPr algn="ctr"/>
            <a:r>
              <a:rPr lang="en-US" sz="1400" dirty="0"/>
              <a:t>Viktor Holger,</a:t>
            </a:r>
            <a:br>
              <a:rPr lang="en-US" sz="1400" dirty="0"/>
            </a:br>
            <a:r>
              <a:rPr lang="en-US" sz="1400" dirty="0"/>
              <a:t>ALE Germany</a:t>
            </a:r>
            <a:endParaRPr lang="fr-FR" dirty="0"/>
          </a:p>
        </p:txBody>
      </p:sp>
      <p:pic>
        <p:nvPicPr>
          <p:cNvPr id="5" name="Image 4">
            <a:extLst>
              <a:ext uri="{FF2B5EF4-FFF2-40B4-BE49-F238E27FC236}">
                <a16:creationId xmlns:a16="http://schemas.microsoft.com/office/drawing/2014/main" id="{B860BBBE-5D11-4515-A8AB-74C3D5BFBD1C}"/>
              </a:ext>
            </a:extLst>
          </p:cNvPr>
          <p:cNvPicPr>
            <a:picLocks noChangeAspect="1"/>
          </p:cNvPicPr>
          <p:nvPr/>
        </p:nvPicPr>
        <p:blipFill>
          <a:blip r:embed="rId5"/>
          <a:stretch>
            <a:fillRect/>
          </a:stretch>
        </p:blipFill>
        <p:spPr>
          <a:xfrm>
            <a:off x="2891849" y="833277"/>
            <a:ext cx="926092" cy="555655"/>
          </a:xfrm>
          <a:prstGeom prst="rect">
            <a:avLst/>
          </a:prstGeom>
        </p:spPr>
      </p:pic>
    </p:spTree>
    <p:extLst>
      <p:ext uri="{BB962C8B-B14F-4D97-AF65-F5344CB8AC3E}">
        <p14:creationId xmlns:p14="http://schemas.microsoft.com/office/powerpoint/2010/main" val="407657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69"/>
          </p:nvPr>
        </p:nvSpPr>
        <p:spPr>
          <a:xfrm>
            <a:off x="622860" y="234813"/>
            <a:ext cx="8521140" cy="431938"/>
          </a:xfrm>
        </p:spPr>
        <p:txBody>
          <a:bodyPr/>
          <a:lstStyle/>
          <a:p>
            <a:r>
              <a:rPr lang="en-US" dirty="0"/>
              <a:t>benefits</a:t>
            </a:r>
            <a:endParaRPr lang="fr-FR" dirty="0"/>
          </a:p>
        </p:txBody>
      </p:sp>
      <p:sp>
        <p:nvSpPr>
          <p:cNvPr id="7" name="椭圆 78">
            <a:extLst>
              <a:ext uri="{FF2B5EF4-FFF2-40B4-BE49-F238E27FC236}">
                <a16:creationId xmlns:a16="http://schemas.microsoft.com/office/drawing/2014/main" id="{6B9070D2-F965-483B-BB73-7DC8058ED90D}"/>
              </a:ext>
            </a:extLst>
          </p:cNvPr>
          <p:cNvSpPr/>
          <p:nvPr/>
        </p:nvSpPr>
        <p:spPr bwMode="auto">
          <a:xfrm>
            <a:off x="3547257" y="1325563"/>
            <a:ext cx="2672345" cy="2887150"/>
          </a:xfrm>
          <a:prstGeom prst="rect">
            <a:avLst/>
          </a:prstGeom>
          <a:solidFill>
            <a:schemeClr val="accent1">
              <a:alpha val="90000"/>
            </a:schemeClr>
          </a:solidFill>
          <a:ln w="12700" cap="flat" cmpd="sng" algn="ctr">
            <a:noFill/>
            <a:prstDash val="solid"/>
            <a:miter lim="0"/>
            <a:headEnd type="none" w="med" len="med"/>
            <a:tailEnd type="none" w="med" len="med"/>
          </a:ln>
          <a:effectLst/>
        </p:spPr>
        <p:txBody>
          <a:bodyPr rot="0" spcFirstLastPara="0" vertOverflow="overflow" horzOverflow="overflow" vert="horz" wrap="square" lIns="26789" tIns="26789" rIns="26789" bIns="26789" numCol="1" spcCol="0" rtlCol="0" fromWordArt="0" anchor="ctr" anchorCtr="0" forceAA="0" compatLnSpc="1">
            <a:prstTxWarp prst="textNoShape">
              <a:avLst/>
            </a:prstTxWarp>
            <a:noAutofit/>
          </a:bodyPr>
          <a:lstStyle/>
          <a:p>
            <a:pPr marL="171450"/>
            <a:endParaRPr lang="zh-CN" altLang="en-US" sz="1600">
              <a:latin typeface="Trebuchet MS" panose="020B0603020202020204" pitchFamily="34" charset="0"/>
            </a:endParaRPr>
          </a:p>
        </p:txBody>
      </p:sp>
      <p:sp>
        <p:nvSpPr>
          <p:cNvPr id="8" name="Line 3">
            <a:extLst>
              <a:ext uri="{FF2B5EF4-FFF2-40B4-BE49-F238E27FC236}">
                <a16:creationId xmlns:a16="http://schemas.microsoft.com/office/drawing/2014/main" id="{956F183B-4CA1-4186-92D7-6FC9C4E5B80A}"/>
              </a:ext>
            </a:extLst>
          </p:cNvPr>
          <p:cNvSpPr>
            <a:spLocks noChangeShapeType="1"/>
          </p:cNvSpPr>
          <p:nvPr/>
        </p:nvSpPr>
        <p:spPr bwMode="auto">
          <a:xfrm>
            <a:off x="4175412" y="2636869"/>
            <a:ext cx="1416034" cy="0"/>
          </a:xfrm>
          <a:prstGeom prst="line">
            <a:avLst/>
          </a:prstGeom>
          <a:ln>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zh-CN" altLang="zh-CN" sz="1000" dirty="0">
              <a:latin typeface="Trebuchet MS" panose="020B0603020202020204" pitchFamily="34" charset="0"/>
            </a:endParaRPr>
          </a:p>
        </p:txBody>
      </p:sp>
      <p:sp>
        <p:nvSpPr>
          <p:cNvPr id="9" name="文本框 55">
            <a:extLst>
              <a:ext uri="{FF2B5EF4-FFF2-40B4-BE49-F238E27FC236}">
                <a16:creationId xmlns:a16="http://schemas.microsoft.com/office/drawing/2014/main" id="{D62D2C44-9895-4476-93B8-8210ACD48B5A}"/>
              </a:ext>
            </a:extLst>
          </p:cNvPr>
          <p:cNvSpPr txBox="1"/>
          <p:nvPr/>
        </p:nvSpPr>
        <p:spPr>
          <a:xfrm>
            <a:off x="3547257" y="1893254"/>
            <a:ext cx="2672344" cy="646331"/>
          </a:xfrm>
          <a:prstGeom prst="rect">
            <a:avLst/>
          </a:prstGeom>
        </p:spPr>
        <p:txBody>
          <a:bodyPr wrap="square" anchor="b" anchorCtr="0">
            <a:spAutoFit/>
          </a:bodyPr>
          <a:lstStyle>
            <a:defPPr>
              <a:defRPr lang="zh-CN"/>
            </a:defPPr>
            <a:lvl1pPr>
              <a:defRPr sz="1200">
                <a:solidFill>
                  <a:schemeClr val="bg1">
                    <a:lumMod val="50000"/>
                  </a:schemeClr>
                </a:solidFill>
                <a:latin typeface="HelveticaNeueLT Pro 67 MdCn" panose="020B0606030502030204" pitchFamily="34" charset="0"/>
                <a:ea typeface="Hiragino Sans GB W3" panose="020B0300000000000000" pitchFamily="34" charset="-122"/>
              </a:defRPr>
            </a:lvl1pPr>
          </a:lstStyle>
          <a:p>
            <a:pPr algn="ctr"/>
            <a:r>
              <a:rPr lang="en-US" altLang="zh-CN" sz="1800" b="1" dirty="0">
                <a:solidFill>
                  <a:schemeClr val="bg1"/>
                </a:solidFill>
                <a:latin typeface="+mj-lt"/>
              </a:rPr>
              <a:t>Coordinate operations and share information</a:t>
            </a:r>
          </a:p>
        </p:txBody>
      </p:sp>
      <p:sp>
        <p:nvSpPr>
          <p:cNvPr id="10" name="Content Placeholder 2">
            <a:extLst>
              <a:ext uri="{FF2B5EF4-FFF2-40B4-BE49-F238E27FC236}">
                <a16:creationId xmlns:a16="http://schemas.microsoft.com/office/drawing/2014/main" id="{068020A2-74E9-4434-ADE0-30ECB85F6CD0}"/>
              </a:ext>
            </a:extLst>
          </p:cNvPr>
          <p:cNvSpPr txBox="1">
            <a:spLocks/>
          </p:cNvSpPr>
          <p:nvPr/>
        </p:nvSpPr>
        <p:spPr>
          <a:xfrm>
            <a:off x="3543670" y="2814468"/>
            <a:ext cx="2672344" cy="1350107"/>
          </a:xfrm>
          <a:prstGeom prst="rect">
            <a:avLst/>
          </a:prstGeom>
        </p:spPr>
        <p:txBody>
          <a:bodyPr/>
          <a:lstStyle>
            <a:lvl1pPr marL="180975" indent="-180975" algn="l" rtl="0" eaLnBrk="1" fontAlgn="base" hangingPunct="1">
              <a:spcBef>
                <a:spcPct val="20000"/>
              </a:spcBef>
              <a:spcAft>
                <a:spcPct val="30000"/>
              </a:spcAft>
              <a:buClrTx/>
              <a:buSzPct val="80000"/>
              <a:buFont typeface="Wingdings" panose="05000000000000000000" pitchFamily="2" charset="2"/>
              <a:buChar char=""/>
              <a:defRPr sz="1500">
                <a:solidFill>
                  <a:schemeClr val="tx1"/>
                </a:solidFill>
                <a:latin typeface="Trebuchet MS" panose="020B0603020202020204" pitchFamily="34" charset="0"/>
                <a:ea typeface="+mn-ea"/>
                <a:cs typeface="Segoe UI" panose="020B0502040204020203" pitchFamily="34" charset="0"/>
              </a:defRPr>
            </a:lvl1pPr>
            <a:lvl2pPr marL="361950" indent="-180975" algn="l" rtl="0" eaLnBrk="1" fontAlgn="base" hangingPunct="1">
              <a:spcBef>
                <a:spcPct val="20000"/>
              </a:spcBef>
              <a:spcAft>
                <a:spcPts val="0"/>
              </a:spcAft>
              <a:buClrTx/>
              <a:buFont typeface="Wingdings" panose="05000000000000000000" pitchFamily="2" charset="2"/>
              <a:buChar char="§"/>
              <a:defRPr sz="1400">
                <a:solidFill>
                  <a:schemeClr val="tx1"/>
                </a:solidFill>
                <a:latin typeface="Trebuchet MS" panose="020B0603020202020204" pitchFamily="34" charset="0"/>
                <a:cs typeface="Segoe UI" panose="020B0502040204020203" pitchFamily="34" charset="0"/>
              </a:defRPr>
            </a:lvl2pPr>
            <a:lvl3pPr marL="538163" indent="-131763" algn="l" rtl="0" eaLnBrk="1" fontAlgn="base" hangingPunct="1">
              <a:spcBef>
                <a:spcPts val="329"/>
              </a:spcBef>
              <a:spcAft>
                <a:spcPts val="0"/>
              </a:spcAft>
              <a:buClrTx/>
              <a:buFont typeface="Arial" pitchFamily="34" charset="0"/>
              <a:buChar char="­"/>
              <a:defRPr sz="1200">
                <a:solidFill>
                  <a:schemeClr val="tx1"/>
                </a:solidFill>
                <a:latin typeface="Trebuchet MS" panose="020B0603020202020204" pitchFamily="34" charset="0"/>
                <a:cs typeface="Segoe UI" panose="020B0502040204020203" pitchFamily="34" charset="0"/>
              </a:defRPr>
            </a:lvl3pPr>
            <a:lvl4pPr marL="631825" indent="-85725" algn="l" rtl="0" eaLnBrk="1" fontAlgn="base" hangingPunct="1">
              <a:spcBef>
                <a:spcPct val="20000"/>
              </a:spcBef>
              <a:spcAft>
                <a:spcPct val="30000"/>
              </a:spcAft>
              <a:buClrTx/>
              <a:buFont typeface="Arial" pitchFamily="34" charset="0"/>
              <a:buChar char="­"/>
              <a:defRPr sz="1100">
                <a:solidFill>
                  <a:schemeClr val="tx1"/>
                </a:solidFill>
                <a:latin typeface="Trebuchet MS" panose="020B0603020202020204" pitchFamily="34" charset="0"/>
                <a:cs typeface="Segoe UI" panose="020B0502040204020203" pitchFamily="34" charset="0"/>
              </a:defRPr>
            </a:lvl4pPr>
            <a:lvl5pPr marL="715963" indent="-84138" algn="l" rtl="0" eaLnBrk="1" fontAlgn="base" hangingPunct="1">
              <a:spcBef>
                <a:spcPct val="20000"/>
              </a:spcBef>
              <a:spcAft>
                <a:spcPct val="30000"/>
              </a:spcAft>
              <a:buClrTx/>
              <a:buFont typeface="Arial" pitchFamily="34" charset="0"/>
              <a:buChar char="­"/>
              <a:defRPr sz="1100">
                <a:solidFill>
                  <a:schemeClr val="tx1"/>
                </a:solidFill>
                <a:latin typeface="Trebuchet MS" panose="020B0603020202020204" pitchFamily="34" charset="0"/>
                <a:cs typeface="Segoe UI" panose="020B0502040204020203" pitchFamily="34" charset="0"/>
              </a:defRPr>
            </a:lvl5pPr>
            <a:lvl6pPr marL="1093553"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6pPr>
            <a:lvl7pPr marL="1441942"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7pPr>
            <a:lvl8pPr marL="1790331"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8pPr>
            <a:lvl9pPr marL="2138719"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9pPr>
          </a:lstStyle>
          <a:p>
            <a:pPr marL="0" indent="0" algn="ctr">
              <a:spcBef>
                <a:spcPts val="0"/>
              </a:spcBef>
              <a:spcAft>
                <a:spcPts val="600"/>
              </a:spcAft>
              <a:buNone/>
            </a:pPr>
            <a:r>
              <a:rPr lang="en-US" sz="1200" i="1" kern="0" dirty="0">
                <a:solidFill>
                  <a:schemeClr val="bg1"/>
                </a:solidFill>
              </a:rPr>
              <a:t>Communication tool to easily coordinate emergency response between staff</a:t>
            </a:r>
          </a:p>
        </p:txBody>
      </p:sp>
      <p:sp>
        <p:nvSpPr>
          <p:cNvPr id="22" name="椭圆 126">
            <a:extLst>
              <a:ext uri="{FF2B5EF4-FFF2-40B4-BE49-F238E27FC236}">
                <a16:creationId xmlns:a16="http://schemas.microsoft.com/office/drawing/2014/main" id="{D22F7697-8DCC-4505-88E7-46239AD175F9}"/>
              </a:ext>
            </a:extLst>
          </p:cNvPr>
          <p:cNvSpPr/>
          <p:nvPr/>
        </p:nvSpPr>
        <p:spPr bwMode="auto">
          <a:xfrm>
            <a:off x="6404420" y="1325561"/>
            <a:ext cx="2609973" cy="2887149"/>
          </a:xfrm>
          <a:prstGeom prst="rect">
            <a:avLst/>
          </a:prstGeom>
          <a:solidFill>
            <a:srgbClr val="0085CA">
              <a:alpha val="90000"/>
            </a:srgbClr>
          </a:solidFill>
          <a:ln w="12700" cap="flat" cmpd="sng" algn="ctr">
            <a:noFill/>
            <a:prstDash val="solid"/>
            <a:miter lim="0"/>
            <a:headEnd type="none" w="med" len="med"/>
            <a:tailEnd type="none" w="med" len="med"/>
          </a:ln>
          <a:effectLst/>
        </p:spPr>
        <p:txBody>
          <a:bodyPr rot="0" spcFirstLastPara="0" vertOverflow="overflow" horzOverflow="overflow" vert="horz" wrap="square" lIns="26789" tIns="26789" rIns="26789" bIns="26789" numCol="1" spcCol="0" rtlCol="0" fromWordArt="0" anchor="ctr" anchorCtr="0" forceAA="0" compatLnSpc="1">
            <a:prstTxWarp prst="textNoShape">
              <a:avLst/>
            </a:prstTxWarp>
            <a:noAutofit/>
          </a:bodyPr>
          <a:lstStyle/>
          <a:p>
            <a:pPr marL="171450"/>
            <a:endParaRPr lang="zh-CN" altLang="en-US" sz="1600">
              <a:latin typeface="Trebuchet MS" panose="020B0603020202020204" pitchFamily="34" charset="0"/>
            </a:endParaRPr>
          </a:p>
        </p:txBody>
      </p:sp>
      <p:sp>
        <p:nvSpPr>
          <p:cNvPr id="23" name="文本框 55">
            <a:extLst>
              <a:ext uri="{FF2B5EF4-FFF2-40B4-BE49-F238E27FC236}">
                <a16:creationId xmlns:a16="http://schemas.microsoft.com/office/drawing/2014/main" id="{6FB0BBAF-1BC0-4BAB-AFDA-C598BA8873C4}"/>
              </a:ext>
            </a:extLst>
          </p:cNvPr>
          <p:cNvSpPr txBox="1"/>
          <p:nvPr/>
        </p:nvSpPr>
        <p:spPr>
          <a:xfrm>
            <a:off x="6398928" y="1897612"/>
            <a:ext cx="2615464" cy="646331"/>
          </a:xfrm>
          <a:prstGeom prst="rect">
            <a:avLst/>
          </a:prstGeom>
        </p:spPr>
        <p:txBody>
          <a:bodyPr wrap="square" anchor="b" anchorCtr="0">
            <a:spAutoFit/>
          </a:bodyPr>
          <a:lstStyle>
            <a:defPPr>
              <a:defRPr lang="zh-CN"/>
            </a:defPPr>
            <a:lvl1pPr>
              <a:defRPr sz="1200">
                <a:solidFill>
                  <a:schemeClr val="bg1">
                    <a:lumMod val="50000"/>
                  </a:schemeClr>
                </a:solidFill>
                <a:latin typeface="HelveticaNeueLT Pro 67 MdCn" panose="020B0606030502030204" pitchFamily="34" charset="0"/>
                <a:ea typeface="Hiragino Sans GB W3" panose="020B0300000000000000" pitchFamily="34" charset="-122"/>
              </a:defRPr>
            </a:lvl1pPr>
          </a:lstStyle>
          <a:p>
            <a:pPr algn="ctr"/>
            <a:r>
              <a:rPr lang="da-DK" altLang="zh-CN" sz="1800" b="1" dirty="0">
                <a:solidFill>
                  <a:schemeClr val="bg1"/>
                </a:solidFill>
                <a:latin typeface="+mj-lt"/>
              </a:rPr>
              <a:t>Secure and reliable communications</a:t>
            </a:r>
          </a:p>
        </p:txBody>
      </p:sp>
      <p:sp>
        <p:nvSpPr>
          <p:cNvPr id="24" name="Content Placeholder 2">
            <a:extLst>
              <a:ext uri="{FF2B5EF4-FFF2-40B4-BE49-F238E27FC236}">
                <a16:creationId xmlns:a16="http://schemas.microsoft.com/office/drawing/2014/main" id="{27B57568-A1DF-4A5C-B3FF-F1C37846ABEE}"/>
              </a:ext>
            </a:extLst>
          </p:cNvPr>
          <p:cNvSpPr txBox="1">
            <a:spLocks/>
          </p:cNvSpPr>
          <p:nvPr/>
        </p:nvSpPr>
        <p:spPr>
          <a:xfrm>
            <a:off x="6391752" y="2875852"/>
            <a:ext cx="2622641" cy="1108937"/>
          </a:xfrm>
          <a:prstGeom prst="rect">
            <a:avLst/>
          </a:prstGeom>
        </p:spPr>
        <p:txBody>
          <a:bodyPr/>
          <a:lstStyle>
            <a:lvl1pPr marL="180975" indent="-180975" algn="l" rtl="0" eaLnBrk="1" fontAlgn="base" hangingPunct="1">
              <a:spcBef>
                <a:spcPct val="20000"/>
              </a:spcBef>
              <a:spcAft>
                <a:spcPct val="30000"/>
              </a:spcAft>
              <a:buClrTx/>
              <a:buSzPct val="80000"/>
              <a:buFont typeface="Wingdings" panose="05000000000000000000" pitchFamily="2" charset="2"/>
              <a:buChar char=""/>
              <a:defRPr sz="1500">
                <a:solidFill>
                  <a:schemeClr val="tx1"/>
                </a:solidFill>
                <a:latin typeface="Trebuchet MS" panose="020B0603020202020204" pitchFamily="34" charset="0"/>
                <a:ea typeface="+mn-ea"/>
                <a:cs typeface="Segoe UI" panose="020B0502040204020203" pitchFamily="34" charset="0"/>
              </a:defRPr>
            </a:lvl1pPr>
            <a:lvl2pPr marL="361950" indent="-180975" algn="l" rtl="0" eaLnBrk="1" fontAlgn="base" hangingPunct="1">
              <a:spcBef>
                <a:spcPct val="20000"/>
              </a:spcBef>
              <a:spcAft>
                <a:spcPts val="0"/>
              </a:spcAft>
              <a:buClrTx/>
              <a:buFont typeface="Wingdings" panose="05000000000000000000" pitchFamily="2" charset="2"/>
              <a:buChar char="§"/>
              <a:defRPr sz="1400">
                <a:solidFill>
                  <a:schemeClr val="tx1"/>
                </a:solidFill>
                <a:latin typeface="Trebuchet MS" panose="020B0603020202020204" pitchFamily="34" charset="0"/>
                <a:cs typeface="Segoe UI" panose="020B0502040204020203" pitchFamily="34" charset="0"/>
              </a:defRPr>
            </a:lvl2pPr>
            <a:lvl3pPr marL="538163" indent="-131763" algn="l" rtl="0" eaLnBrk="1" fontAlgn="base" hangingPunct="1">
              <a:spcBef>
                <a:spcPts val="329"/>
              </a:spcBef>
              <a:spcAft>
                <a:spcPts val="0"/>
              </a:spcAft>
              <a:buClrTx/>
              <a:buFont typeface="Arial" pitchFamily="34" charset="0"/>
              <a:buChar char="­"/>
              <a:defRPr sz="1200">
                <a:solidFill>
                  <a:schemeClr val="tx1"/>
                </a:solidFill>
                <a:latin typeface="Trebuchet MS" panose="020B0603020202020204" pitchFamily="34" charset="0"/>
                <a:cs typeface="Segoe UI" panose="020B0502040204020203" pitchFamily="34" charset="0"/>
              </a:defRPr>
            </a:lvl3pPr>
            <a:lvl4pPr marL="631825" indent="-85725" algn="l" rtl="0" eaLnBrk="1" fontAlgn="base" hangingPunct="1">
              <a:spcBef>
                <a:spcPct val="20000"/>
              </a:spcBef>
              <a:spcAft>
                <a:spcPct val="30000"/>
              </a:spcAft>
              <a:buClrTx/>
              <a:buFont typeface="Arial" pitchFamily="34" charset="0"/>
              <a:buChar char="­"/>
              <a:defRPr sz="1100">
                <a:solidFill>
                  <a:schemeClr val="tx1"/>
                </a:solidFill>
                <a:latin typeface="Trebuchet MS" panose="020B0603020202020204" pitchFamily="34" charset="0"/>
                <a:cs typeface="Segoe UI" panose="020B0502040204020203" pitchFamily="34" charset="0"/>
              </a:defRPr>
            </a:lvl4pPr>
            <a:lvl5pPr marL="715963" indent="-84138" algn="l" rtl="0" eaLnBrk="1" fontAlgn="base" hangingPunct="1">
              <a:spcBef>
                <a:spcPct val="20000"/>
              </a:spcBef>
              <a:spcAft>
                <a:spcPct val="30000"/>
              </a:spcAft>
              <a:buClrTx/>
              <a:buFont typeface="Arial" pitchFamily="34" charset="0"/>
              <a:buChar char="­"/>
              <a:defRPr sz="1100">
                <a:solidFill>
                  <a:schemeClr val="tx1"/>
                </a:solidFill>
                <a:latin typeface="Trebuchet MS" panose="020B0603020202020204" pitchFamily="34" charset="0"/>
                <a:cs typeface="Segoe UI" panose="020B0502040204020203" pitchFamily="34" charset="0"/>
              </a:defRPr>
            </a:lvl5pPr>
            <a:lvl6pPr marL="1093553"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6pPr>
            <a:lvl7pPr marL="1441942"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7pPr>
            <a:lvl8pPr marL="1790331"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8pPr>
            <a:lvl9pPr marL="2138719"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9pPr>
          </a:lstStyle>
          <a:p>
            <a:pPr marL="0" indent="0" algn="ctr">
              <a:spcBef>
                <a:spcPts val="0"/>
              </a:spcBef>
              <a:spcAft>
                <a:spcPts val="600"/>
              </a:spcAft>
              <a:buNone/>
            </a:pPr>
            <a:r>
              <a:rPr lang="en-US" sz="1200" i="1" kern="0" dirty="0">
                <a:solidFill>
                  <a:schemeClr val="bg1"/>
                </a:solidFill>
              </a:rPr>
              <a:t>High-availability based on a resilient and proven communications system to ensure service continuity</a:t>
            </a:r>
          </a:p>
        </p:txBody>
      </p:sp>
      <p:sp>
        <p:nvSpPr>
          <p:cNvPr id="26" name="Line 3">
            <a:extLst>
              <a:ext uri="{FF2B5EF4-FFF2-40B4-BE49-F238E27FC236}">
                <a16:creationId xmlns:a16="http://schemas.microsoft.com/office/drawing/2014/main" id="{380CBE07-2566-44E8-902F-6000190515F4}"/>
              </a:ext>
            </a:extLst>
          </p:cNvPr>
          <p:cNvSpPr>
            <a:spLocks noChangeShapeType="1"/>
          </p:cNvSpPr>
          <p:nvPr/>
        </p:nvSpPr>
        <p:spPr bwMode="auto">
          <a:xfrm>
            <a:off x="6998643" y="2636869"/>
            <a:ext cx="1416034" cy="0"/>
          </a:xfrm>
          <a:prstGeom prst="line">
            <a:avLst/>
          </a:prstGeom>
          <a:ln>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zh-CN" altLang="zh-CN" sz="1000" dirty="0">
              <a:latin typeface="Trebuchet MS" panose="020B0603020202020204" pitchFamily="34" charset="0"/>
            </a:endParaRPr>
          </a:p>
        </p:txBody>
      </p:sp>
      <p:sp>
        <p:nvSpPr>
          <p:cNvPr id="34" name="椭圆 68">
            <a:extLst>
              <a:ext uri="{FF2B5EF4-FFF2-40B4-BE49-F238E27FC236}">
                <a16:creationId xmlns:a16="http://schemas.microsoft.com/office/drawing/2014/main" id="{ADF92288-5FD3-4074-B653-445C7A990CE1}"/>
              </a:ext>
            </a:extLst>
          </p:cNvPr>
          <p:cNvSpPr/>
          <p:nvPr/>
        </p:nvSpPr>
        <p:spPr bwMode="auto">
          <a:xfrm>
            <a:off x="606813" y="1325562"/>
            <a:ext cx="2761118" cy="2887150"/>
          </a:xfrm>
          <a:prstGeom prst="rect">
            <a:avLst/>
          </a:prstGeom>
          <a:solidFill>
            <a:srgbClr val="006496">
              <a:alpha val="90000"/>
            </a:srgbClr>
          </a:solidFill>
          <a:ln w="12700" cap="flat" cmpd="sng" algn="ctr">
            <a:noFill/>
            <a:prstDash val="solid"/>
            <a:miter lim="0"/>
            <a:headEnd type="none" w="med" len="med"/>
            <a:tailEnd type="none" w="med" len="med"/>
          </a:ln>
          <a:effectLst/>
        </p:spPr>
        <p:txBody>
          <a:bodyPr rot="0" spcFirstLastPara="0" vertOverflow="overflow" horzOverflow="overflow" vert="horz" wrap="square" lIns="26789" tIns="26789" rIns="26789" bIns="26789" numCol="1" spcCol="0" rtlCol="0" fromWordArt="0" anchor="ctr" anchorCtr="0" forceAA="0" compatLnSpc="1">
            <a:prstTxWarp prst="textNoShape">
              <a:avLst/>
            </a:prstTxWarp>
            <a:noAutofit/>
          </a:bodyPr>
          <a:lstStyle/>
          <a:p>
            <a:pPr marL="171450"/>
            <a:endParaRPr lang="zh-CN" altLang="en-US" dirty="0">
              <a:latin typeface="Trebuchet MS" panose="020B0603020202020204" pitchFamily="34" charset="0"/>
            </a:endParaRPr>
          </a:p>
        </p:txBody>
      </p:sp>
      <p:sp>
        <p:nvSpPr>
          <p:cNvPr id="36" name="文本框 55">
            <a:extLst>
              <a:ext uri="{FF2B5EF4-FFF2-40B4-BE49-F238E27FC236}">
                <a16:creationId xmlns:a16="http://schemas.microsoft.com/office/drawing/2014/main" id="{B583819A-D444-4244-9107-F584A2E92D70}"/>
              </a:ext>
            </a:extLst>
          </p:cNvPr>
          <p:cNvSpPr txBox="1"/>
          <p:nvPr/>
        </p:nvSpPr>
        <p:spPr>
          <a:xfrm>
            <a:off x="606813" y="1895927"/>
            <a:ext cx="2761118" cy="646331"/>
          </a:xfrm>
          <a:prstGeom prst="rect">
            <a:avLst/>
          </a:prstGeom>
        </p:spPr>
        <p:txBody>
          <a:bodyPr wrap="square" anchor="b" anchorCtr="0">
            <a:spAutoFit/>
          </a:bodyPr>
          <a:lstStyle>
            <a:defPPr>
              <a:defRPr lang="zh-CN"/>
            </a:defPPr>
            <a:lvl1pPr>
              <a:defRPr sz="1200">
                <a:solidFill>
                  <a:schemeClr val="bg1">
                    <a:lumMod val="50000"/>
                  </a:schemeClr>
                </a:solidFill>
                <a:latin typeface="HelveticaNeueLT Pro 67 MdCn" panose="020B0606030502030204" pitchFamily="34" charset="0"/>
                <a:ea typeface="Hiragino Sans GB W3" panose="020B0300000000000000" pitchFamily="34" charset="-122"/>
              </a:defRPr>
            </a:lvl1pPr>
          </a:lstStyle>
          <a:p>
            <a:pPr algn="ctr"/>
            <a:r>
              <a:rPr lang="da-DK" altLang="zh-CN" sz="1800" b="1" dirty="0">
                <a:solidFill>
                  <a:schemeClr val="bg1"/>
                </a:solidFill>
                <a:latin typeface="+mj-lt"/>
              </a:rPr>
              <a:t>Improve operators’ operational efficiency</a:t>
            </a:r>
          </a:p>
        </p:txBody>
      </p:sp>
      <p:sp>
        <p:nvSpPr>
          <p:cNvPr id="37" name="Content Placeholder 2">
            <a:extLst>
              <a:ext uri="{FF2B5EF4-FFF2-40B4-BE49-F238E27FC236}">
                <a16:creationId xmlns:a16="http://schemas.microsoft.com/office/drawing/2014/main" id="{E3650DBE-C374-4538-9B47-CE2911DD6708}"/>
              </a:ext>
            </a:extLst>
          </p:cNvPr>
          <p:cNvSpPr txBox="1">
            <a:spLocks/>
          </p:cNvSpPr>
          <p:nvPr/>
        </p:nvSpPr>
        <p:spPr>
          <a:xfrm>
            <a:off x="604372" y="2814469"/>
            <a:ext cx="2763559" cy="1350106"/>
          </a:xfrm>
          <a:prstGeom prst="rect">
            <a:avLst/>
          </a:prstGeom>
        </p:spPr>
        <p:txBody>
          <a:bodyPr/>
          <a:lstStyle>
            <a:lvl1pPr marL="180975" indent="-180975" algn="l" rtl="0" eaLnBrk="1" fontAlgn="base" hangingPunct="1">
              <a:spcBef>
                <a:spcPct val="20000"/>
              </a:spcBef>
              <a:spcAft>
                <a:spcPct val="30000"/>
              </a:spcAft>
              <a:buClrTx/>
              <a:buSzPct val="80000"/>
              <a:buFont typeface="Wingdings" panose="05000000000000000000" pitchFamily="2" charset="2"/>
              <a:buChar char=""/>
              <a:defRPr sz="1500">
                <a:solidFill>
                  <a:schemeClr val="tx1"/>
                </a:solidFill>
                <a:latin typeface="Trebuchet MS" panose="020B0603020202020204" pitchFamily="34" charset="0"/>
                <a:ea typeface="+mn-ea"/>
                <a:cs typeface="Segoe UI" panose="020B0502040204020203" pitchFamily="34" charset="0"/>
              </a:defRPr>
            </a:lvl1pPr>
            <a:lvl2pPr marL="361950" indent="-180975" algn="l" rtl="0" eaLnBrk="1" fontAlgn="base" hangingPunct="1">
              <a:spcBef>
                <a:spcPct val="20000"/>
              </a:spcBef>
              <a:spcAft>
                <a:spcPts val="0"/>
              </a:spcAft>
              <a:buClrTx/>
              <a:buFont typeface="Wingdings" panose="05000000000000000000" pitchFamily="2" charset="2"/>
              <a:buChar char="§"/>
              <a:defRPr sz="1400">
                <a:solidFill>
                  <a:schemeClr val="tx1"/>
                </a:solidFill>
                <a:latin typeface="Trebuchet MS" panose="020B0603020202020204" pitchFamily="34" charset="0"/>
                <a:cs typeface="Segoe UI" panose="020B0502040204020203" pitchFamily="34" charset="0"/>
              </a:defRPr>
            </a:lvl2pPr>
            <a:lvl3pPr marL="538163" indent="-131763" algn="l" rtl="0" eaLnBrk="1" fontAlgn="base" hangingPunct="1">
              <a:spcBef>
                <a:spcPts val="329"/>
              </a:spcBef>
              <a:spcAft>
                <a:spcPts val="0"/>
              </a:spcAft>
              <a:buClrTx/>
              <a:buFont typeface="Arial" pitchFamily="34" charset="0"/>
              <a:buChar char="­"/>
              <a:defRPr sz="1200">
                <a:solidFill>
                  <a:schemeClr val="tx1"/>
                </a:solidFill>
                <a:latin typeface="Trebuchet MS" panose="020B0603020202020204" pitchFamily="34" charset="0"/>
                <a:cs typeface="Segoe UI" panose="020B0502040204020203" pitchFamily="34" charset="0"/>
              </a:defRPr>
            </a:lvl3pPr>
            <a:lvl4pPr marL="631825" indent="-85725" algn="l" rtl="0" eaLnBrk="1" fontAlgn="base" hangingPunct="1">
              <a:spcBef>
                <a:spcPct val="20000"/>
              </a:spcBef>
              <a:spcAft>
                <a:spcPct val="30000"/>
              </a:spcAft>
              <a:buClrTx/>
              <a:buFont typeface="Arial" pitchFamily="34" charset="0"/>
              <a:buChar char="­"/>
              <a:defRPr sz="1100">
                <a:solidFill>
                  <a:schemeClr val="tx1"/>
                </a:solidFill>
                <a:latin typeface="Trebuchet MS" panose="020B0603020202020204" pitchFamily="34" charset="0"/>
                <a:cs typeface="Segoe UI" panose="020B0502040204020203" pitchFamily="34" charset="0"/>
              </a:defRPr>
            </a:lvl4pPr>
            <a:lvl5pPr marL="715963" indent="-84138" algn="l" rtl="0" eaLnBrk="1" fontAlgn="base" hangingPunct="1">
              <a:spcBef>
                <a:spcPct val="20000"/>
              </a:spcBef>
              <a:spcAft>
                <a:spcPct val="30000"/>
              </a:spcAft>
              <a:buClrTx/>
              <a:buFont typeface="Arial" pitchFamily="34" charset="0"/>
              <a:buChar char="­"/>
              <a:defRPr sz="1100">
                <a:solidFill>
                  <a:schemeClr val="tx1"/>
                </a:solidFill>
                <a:latin typeface="Trebuchet MS" panose="020B0603020202020204" pitchFamily="34" charset="0"/>
                <a:cs typeface="Segoe UI" panose="020B0502040204020203" pitchFamily="34" charset="0"/>
              </a:defRPr>
            </a:lvl5pPr>
            <a:lvl6pPr marL="1093553"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6pPr>
            <a:lvl7pPr marL="1441942"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7pPr>
            <a:lvl8pPr marL="1790331"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8pPr>
            <a:lvl9pPr marL="2138719" indent="-174194" algn="l" rtl="0" eaLnBrk="1" fontAlgn="base" hangingPunct="1">
              <a:spcBef>
                <a:spcPct val="20000"/>
              </a:spcBef>
              <a:spcAft>
                <a:spcPct val="30000"/>
              </a:spcAft>
              <a:buClr>
                <a:srgbClr val="6639B7"/>
              </a:buClr>
              <a:buFont typeface="Arial" pitchFamily="34" charset="0"/>
              <a:buChar char="­"/>
              <a:defRPr sz="1100">
                <a:solidFill>
                  <a:schemeClr val="tx1"/>
                </a:solidFill>
                <a:latin typeface="+mn-lt"/>
              </a:defRPr>
            </a:lvl9pPr>
          </a:lstStyle>
          <a:p>
            <a:pPr marL="0" indent="0" algn="ctr">
              <a:spcBef>
                <a:spcPts val="0"/>
              </a:spcBef>
              <a:spcAft>
                <a:spcPts val="600"/>
              </a:spcAft>
              <a:buNone/>
            </a:pPr>
            <a:r>
              <a:rPr lang="en-US" sz="1200" i="1" kern="0" dirty="0">
                <a:solidFill>
                  <a:schemeClr val="bg1"/>
                </a:solidFill>
              </a:rPr>
              <a:t>Visual ergonomic and intuitive </a:t>
            </a:r>
          </a:p>
          <a:p>
            <a:pPr marL="0" indent="0" algn="ctr">
              <a:spcBef>
                <a:spcPts val="0"/>
              </a:spcBef>
              <a:spcAft>
                <a:spcPts val="600"/>
              </a:spcAft>
              <a:buNone/>
            </a:pPr>
            <a:r>
              <a:rPr lang="en-US" sz="1200" i="1" kern="0" dirty="0">
                <a:solidFill>
                  <a:schemeClr val="bg1"/>
                </a:solidFill>
              </a:rPr>
              <a:t>calls and queues management </a:t>
            </a:r>
            <a:endParaRPr lang="fr-FR" sz="1200" i="1" kern="0" dirty="0">
              <a:solidFill>
                <a:schemeClr val="bg1"/>
              </a:solidFill>
            </a:endParaRPr>
          </a:p>
        </p:txBody>
      </p:sp>
      <p:sp>
        <p:nvSpPr>
          <p:cNvPr id="39" name="Line 3">
            <a:extLst>
              <a:ext uri="{FF2B5EF4-FFF2-40B4-BE49-F238E27FC236}">
                <a16:creationId xmlns:a16="http://schemas.microsoft.com/office/drawing/2014/main" id="{A7A0D144-030F-439E-A6AA-370CE93AFC85}"/>
              </a:ext>
            </a:extLst>
          </p:cNvPr>
          <p:cNvSpPr>
            <a:spLocks noChangeShapeType="1"/>
          </p:cNvSpPr>
          <p:nvPr/>
        </p:nvSpPr>
        <p:spPr bwMode="auto">
          <a:xfrm>
            <a:off x="1203735" y="2637596"/>
            <a:ext cx="1416034" cy="0"/>
          </a:xfrm>
          <a:prstGeom prst="line">
            <a:avLst/>
          </a:prstGeom>
          <a:ln>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zh-CN" altLang="zh-CN" sz="1000" dirty="0">
              <a:latin typeface="Trebuchet MS" panose="020B0603020202020204" pitchFamily="34" charset="0"/>
            </a:endParaRPr>
          </a:p>
        </p:txBody>
      </p:sp>
      <p:pic>
        <p:nvPicPr>
          <p:cNvPr id="41" name="Graphique 40" descr="Utilisateurs">
            <a:extLst>
              <a:ext uri="{FF2B5EF4-FFF2-40B4-BE49-F238E27FC236}">
                <a16:creationId xmlns:a16="http://schemas.microsoft.com/office/drawing/2014/main" id="{E792BFEE-C3DC-476A-88FE-C1FD53D282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9054" y="1239941"/>
            <a:ext cx="756860" cy="756860"/>
          </a:xfrm>
          <a:prstGeom prst="rect">
            <a:avLst/>
          </a:prstGeom>
        </p:spPr>
      </p:pic>
      <p:pic>
        <p:nvPicPr>
          <p:cNvPr id="43" name="Graphique 42" descr="Verrouiller">
            <a:extLst>
              <a:ext uri="{FF2B5EF4-FFF2-40B4-BE49-F238E27FC236}">
                <a16:creationId xmlns:a16="http://schemas.microsoft.com/office/drawing/2014/main" id="{4FE91DD1-D18E-4930-99A2-63675C5A37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3440" y="1325563"/>
            <a:ext cx="603247" cy="603247"/>
          </a:xfrm>
          <a:prstGeom prst="rect">
            <a:avLst/>
          </a:prstGeom>
        </p:spPr>
      </p:pic>
      <p:pic>
        <p:nvPicPr>
          <p:cNvPr id="45" name="Graphique 44" descr="Jauge">
            <a:extLst>
              <a:ext uri="{FF2B5EF4-FFF2-40B4-BE49-F238E27FC236}">
                <a16:creationId xmlns:a16="http://schemas.microsoft.com/office/drawing/2014/main" id="{735EE0F4-2B02-42FC-9AC4-F8F91BE199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6454" y="1291613"/>
            <a:ext cx="630595" cy="630595"/>
          </a:xfrm>
          <a:prstGeom prst="rect">
            <a:avLst/>
          </a:prstGeom>
        </p:spPr>
      </p:pic>
    </p:spTree>
    <p:extLst>
      <p:ext uri="{BB962C8B-B14F-4D97-AF65-F5344CB8AC3E}">
        <p14:creationId xmlns:p14="http://schemas.microsoft.com/office/powerpoint/2010/main" val="14217214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9A5DC-DB20-4A7F-BC91-A226F6F8720D}"/>
              </a:ext>
            </a:extLst>
          </p:cNvPr>
          <p:cNvSpPr/>
          <p:nvPr/>
        </p:nvSpPr>
        <p:spPr>
          <a:xfrm>
            <a:off x="622860" y="1483159"/>
            <a:ext cx="5102079" cy="283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p:cNvSpPr>
            <a:spLocks noGrp="1"/>
          </p:cNvSpPr>
          <p:nvPr>
            <p:ph type="body" sz="quarter" idx="69"/>
          </p:nvPr>
        </p:nvSpPr>
        <p:spPr>
          <a:xfrm>
            <a:off x="622860" y="234813"/>
            <a:ext cx="8521140" cy="431938"/>
          </a:xfrm>
        </p:spPr>
        <p:txBody>
          <a:bodyPr/>
          <a:lstStyle/>
          <a:p>
            <a:r>
              <a:rPr lang="en-US" dirty="0"/>
              <a:t>resources</a:t>
            </a:r>
            <a:endParaRPr lang="fr-FR" dirty="0"/>
          </a:p>
        </p:txBody>
      </p:sp>
      <p:pic>
        <p:nvPicPr>
          <p:cNvPr id="3" name="Picture 4">
            <a:extLst>
              <a:ext uri="{FF2B5EF4-FFF2-40B4-BE49-F238E27FC236}">
                <a16:creationId xmlns:a16="http://schemas.microsoft.com/office/drawing/2014/main" id="{1992C270-EFA4-49D5-9810-84C028CC0D7B}"/>
              </a:ext>
            </a:extLst>
          </p:cNvPr>
          <p:cNvPicPr>
            <a:picLocks noChangeAspect="1"/>
          </p:cNvPicPr>
          <p:nvPr/>
        </p:nvPicPr>
        <p:blipFill>
          <a:blip r:embed="rId3"/>
          <a:stretch>
            <a:fillRect/>
          </a:stretch>
        </p:blipFill>
        <p:spPr>
          <a:xfrm>
            <a:off x="761926" y="1984572"/>
            <a:ext cx="1313331" cy="1864340"/>
          </a:xfrm>
          <a:prstGeom prst="rect">
            <a:avLst/>
          </a:prstGeom>
          <a:effectLst>
            <a:outerShdw blurRad="50800" dist="38100" dir="2700000" algn="tl" rotWithShape="0">
              <a:prstClr val="black">
                <a:alpha val="40000"/>
              </a:prstClr>
            </a:outerShdw>
          </a:effectLst>
        </p:spPr>
      </p:pic>
      <p:sp>
        <p:nvSpPr>
          <p:cNvPr id="2" name="ZoneTexte 1">
            <a:extLst>
              <a:ext uri="{FF2B5EF4-FFF2-40B4-BE49-F238E27FC236}">
                <a16:creationId xmlns:a16="http://schemas.microsoft.com/office/drawing/2014/main" id="{EE1F0FFD-45E9-48E3-820C-5BFDECC993B4}"/>
              </a:ext>
            </a:extLst>
          </p:cNvPr>
          <p:cNvSpPr txBox="1"/>
          <p:nvPr/>
        </p:nvSpPr>
        <p:spPr>
          <a:xfrm>
            <a:off x="968787" y="1702060"/>
            <a:ext cx="965329" cy="300082"/>
          </a:xfrm>
          <a:prstGeom prst="rect">
            <a:avLst/>
          </a:prstGeom>
          <a:noFill/>
        </p:spPr>
        <p:txBody>
          <a:bodyPr wrap="none" rtlCol="0">
            <a:spAutoFit/>
          </a:bodyPr>
          <a:lstStyle/>
          <a:p>
            <a:r>
              <a:rPr lang="fr-FR" dirty="0">
                <a:solidFill>
                  <a:schemeClr val="bg1"/>
                </a:solidFill>
              </a:rPr>
              <a:t>Datasheet</a:t>
            </a:r>
          </a:p>
        </p:txBody>
      </p:sp>
      <p:pic>
        <p:nvPicPr>
          <p:cNvPr id="5" name="Picture 19">
            <a:extLst>
              <a:ext uri="{FF2B5EF4-FFF2-40B4-BE49-F238E27FC236}">
                <a16:creationId xmlns:a16="http://schemas.microsoft.com/office/drawing/2014/main" id="{40FB2BCA-4B6A-47FE-AB7F-FE662B09E4FA}"/>
              </a:ext>
            </a:extLst>
          </p:cNvPr>
          <p:cNvPicPr>
            <a:picLocks noChangeAspect="1"/>
          </p:cNvPicPr>
          <p:nvPr/>
        </p:nvPicPr>
        <p:blipFill>
          <a:blip r:embed="rId4"/>
          <a:stretch>
            <a:fillRect/>
          </a:stretch>
        </p:blipFill>
        <p:spPr>
          <a:xfrm>
            <a:off x="2472056" y="2002142"/>
            <a:ext cx="2979445" cy="1774610"/>
          </a:xfrm>
          <a:prstGeom prst="rect">
            <a:avLst/>
          </a:prstGeom>
          <a:effectLst>
            <a:outerShdw blurRad="50800" dist="38100" dir="2700000" algn="tl" rotWithShape="0">
              <a:prstClr val="black">
                <a:alpha val="40000"/>
              </a:prstClr>
            </a:outerShdw>
          </a:effectLst>
        </p:spPr>
      </p:pic>
      <p:sp>
        <p:nvSpPr>
          <p:cNvPr id="6" name="ZoneTexte 5">
            <a:extLst>
              <a:ext uri="{FF2B5EF4-FFF2-40B4-BE49-F238E27FC236}">
                <a16:creationId xmlns:a16="http://schemas.microsoft.com/office/drawing/2014/main" id="{5AE01B8F-A681-4D7B-BFB0-C123EA78825F}"/>
              </a:ext>
            </a:extLst>
          </p:cNvPr>
          <p:cNvSpPr txBox="1"/>
          <p:nvPr/>
        </p:nvSpPr>
        <p:spPr>
          <a:xfrm>
            <a:off x="3315747" y="1702060"/>
            <a:ext cx="936538" cy="300082"/>
          </a:xfrm>
          <a:prstGeom prst="rect">
            <a:avLst/>
          </a:prstGeom>
          <a:noFill/>
        </p:spPr>
        <p:txBody>
          <a:bodyPr wrap="none" rtlCol="0">
            <a:spAutoFit/>
          </a:bodyPr>
          <a:lstStyle/>
          <a:p>
            <a:r>
              <a:rPr lang="fr-FR" dirty="0">
                <a:solidFill>
                  <a:schemeClr val="bg1"/>
                </a:solidFill>
              </a:rPr>
              <a:t>Web page</a:t>
            </a:r>
          </a:p>
        </p:txBody>
      </p:sp>
      <p:sp>
        <p:nvSpPr>
          <p:cNvPr id="8" name="Rectangle 7">
            <a:extLst>
              <a:ext uri="{FF2B5EF4-FFF2-40B4-BE49-F238E27FC236}">
                <a16:creationId xmlns:a16="http://schemas.microsoft.com/office/drawing/2014/main" id="{7C5886A0-083F-4DEF-9C05-1BCE72D4DBF0}"/>
              </a:ext>
            </a:extLst>
          </p:cNvPr>
          <p:cNvSpPr/>
          <p:nvPr/>
        </p:nvSpPr>
        <p:spPr>
          <a:xfrm>
            <a:off x="5931800" y="1483159"/>
            <a:ext cx="3096187" cy="28306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401B5841-43AC-4E26-9E1D-EB3BDDB0A41B}"/>
              </a:ext>
            </a:extLst>
          </p:cNvPr>
          <p:cNvSpPr txBox="1"/>
          <p:nvPr/>
        </p:nvSpPr>
        <p:spPr>
          <a:xfrm>
            <a:off x="622860" y="1168164"/>
            <a:ext cx="755335" cy="300082"/>
          </a:xfrm>
          <a:prstGeom prst="rect">
            <a:avLst/>
          </a:prstGeom>
          <a:noFill/>
        </p:spPr>
        <p:txBody>
          <a:bodyPr wrap="none" rtlCol="0">
            <a:spAutoFit/>
          </a:bodyPr>
          <a:lstStyle/>
          <a:p>
            <a:r>
              <a:rPr lang="fr-FR" b="1" dirty="0"/>
              <a:t>PUBLIC</a:t>
            </a:r>
          </a:p>
        </p:txBody>
      </p:sp>
      <p:pic>
        <p:nvPicPr>
          <p:cNvPr id="10" name="Picture 22">
            <a:hlinkClick r:id="rId5"/>
            <a:extLst>
              <a:ext uri="{FF2B5EF4-FFF2-40B4-BE49-F238E27FC236}">
                <a16:creationId xmlns:a16="http://schemas.microsoft.com/office/drawing/2014/main" id="{2700A162-8B2D-4E3A-80C8-1B784785D18B}"/>
              </a:ext>
            </a:extLst>
          </p:cNvPr>
          <p:cNvPicPr>
            <a:picLocks noChangeAspect="1"/>
          </p:cNvPicPr>
          <p:nvPr/>
        </p:nvPicPr>
        <p:blipFill>
          <a:blip r:embed="rId6"/>
          <a:stretch>
            <a:fillRect/>
          </a:stretch>
        </p:blipFill>
        <p:spPr>
          <a:xfrm>
            <a:off x="6121738" y="2006057"/>
            <a:ext cx="1534424" cy="642498"/>
          </a:xfrm>
          <a:prstGeom prst="rect">
            <a:avLst/>
          </a:prstGeom>
          <a:effectLst>
            <a:outerShdw blurRad="63500" sx="102000" sy="102000" algn="ctr" rotWithShape="0">
              <a:prstClr val="black">
                <a:alpha val="40000"/>
              </a:prstClr>
            </a:outerShdw>
          </a:effectLst>
        </p:spPr>
      </p:pic>
      <p:sp>
        <p:nvSpPr>
          <p:cNvPr id="11" name="ZoneTexte 10">
            <a:extLst>
              <a:ext uri="{FF2B5EF4-FFF2-40B4-BE49-F238E27FC236}">
                <a16:creationId xmlns:a16="http://schemas.microsoft.com/office/drawing/2014/main" id="{A052797F-C5A4-4331-A166-5A1516E329D3}"/>
              </a:ext>
            </a:extLst>
          </p:cNvPr>
          <p:cNvSpPr txBox="1"/>
          <p:nvPr/>
        </p:nvSpPr>
        <p:spPr>
          <a:xfrm>
            <a:off x="6070866" y="1721819"/>
            <a:ext cx="1446230" cy="300082"/>
          </a:xfrm>
          <a:prstGeom prst="rect">
            <a:avLst/>
          </a:prstGeom>
          <a:noFill/>
        </p:spPr>
        <p:txBody>
          <a:bodyPr wrap="none" rtlCol="0">
            <a:spAutoFit/>
          </a:bodyPr>
          <a:lstStyle/>
          <a:p>
            <a:r>
              <a:rPr lang="fr-FR" dirty="0">
                <a:solidFill>
                  <a:schemeClr val="accent1"/>
                </a:solidFill>
              </a:rPr>
              <a:t>eDemo platform</a:t>
            </a:r>
          </a:p>
        </p:txBody>
      </p:sp>
      <p:pic>
        <p:nvPicPr>
          <p:cNvPr id="13" name="Picture 2">
            <a:hlinkClick r:id="rId7"/>
            <a:extLst>
              <a:ext uri="{FF2B5EF4-FFF2-40B4-BE49-F238E27FC236}">
                <a16:creationId xmlns:a16="http://schemas.microsoft.com/office/drawing/2014/main" id="{5D094E8A-E6D5-4B7F-AFED-5CF086E36F1F}"/>
              </a:ext>
            </a:extLst>
          </p:cNvPr>
          <p:cNvPicPr>
            <a:picLocks noChangeAspect="1"/>
          </p:cNvPicPr>
          <p:nvPr/>
        </p:nvPicPr>
        <p:blipFill>
          <a:blip r:embed="rId8"/>
          <a:stretch>
            <a:fillRect/>
          </a:stretch>
        </p:blipFill>
        <p:spPr>
          <a:xfrm>
            <a:off x="7772667" y="2002141"/>
            <a:ext cx="1157351" cy="646413"/>
          </a:xfrm>
          <a:prstGeom prst="rect">
            <a:avLst/>
          </a:prstGeom>
        </p:spPr>
      </p:pic>
      <p:sp>
        <p:nvSpPr>
          <p:cNvPr id="14" name="ZoneTexte 13">
            <a:extLst>
              <a:ext uri="{FF2B5EF4-FFF2-40B4-BE49-F238E27FC236}">
                <a16:creationId xmlns:a16="http://schemas.microsoft.com/office/drawing/2014/main" id="{7EE528C4-CDB0-407D-B79A-432DA92A4C6B}"/>
              </a:ext>
            </a:extLst>
          </p:cNvPr>
          <p:cNvSpPr txBox="1"/>
          <p:nvPr/>
        </p:nvSpPr>
        <p:spPr>
          <a:xfrm>
            <a:off x="6070866" y="3023483"/>
            <a:ext cx="2569934" cy="300082"/>
          </a:xfrm>
          <a:prstGeom prst="rect">
            <a:avLst/>
          </a:prstGeom>
          <a:noFill/>
        </p:spPr>
        <p:txBody>
          <a:bodyPr wrap="none" rtlCol="0">
            <a:spAutoFit/>
          </a:bodyPr>
          <a:lstStyle/>
          <a:p>
            <a:r>
              <a:rPr lang="en-US">
                <a:solidFill>
                  <a:schemeClr val="accent1"/>
                </a:solidFill>
              </a:rPr>
              <a:t>Design and quotation guidance</a:t>
            </a:r>
          </a:p>
        </p:txBody>
      </p:sp>
      <p:pic>
        <p:nvPicPr>
          <p:cNvPr id="15" name="Image 14">
            <a:hlinkClick r:id="rId9"/>
            <a:extLst>
              <a:ext uri="{FF2B5EF4-FFF2-40B4-BE49-F238E27FC236}">
                <a16:creationId xmlns:a16="http://schemas.microsoft.com/office/drawing/2014/main" id="{C4C73793-C99F-431A-A0D8-08239144877E}"/>
              </a:ext>
            </a:extLst>
          </p:cNvPr>
          <p:cNvPicPr>
            <a:picLocks noChangeAspect="1"/>
          </p:cNvPicPr>
          <p:nvPr/>
        </p:nvPicPr>
        <p:blipFill>
          <a:blip r:embed="rId10"/>
          <a:stretch>
            <a:fillRect/>
          </a:stretch>
        </p:blipFill>
        <p:spPr>
          <a:xfrm>
            <a:off x="6121738" y="3333009"/>
            <a:ext cx="1534424" cy="887486"/>
          </a:xfrm>
          <a:prstGeom prst="rect">
            <a:avLst/>
          </a:prstGeom>
        </p:spPr>
      </p:pic>
      <p:sp>
        <p:nvSpPr>
          <p:cNvPr id="16" name="ZoneTexte 15">
            <a:extLst>
              <a:ext uri="{FF2B5EF4-FFF2-40B4-BE49-F238E27FC236}">
                <a16:creationId xmlns:a16="http://schemas.microsoft.com/office/drawing/2014/main" id="{40238068-93D4-48C3-A6BB-05CEDAA83860}"/>
              </a:ext>
            </a:extLst>
          </p:cNvPr>
          <p:cNvSpPr txBox="1"/>
          <p:nvPr/>
        </p:nvSpPr>
        <p:spPr>
          <a:xfrm>
            <a:off x="5931800" y="1170523"/>
            <a:ext cx="2519729" cy="300082"/>
          </a:xfrm>
          <a:prstGeom prst="rect">
            <a:avLst/>
          </a:prstGeom>
          <a:noFill/>
        </p:spPr>
        <p:txBody>
          <a:bodyPr wrap="none" rtlCol="0">
            <a:spAutoFit/>
          </a:bodyPr>
          <a:lstStyle/>
          <a:p>
            <a:r>
              <a:rPr lang="fr-FR" b="1" dirty="0"/>
              <a:t>FOR ALE BUSINESS PARTNERS</a:t>
            </a:r>
          </a:p>
        </p:txBody>
      </p:sp>
    </p:spTree>
    <p:extLst>
      <p:ext uri="{BB962C8B-B14F-4D97-AF65-F5344CB8AC3E}">
        <p14:creationId xmlns:p14="http://schemas.microsoft.com/office/powerpoint/2010/main" val="21910448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9B47F2-CF7A-B545-9E9E-A82891755FF5}"/>
              </a:ext>
            </a:extLst>
          </p:cNvPr>
          <p:cNvSpPr>
            <a:spLocks/>
          </p:cNvSpPr>
          <p:nvPr/>
        </p:nvSpPr>
        <p:spPr bwMode="auto">
          <a:xfrm>
            <a:off x="2718450" y="1019575"/>
            <a:ext cx="3707105" cy="430887"/>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1714440">
              <a:defRPr/>
            </a:pPr>
            <a:r>
              <a:rPr lang="en-GB" sz="2800" spc="1313">
                <a:solidFill>
                  <a:srgbClr val="6B489D"/>
                </a:solidFill>
                <a:latin typeface="+mj-lt"/>
                <a:ea typeface="Open Sans" charset="0"/>
                <a:cs typeface="Open Sans" charset="0"/>
                <a:sym typeface="Bebas Neue" charset="0"/>
              </a:rPr>
              <a:t>CONTACT </a:t>
            </a:r>
            <a:r>
              <a:rPr lang="en-GB" sz="2800" b="1" spc="1313">
                <a:solidFill>
                  <a:srgbClr val="6B489D"/>
                </a:solidFill>
                <a:latin typeface="+mj-lt"/>
                <a:ea typeface="Open Sans Light" charset="0"/>
                <a:cs typeface="Open Sans Light" charset="0"/>
                <a:sym typeface="Bebas Neue" charset="0"/>
              </a:rPr>
              <a:t>US</a:t>
            </a:r>
            <a:endParaRPr lang="en-GB" sz="2800" spc="1313">
              <a:solidFill>
                <a:srgbClr val="6B489D"/>
              </a:solidFill>
              <a:latin typeface="+mj-lt"/>
              <a:ea typeface="Open Sans Light" charset="0"/>
              <a:cs typeface="Open Sans Light" charset="0"/>
              <a:sym typeface="Bebas Neue" charset="0"/>
            </a:endParaRPr>
          </a:p>
        </p:txBody>
      </p:sp>
      <p:sp>
        <p:nvSpPr>
          <p:cNvPr id="10" name="Shape 2944">
            <a:extLst>
              <a:ext uri="{FF2B5EF4-FFF2-40B4-BE49-F238E27FC236}">
                <a16:creationId xmlns:a16="http://schemas.microsoft.com/office/drawing/2014/main" id="{40A8904B-850A-4147-AC27-93EEEDDD1B65}"/>
              </a:ext>
            </a:extLst>
          </p:cNvPr>
          <p:cNvSpPr/>
          <p:nvPr/>
        </p:nvSpPr>
        <p:spPr>
          <a:xfrm>
            <a:off x="4374953" y="1631000"/>
            <a:ext cx="197049" cy="19764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39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78859" name="Rectangle 15">
            <a:extLst>
              <a:ext uri="{FF2B5EF4-FFF2-40B4-BE49-F238E27FC236}">
                <a16:creationId xmlns:a16="http://schemas.microsoft.com/office/drawing/2014/main" id="{6EA8C5BA-6DB6-49A1-8E48-E10C71B3E9CC}"/>
              </a:ext>
            </a:extLst>
          </p:cNvPr>
          <p:cNvSpPr>
            <a:spLocks noChangeArrowheads="1"/>
          </p:cNvSpPr>
          <p:nvPr/>
        </p:nvSpPr>
        <p:spPr bwMode="auto">
          <a:xfrm>
            <a:off x="3907476" y="1932823"/>
            <a:ext cx="1168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r>
              <a:rPr lang="en-GB" altLang="en-US" sz="2000">
                <a:solidFill>
                  <a:schemeClr val="tx2"/>
                </a:solidFill>
                <a:latin typeface="+mj-lt"/>
                <a:ea typeface="Open Sans Semibold"/>
                <a:cs typeface="Open Sans Semibold"/>
              </a:rPr>
              <a:t>WEBSITE</a:t>
            </a:r>
          </a:p>
        </p:txBody>
      </p:sp>
      <p:sp>
        <p:nvSpPr>
          <p:cNvPr id="78860" name="TextBox 16">
            <a:extLst>
              <a:ext uri="{FF2B5EF4-FFF2-40B4-BE49-F238E27FC236}">
                <a16:creationId xmlns:a16="http://schemas.microsoft.com/office/drawing/2014/main" id="{E7051F6B-E629-4C3E-A682-572E25D39AE7}"/>
              </a:ext>
            </a:extLst>
          </p:cNvPr>
          <p:cNvSpPr txBox="1">
            <a:spLocks noChangeArrowheads="1"/>
          </p:cNvSpPr>
          <p:nvPr/>
        </p:nvSpPr>
        <p:spPr bwMode="auto">
          <a:xfrm>
            <a:off x="3440503" y="2270783"/>
            <a:ext cx="2122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214"/>
              </a:lnSpc>
              <a:defRPr/>
            </a:pPr>
            <a:r>
              <a:rPr lang="en-US" altLang="en-US" sz="1200" dirty="0">
                <a:solidFill>
                  <a:srgbClr val="7030A0"/>
                </a:solidFill>
                <a:latin typeface="+mn-lt"/>
                <a:ea typeface="Open Sans Semibold"/>
                <a:cs typeface="Open Sans Semibold"/>
                <a:hlinkClick r:id="rId3">
                  <a:extLst>
                    <a:ext uri="{A12FA001-AC4F-418D-AE19-62706E023703}">
                      <ahyp:hlinkClr xmlns:ahyp="http://schemas.microsoft.com/office/drawing/2018/hyperlinkcolor" val="tx"/>
                    </a:ext>
                  </a:extLst>
                </a:hlinkClick>
              </a:rPr>
              <a:t>www.al-enterprise.com</a:t>
            </a:r>
            <a:endParaRPr lang="en-US" altLang="en-US" sz="1200" dirty="0">
              <a:solidFill>
                <a:srgbClr val="7030A0"/>
              </a:solidFill>
              <a:latin typeface="+mn-lt"/>
              <a:ea typeface="Open Sans Semibold"/>
              <a:cs typeface="Open Sans Semibold"/>
            </a:endParaRPr>
          </a:p>
          <a:p>
            <a:pPr algn="ctr">
              <a:lnSpc>
                <a:spcPts val="1214"/>
              </a:lnSpc>
              <a:defRPr/>
            </a:pPr>
            <a:endParaRPr lang="en-US" altLang="en-US" sz="1200" dirty="0">
              <a:solidFill>
                <a:srgbClr val="604187"/>
              </a:solidFill>
              <a:latin typeface="+mn-lt"/>
              <a:ea typeface="Open Sans Semibold"/>
              <a:cs typeface="Open Sans Semibold"/>
            </a:endParaRPr>
          </a:p>
        </p:txBody>
      </p:sp>
      <p:sp>
        <p:nvSpPr>
          <p:cNvPr id="16" name="TextBox 6">
            <a:extLst>
              <a:ext uri="{FF2B5EF4-FFF2-40B4-BE49-F238E27FC236}">
                <a16:creationId xmlns:a16="http://schemas.microsoft.com/office/drawing/2014/main" id="{EFF0D5DC-2C63-2E47-B5D0-0E4047C0C2E8}"/>
              </a:ext>
            </a:extLst>
          </p:cNvPr>
          <p:cNvSpPr txBox="1">
            <a:spLocks noChangeArrowheads="1"/>
          </p:cNvSpPr>
          <p:nvPr/>
        </p:nvSpPr>
        <p:spPr bwMode="auto">
          <a:xfrm>
            <a:off x="3124200" y="2670894"/>
            <a:ext cx="927640" cy="180275"/>
          </a:xfrm>
          <a:prstGeom prst="rect">
            <a:avLst/>
          </a:prstGeom>
          <a:noFill/>
          <a:ln w="9525">
            <a:noFill/>
            <a:miter lim="800000"/>
            <a:headEnd/>
            <a:tailEnd/>
          </a:ln>
        </p:spPr>
        <p:txBody>
          <a:bodyPr wrap="square" lIns="26132" tIns="13066" rIns="26132" bIns="13066">
            <a:spAutoFit/>
          </a:bodyPr>
          <a:lstStyle/>
          <a:p>
            <a:pPr>
              <a:spcBef>
                <a:spcPct val="50000"/>
              </a:spcBef>
            </a:pPr>
            <a:r>
              <a:rPr lang="en-GB" sz="1000">
                <a:latin typeface="Trebuchet MS" charset="0"/>
              </a:rPr>
              <a:t>Follow us on:</a:t>
            </a:r>
          </a:p>
        </p:txBody>
      </p:sp>
      <p:pic>
        <p:nvPicPr>
          <p:cNvPr id="19" name="Picture 35" descr="TwitterBird_icon.png">
            <a:hlinkClick r:id="rId4"/>
            <a:extLst>
              <a:ext uri="{FF2B5EF4-FFF2-40B4-BE49-F238E27FC236}">
                <a16:creationId xmlns:a16="http://schemas.microsoft.com/office/drawing/2014/main" id="{643F1EF1-5DE6-A341-B048-C81ABC0C84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8242" y="2652679"/>
            <a:ext cx="274911" cy="268038"/>
          </a:xfrm>
          <a:prstGeom prst="rect">
            <a:avLst/>
          </a:prstGeom>
          <a:noFill/>
          <a:ln w="9525">
            <a:noFill/>
            <a:miter lim="800000"/>
            <a:headEnd/>
            <a:tailEnd/>
          </a:ln>
        </p:spPr>
      </p:pic>
      <p:pic>
        <p:nvPicPr>
          <p:cNvPr id="20" name="Picture 36" descr="Facebook_icon.png">
            <a:hlinkClick r:id="rId6"/>
            <a:extLst>
              <a:ext uri="{FF2B5EF4-FFF2-40B4-BE49-F238E27FC236}">
                <a16:creationId xmlns:a16="http://schemas.microsoft.com/office/drawing/2014/main" id="{A09CFB16-E572-9F4C-8A7C-338665298C5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1253" y="2648653"/>
            <a:ext cx="279965" cy="271980"/>
          </a:xfrm>
          <a:prstGeom prst="rect">
            <a:avLst/>
          </a:prstGeom>
          <a:noFill/>
          <a:ln w="9525">
            <a:noFill/>
            <a:miter lim="800000"/>
            <a:headEnd/>
            <a:tailEnd/>
          </a:ln>
        </p:spPr>
      </p:pic>
      <p:pic>
        <p:nvPicPr>
          <p:cNvPr id="21" name="Picture 37" descr="LinkinIn_icon.png">
            <a:hlinkClick r:id="rId8"/>
            <a:extLst>
              <a:ext uri="{FF2B5EF4-FFF2-40B4-BE49-F238E27FC236}">
                <a16:creationId xmlns:a16="http://schemas.microsoft.com/office/drawing/2014/main" id="{8B4821DC-576F-4949-A194-5D0C3429D9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59552" y="2648653"/>
            <a:ext cx="279965" cy="271980"/>
          </a:xfrm>
          <a:prstGeom prst="rect">
            <a:avLst/>
          </a:prstGeom>
          <a:noFill/>
          <a:ln w="9525">
            <a:noFill/>
            <a:miter lim="800000"/>
            <a:headEnd/>
            <a:tailEnd/>
          </a:ln>
        </p:spPr>
      </p:pic>
      <p:pic>
        <p:nvPicPr>
          <p:cNvPr id="22" name="Picture 38" descr="YouTube_icon.png">
            <a:hlinkClick r:id="rId10"/>
            <a:extLst>
              <a:ext uri="{FF2B5EF4-FFF2-40B4-BE49-F238E27FC236}">
                <a16:creationId xmlns:a16="http://schemas.microsoft.com/office/drawing/2014/main" id="{E016C8DC-D6D3-8145-BA05-69DAFDB5C3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42953" y="2648654"/>
            <a:ext cx="279965" cy="272964"/>
          </a:xfrm>
          <a:prstGeom prst="rect">
            <a:avLst/>
          </a:prstGeom>
          <a:noFill/>
          <a:ln w="9525">
            <a:noFill/>
            <a:miter lim="800000"/>
            <a:headEnd/>
            <a:tailEnd/>
          </a:ln>
        </p:spPr>
      </p:pic>
      <p:sp>
        <p:nvSpPr>
          <p:cNvPr id="13" name="CasellaDiTesto 12">
            <a:extLst>
              <a:ext uri="{FF2B5EF4-FFF2-40B4-BE49-F238E27FC236}">
                <a16:creationId xmlns:a16="http://schemas.microsoft.com/office/drawing/2014/main" id="{04FC1F64-9742-C844-B25F-9393598319CF}"/>
              </a:ext>
            </a:extLst>
          </p:cNvPr>
          <p:cNvSpPr txBox="1"/>
          <p:nvPr/>
        </p:nvSpPr>
        <p:spPr>
          <a:xfrm>
            <a:off x="507715" y="4857750"/>
            <a:ext cx="5055381" cy="215444"/>
          </a:xfrm>
          <a:prstGeom prst="rect">
            <a:avLst/>
          </a:prstGeom>
          <a:noFill/>
        </p:spPr>
        <p:txBody>
          <a:bodyPr wrap="square" rtlCol="0">
            <a:spAutoFit/>
          </a:bodyPr>
          <a:lstStyle/>
          <a:p>
            <a:r>
              <a:rPr lang="en-GB" sz="800" dirty="0">
                <a:solidFill>
                  <a:srgbClr val="6B489D"/>
                </a:solidFill>
              </a:rPr>
              <a:t>The Alcatel-Lucent name and logo are trademarks of Nokia used under license by ALE.</a:t>
            </a:r>
          </a:p>
        </p:txBody>
      </p:sp>
    </p:spTree>
    <p:extLst>
      <p:ext uri="{BB962C8B-B14F-4D97-AF65-F5344CB8AC3E}">
        <p14:creationId xmlns:p14="http://schemas.microsoft.com/office/powerpoint/2010/main" val="20155163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A871A05F-4605-49C8-BF9E-31F1A585CD5D}"/>
              </a:ext>
            </a:extLst>
          </p:cNvPr>
          <p:cNvPicPr>
            <a:picLocks noChangeAspect="1"/>
          </p:cNvPicPr>
          <p:nvPr/>
        </p:nvPicPr>
        <p:blipFill rotWithShape="1">
          <a:blip r:embed="rId3" cstate="hqprint">
            <a:alphaModFix amt="20000"/>
            <a:extLst>
              <a:ext uri="{28A0092B-C50C-407E-A947-70E740481C1C}">
                <a14:useLocalDpi xmlns:a14="http://schemas.microsoft.com/office/drawing/2010/main"/>
              </a:ext>
            </a:extLst>
          </a:blip>
          <a:srcRect/>
          <a:stretch/>
        </p:blipFill>
        <p:spPr>
          <a:xfrm>
            <a:off x="395790" y="102383"/>
            <a:ext cx="8748211" cy="4603749"/>
          </a:xfrm>
          <a:prstGeom prst="rect">
            <a:avLst/>
          </a:prstGeom>
        </p:spPr>
      </p:pic>
      <p:pic>
        <p:nvPicPr>
          <p:cNvPr id="7" name="Image 6">
            <a:extLst>
              <a:ext uri="{FF2B5EF4-FFF2-40B4-BE49-F238E27FC236}">
                <a16:creationId xmlns:a16="http://schemas.microsoft.com/office/drawing/2014/main" id="{121DE4B5-0509-4B7F-A811-A4AE8F4F140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16379" y="1022476"/>
            <a:ext cx="2552541" cy="2133045"/>
          </a:xfrm>
          <a:prstGeom prst="rect">
            <a:avLst/>
          </a:prstGeom>
        </p:spPr>
      </p:pic>
      <p:sp>
        <p:nvSpPr>
          <p:cNvPr id="2" name="Espace réservé du texte 1">
            <a:extLst>
              <a:ext uri="{FF2B5EF4-FFF2-40B4-BE49-F238E27FC236}">
                <a16:creationId xmlns:a16="http://schemas.microsoft.com/office/drawing/2014/main" id="{0D56AA06-FEA7-42DC-BAB5-186B910BBF5F}"/>
              </a:ext>
            </a:extLst>
          </p:cNvPr>
          <p:cNvSpPr>
            <a:spLocks noGrp="1"/>
          </p:cNvSpPr>
          <p:nvPr>
            <p:ph type="body" sz="quarter" idx="69"/>
          </p:nvPr>
        </p:nvSpPr>
        <p:spPr>
          <a:xfrm>
            <a:off x="716379" y="234813"/>
            <a:ext cx="4167801" cy="431938"/>
          </a:xfrm>
        </p:spPr>
        <p:txBody>
          <a:bodyPr/>
          <a:lstStyle/>
          <a:p>
            <a:r>
              <a:rPr lang="en-US" dirty="0"/>
              <a:t>Dispatch console</a:t>
            </a:r>
          </a:p>
        </p:txBody>
      </p:sp>
      <p:pic>
        <p:nvPicPr>
          <p:cNvPr id="4" name="Picture 2">
            <a:extLst>
              <a:ext uri="{FF2B5EF4-FFF2-40B4-BE49-F238E27FC236}">
                <a16:creationId xmlns:a16="http://schemas.microsoft.com/office/drawing/2014/main" id="{FDCC43D1-7EA5-4C46-AB1A-83096CA95EAF}"/>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732704" y="0"/>
            <a:ext cx="2411296" cy="463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097344C2-6809-432D-A9A0-882ECE9FE6F2}"/>
              </a:ext>
            </a:extLst>
          </p:cNvPr>
          <p:cNvSpPr/>
          <p:nvPr/>
        </p:nvSpPr>
        <p:spPr>
          <a:xfrm>
            <a:off x="6730086" y="-1462"/>
            <a:ext cx="2411296" cy="4633011"/>
          </a:xfrm>
          <a:prstGeom prst="rect">
            <a:avLst/>
          </a:prstGeom>
          <a:gradFill flip="none" rotWithShape="1">
            <a:gsLst>
              <a:gs pos="0">
                <a:schemeClr val="accent1">
                  <a:shade val="30000"/>
                  <a:satMod val="115000"/>
                  <a:lumMod val="91000"/>
                  <a:lumOff val="9000"/>
                  <a:alpha val="66000"/>
                </a:schemeClr>
              </a:gs>
              <a:gs pos="100000">
                <a:schemeClr val="accent1">
                  <a:lumMod val="86000"/>
                  <a:lumOff val="14000"/>
                  <a:alpha val="72000"/>
                </a:schemeClr>
              </a:gs>
            </a:gsLst>
            <a:lin ang="54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dirty="0">
              <a:latin typeface="Trebuchet MS"/>
              <a:cs typeface="Trebuchet MS"/>
            </a:endParaRPr>
          </a:p>
        </p:txBody>
      </p:sp>
      <p:sp>
        <p:nvSpPr>
          <p:cNvPr id="6" name="ZoneTexte 5">
            <a:extLst>
              <a:ext uri="{FF2B5EF4-FFF2-40B4-BE49-F238E27FC236}">
                <a16:creationId xmlns:a16="http://schemas.microsoft.com/office/drawing/2014/main" id="{6BF0B2F6-D626-4672-BCF5-F91DE8C1B3E8}"/>
              </a:ext>
            </a:extLst>
          </p:cNvPr>
          <p:cNvSpPr txBox="1"/>
          <p:nvPr/>
        </p:nvSpPr>
        <p:spPr>
          <a:xfrm>
            <a:off x="6760567" y="729993"/>
            <a:ext cx="2407819" cy="3170099"/>
          </a:xfrm>
          <a:prstGeom prst="rect">
            <a:avLst/>
          </a:prstGeom>
          <a:noFill/>
        </p:spPr>
        <p:txBody>
          <a:bodyPr wrap="square" rtlCol="0">
            <a:spAutoFit/>
          </a:bodyPr>
          <a:lstStyle/>
          <a:p>
            <a:r>
              <a:rPr lang="en-US" sz="1600" dirty="0">
                <a:solidFill>
                  <a:schemeClr val="bg1"/>
                </a:solidFill>
              </a:rPr>
              <a:t>Opportunities:</a:t>
            </a:r>
          </a:p>
          <a:p>
            <a:endParaRPr lang="en-US" sz="1600" dirty="0">
              <a:solidFill>
                <a:schemeClr val="bg1"/>
              </a:solidFill>
            </a:endParaRPr>
          </a:p>
          <a:p>
            <a:pPr marL="171450" indent="-171450">
              <a:buFontTx/>
              <a:buChar char="-"/>
            </a:pPr>
            <a:r>
              <a:rPr lang="en-US" sz="1200" dirty="0">
                <a:solidFill>
                  <a:schemeClr val="bg1"/>
                </a:solidFill>
              </a:rPr>
              <a:t>Sell call management for Operation Control Centers</a:t>
            </a:r>
          </a:p>
          <a:p>
            <a:pPr marL="171450" indent="-171450">
              <a:buFontTx/>
              <a:buChar char="-"/>
            </a:pPr>
            <a:endParaRPr lang="en-US" sz="1200" dirty="0">
              <a:solidFill>
                <a:schemeClr val="bg1"/>
              </a:solidFill>
            </a:endParaRPr>
          </a:p>
          <a:p>
            <a:pPr marL="171450" indent="-171450">
              <a:buFontTx/>
              <a:buChar char="-"/>
            </a:pPr>
            <a:r>
              <a:rPr lang="en-US" sz="1200" dirty="0">
                <a:solidFill>
                  <a:schemeClr val="bg1"/>
                </a:solidFill>
              </a:rPr>
              <a:t>SCADA integration projects</a:t>
            </a:r>
          </a:p>
          <a:p>
            <a:pPr marL="171450" indent="-171450">
              <a:buFontTx/>
              <a:buChar char="-"/>
            </a:pPr>
            <a:endParaRPr lang="en-US" sz="1200" dirty="0">
              <a:solidFill>
                <a:schemeClr val="bg1"/>
              </a:solidFill>
            </a:endParaRPr>
          </a:p>
          <a:p>
            <a:pPr marL="171450" indent="-171450">
              <a:buFontTx/>
              <a:buChar char="-"/>
            </a:pPr>
            <a:r>
              <a:rPr lang="en-US" sz="1200" dirty="0">
                <a:solidFill>
                  <a:schemeClr val="bg1"/>
                </a:solidFill>
              </a:rPr>
              <a:t>Differentiate with end-to-end solution including call dispatch, interworking with emergency call stations and Rainbow-based automations: Metros, Energy and utilities, Smart Cities</a:t>
            </a:r>
          </a:p>
          <a:p>
            <a:pPr marL="171450" indent="-171450">
              <a:buFontTx/>
              <a:buChar char="-"/>
            </a:pPr>
            <a:endParaRPr lang="en-US" sz="1200" dirty="0">
              <a:solidFill>
                <a:schemeClr val="bg1"/>
              </a:solidFill>
            </a:endParaRPr>
          </a:p>
          <a:p>
            <a:pPr marL="171450" indent="-171450">
              <a:buFontTx/>
              <a:buChar char="-"/>
            </a:pPr>
            <a:endParaRPr lang="en-US" sz="1200" dirty="0">
              <a:solidFill>
                <a:schemeClr val="bg1"/>
              </a:solidFill>
            </a:endParaRPr>
          </a:p>
        </p:txBody>
      </p:sp>
      <p:sp>
        <p:nvSpPr>
          <p:cNvPr id="11" name="ZoneTexte 10">
            <a:hlinkClick r:id="rId6"/>
            <a:extLst>
              <a:ext uri="{FF2B5EF4-FFF2-40B4-BE49-F238E27FC236}">
                <a16:creationId xmlns:a16="http://schemas.microsoft.com/office/drawing/2014/main" id="{0AB9020E-F451-4A27-9D3F-73C19D2B4DAB}"/>
              </a:ext>
            </a:extLst>
          </p:cNvPr>
          <p:cNvSpPr txBox="1"/>
          <p:nvPr/>
        </p:nvSpPr>
        <p:spPr>
          <a:xfrm>
            <a:off x="4862057" y="4369939"/>
            <a:ext cx="1814920" cy="263072"/>
          </a:xfrm>
          <a:prstGeom prst="rect">
            <a:avLst/>
          </a:prstGeom>
          <a:solidFill>
            <a:schemeClr val="accent3"/>
          </a:solidFill>
        </p:spPr>
        <p:txBody>
          <a:bodyPr wrap="square" rtlCol="0">
            <a:spAutoFit/>
          </a:bodyPr>
          <a:lstStyle/>
          <a:p>
            <a:r>
              <a:rPr lang="en-US" sz="1100" dirty="0">
                <a:solidFill>
                  <a:schemeClr val="bg1"/>
                </a:solidFill>
              </a:rPr>
              <a:t>&gt;&gt; Video demonstration</a:t>
            </a:r>
          </a:p>
        </p:txBody>
      </p:sp>
      <p:sp>
        <p:nvSpPr>
          <p:cNvPr id="19" name="Rectangle 18">
            <a:extLst>
              <a:ext uri="{FF2B5EF4-FFF2-40B4-BE49-F238E27FC236}">
                <a16:creationId xmlns:a16="http://schemas.microsoft.com/office/drawing/2014/main" id="{90B71CD5-6F9D-4D3A-A1E5-09924FDC17ED}"/>
              </a:ext>
            </a:extLst>
          </p:cNvPr>
          <p:cNvSpPr/>
          <p:nvPr/>
        </p:nvSpPr>
        <p:spPr>
          <a:xfrm>
            <a:off x="3361535" y="1359231"/>
            <a:ext cx="3262883" cy="400110"/>
          </a:xfrm>
          <a:prstGeom prst="rect">
            <a:avLst/>
          </a:prstGeom>
          <a:solidFill>
            <a:schemeClr val="accent1"/>
          </a:solidFill>
        </p:spPr>
        <p:txBody>
          <a:bodyPr wrap="square">
            <a:spAutoFit/>
          </a:bodyPr>
          <a:lstStyle/>
          <a:p>
            <a:pPr lvl="0"/>
            <a:r>
              <a:rPr lang="en-US" sz="1000" b="1" dirty="0">
                <a:solidFill>
                  <a:schemeClr val="bg1"/>
                </a:solidFill>
              </a:rPr>
              <a:t>Present the various calls which are queued on one or several services</a:t>
            </a:r>
          </a:p>
        </p:txBody>
      </p:sp>
      <p:sp>
        <p:nvSpPr>
          <p:cNvPr id="20" name="Rectangle 19">
            <a:extLst>
              <a:ext uri="{FF2B5EF4-FFF2-40B4-BE49-F238E27FC236}">
                <a16:creationId xmlns:a16="http://schemas.microsoft.com/office/drawing/2014/main" id="{D070F8AD-EB6E-4945-ADA3-6A460D396432}"/>
              </a:ext>
            </a:extLst>
          </p:cNvPr>
          <p:cNvSpPr/>
          <p:nvPr/>
        </p:nvSpPr>
        <p:spPr>
          <a:xfrm>
            <a:off x="3362070" y="1021899"/>
            <a:ext cx="1028261" cy="246221"/>
          </a:xfrm>
          <a:prstGeom prst="rect">
            <a:avLst/>
          </a:prstGeom>
          <a:solidFill>
            <a:schemeClr val="accent1"/>
          </a:solidFill>
        </p:spPr>
        <p:txBody>
          <a:bodyPr wrap="square">
            <a:spAutoFit/>
          </a:bodyPr>
          <a:lstStyle/>
          <a:p>
            <a:pPr lvl="0"/>
            <a:r>
              <a:rPr lang="fr-FR" sz="1000" b="1" dirty="0">
                <a:solidFill>
                  <a:schemeClr val="bg1"/>
                </a:solidFill>
              </a:rPr>
              <a:t>Web browser</a:t>
            </a:r>
            <a:endParaRPr lang="en-US" sz="1000" b="1" dirty="0">
              <a:solidFill>
                <a:schemeClr val="bg1"/>
              </a:solidFill>
            </a:endParaRPr>
          </a:p>
        </p:txBody>
      </p:sp>
      <p:sp>
        <p:nvSpPr>
          <p:cNvPr id="21" name="Rectangle 20">
            <a:extLst>
              <a:ext uri="{FF2B5EF4-FFF2-40B4-BE49-F238E27FC236}">
                <a16:creationId xmlns:a16="http://schemas.microsoft.com/office/drawing/2014/main" id="{F59B7931-70E0-42EC-AB74-E344B35577EC}"/>
              </a:ext>
            </a:extLst>
          </p:cNvPr>
          <p:cNvSpPr/>
          <p:nvPr/>
        </p:nvSpPr>
        <p:spPr>
          <a:xfrm>
            <a:off x="3361534" y="1853413"/>
            <a:ext cx="3262886" cy="400110"/>
          </a:xfrm>
          <a:prstGeom prst="rect">
            <a:avLst/>
          </a:prstGeom>
          <a:solidFill>
            <a:schemeClr val="accent1"/>
          </a:solidFill>
        </p:spPr>
        <p:txBody>
          <a:bodyPr wrap="square">
            <a:spAutoFit/>
          </a:bodyPr>
          <a:lstStyle/>
          <a:p>
            <a:pPr lvl="0"/>
            <a:r>
              <a:rPr lang="en-US" sz="1000" b="1" dirty="0">
                <a:solidFill>
                  <a:schemeClr val="bg1"/>
                </a:solidFill>
              </a:rPr>
              <a:t>Display priority, presentation order and the kind of service called</a:t>
            </a:r>
          </a:p>
        </p:txBody>
      </p:sp>
      <p:sp>
        <p:nvSpPr>
          <p:cNvPr id="22" name="Rectangle 21">
            <a:extLst>
              <a:ext uri="{FF2B5EF4-FFF2-40B4-BE49-F238E27FC236}">
                <a16:creationId xmlns:a16="http://schemas.microsoft.com/office/drawing/2014/main" id="{B3956FD8-FB9A-44D2-83F3-81AE1D028C0D}"/>
              </a:ext>
            </a:extLst>
          </p:cNvPr>
          <p:cNvSpPr/>
          <p:nvPr/>
        </p:nvSpPr>
        <p:spPr>
          <a:xfrm>
            <a:off x="3361533" y="2345686"/>
            <a:ext cx="3262886" cy="400110"/>
          </a:xfrm>
          <a:prstGeom prst="rect">
            <a:avLst/>
          </a:prstGeom>
          <a:solidFill>
            <a:schemeClr val="accent1"/>
          </a:solidFill>
        </p:spPr>
        <p:txBody>
          <a:bodyPr wrap="square">
            <a:spAutoFit/>
          </a:bodyPr>
          <a:lstStyle/>
          <a:p>
            <a:pPr lvl="0"/>
            <a:r>
              <a:rPr lang="en-US" sz="1000" b="1" dirty="0">
                <a:solidFill>
                  <a:schemeClr val="bg1"/>
                </a:solidFill>
              </a:rPr>
              <a:t>Operators can pick up any of such calls according to the called service or priority indication</a:t>
            </a:r>
          </a:p>
        </p:txBody>
      </p:sp>
      <p:sp>
        <p:nvSpPr>
          <p:cNvPr id="23" name="Text Placeholder 2">
            <a:extLst>
              <a:ext uri="{FF2B5EF4-FFF2-40B4-BE49-F238E27FC236}">
                <a16:creationId xmlns:a16="http://schemas.microsoft.com/office/drawing/2014/main" id="{1F9D1980-002B-42C6-AAB1-D9371CD0E5E3}"/>
              </a:ext>
            </a:extLst>
          </p:cNvPr>
          <p:cNvSpPr txBox="1">
            <a:spLocks/>
          </p:cNvSpPr>
          <p:nvPr/>
        </p:nvSpPr>
        <p:spPr>
          <a:xfrm>
            <a:off x="716379" y="3318687"/>
            <a:ext cx="3792081" cy="1495854"/>
          </a:xfrm>
          <a:prstGeom prst="rect">
            <a:avLst/>
          </a:prstGeom>
          <a:ln>
            <a:solidFill>
              <a:schemeClr val="accent5"/>
            </a:solidFill>
          </a:ln>
        </p:spPr>
        <p:txBody>
          <a:bodyPr/>
          <a:lst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accent1"/>
                </a:solidFill>
                <a:latin typeface="+mn-lt"/>
              </a:rPr>
              <a:t>WHAT’S NEW?</a:t>
            </a:r>
          </a:p>
          <a:p>
            <a:pPr eaLnBrk="0" hangingPunct="0">
              <a:lnSpc>
                <a:spcPct val="100000"/>
              </a:lnSpc>
              <a:buClr>
                <a:srgbClr val="604187"/>
              </a:buClr>
              <a:buBlip>
                <a:blip r:embed="rId7"/>
              </a:buBlip>
            </a:pPr>
            <a:r>
              <a:rPr lang="en-US" sz="1200" dirty="0">
                <a:solidFill>
                  <a:schemeClr val="accent1"/>
                </a:solidFill>
                <a:latin typeface="+mn-lt"/>
              </a:rPr>
              <a:t>Redial button (bis)</a:t>
            </a:r>
          </a:p>
          <a:p>
            <a:pPr eaLnBrk="0" hangingPunct="0">
              <a:lnSpc>
                <a:spcPct val="100000"/>
              </a:lnSpc>
              <a:buClr>
                <a:srgbClr val="604187"/>
              </a:buClr>
              <a:buBlip>
                <a:blip r:embed="rId7"/>
              </a:buBlip>
            </a:pPr>
            <a:r>
              <a:rPr lang="en-US" sz="1200" dirty="0">
                <a:solidFill>
                  <a:schemeClr val="accent1"/>
                </a:solidFill>
                <a:latin typeface="+mn-lt"/>
              </a:rPr>
              <a:t>Role based management</a:t>
            </a:r>
          </a:p>
          <a:p>
            <a:pPr eaLnBrk="0" hangingPunct="0">
              <a:lnSpc>
                <a:spcPct val="100000"/>
              </a:lnSpc>
              <a:buClr>
                <a:srgbClr val="604187"/>
              </a:buClr>
              <a:buBlip>
                <a:blip r:embed="rId7"/>
              </a:buBlip>
            </a:pPr>
            <a:r>
              <a:rPr lang="en-US" sz="1200" dirty="0">
                <a:solidFill>
                  <a:schemeClr val="accent1"/>
                </a:solidFill>
                <a:latin typeface="+mn-lt"/>
              </a:rPr>
              <a:t>Security policy enforcement for passwords</a:t>
            </a:r>
          </a:p>
          <a:p>
            <a:pPr eaLnBrk="0" hangingPunct="0">
              <a:lnSpc>
                <a:spcPct val="100000"/>
              </a:lnSpc>
              <a:buClr>
                <a:srgbClr val="604187"/>
              </a:buClr>
              <a:buBlip>
                <a:blip r:embed="rId7"/>
              </a:buBlip>
            </a:pPr>
            <a:r>
              <a:rPr lang="en-US" sz="1200" dirty="0">
                <a:solidFill>
                  <a:schemeClr val="accent1"/>
                </a:solidFill>
                <a:latin typeface="+mn-lt"/>
              </a:rPr>
              <a:t>Multi-tenant configuration</a:t>
            </a:r>
            <a:endParaRPr lang="fr-FR" sz="1200" dirty="0">
              <a:solidFill>
                <a:schemeClr val="accent1"/>
              </a:solidFill>
              <a:latin typeface="+mn-lt"/>
            </a:endParaRPr>
          </a:p>
        </p:txBody>
      </p:sp>
      <p:sp>
        <p:nvSpPr>
          <p:cNvPr id="16" name="Text Placeholder 1">
            <a:extLst>
              <a:ext uri="{FF2B5EF4-FFF2-40B4-BE49-F238E27FC236}">
                <a16:creationId xmlns:a16="http://schemas.microsoft.com/office/drawing/2014/main" id="{BE4E49AC-043F-4210-90CE-C8EF920E2E86}"/>
              </a:ext>
            </a:extLst>
          </p:cNvPr>
          <p:cNvSpPr txBox="1">
            <a:spLocks/>
          </p:cNvSpPr>
          <p:nvPr/>
        </p:nvSpPr>
        <p:spPr>
          <a:xfrm>
            <a:off x="716379" y="612840"/>
            <a:ext cx="5989321" cy="300083"/>
          </a:xfrm>
          <a:prstGeom prst="rect">
            <a:avLst/>
          </a:prstGeom>
        </p:spPr>
        <p:txBody>
          <a:bodyPr/>
          <a:lstStyle>
            <a:lvl1pPr indent="0" defTabSz="685181" fontAlgn="base">
              <a:lnSpc>
                <a:spcPct val="90000"/>
              </a:lnSpc>
              <a:spcBef>
                <a:spcPts val="750"/>
              </a:spcBef>
              <a:spcAft>
                <a:spcPct val="0"/>
              </a:spcAft>
              <a:buFont typeface="Arial" panose="020B0604020202020204" pitchFamily="34" charset="0"/>
              <a:buNone/>
              <a:defRPr lang="en-US" sz="1800" b="0" i="0">
                <a:solidFill>
                  <a:schemeClr val="accent1"/>
                </a:solidFill>
                <a:latin typeface="+mj-lt"/>
                <a:ea typeface="Montserrat Hairline" charset="0"/>
                <a:cs typeface="Montserrat Hairline" charset="0"/>
              </a:defRPr>
            </a:lvl1pPr>
            <a:lvl2pPr marL="513737" indent="-170849" defTabSz="685181" fontAlgn="base">
              <a:lnSpc>
                <a:spcPct val="90000"/>
              </a:lnSpc>
              <a:spcBef>
                <a:spcPts val="375"/>
              </a:spcBef>
              <a:spcAft>
                <a:spcPct val="0"/>
              </a:spcAft>
              <a:buFont typeface="Arial" panose="020B0604020202020204" pitchFamily="34" charset="0"/>
              <a:buChar char="•"/>
              <a:defRPr lang="en-US" sz="1050" dirty="0">
                <a:latin typeface="Montserrat Hairline" charset="0"/>
                <a:ea typeface="Montserrat Hairline" charset="0"/>
                <a:cs typeface="Montserrat Hairline" charset="0"/>
              </a:defRPr>
            </a:lvl2pPr>
            <a:lvl3pPr marL="856625" indent="-170849" defTabSz="685181" fontAlgn="base">
              <a:lnSpc>
                <a:spcPct val="90000"/>
              </a:lnSpc>
              <a:spcBef>
                <a:spcPts val="375"/>
              </a:spcBef>
              <a:spcAft>
                <a:spcPct val="0"/>
              </a:spcAft>
              <a:buFont typeface="Arial" panose="020B0604020202020204" pitchFamily="34" charset="0"/>
              <a:buChar char="•"/>
              <a:defRPr lang="en-US" sz="900" dirty="0">
                <a:latin typeface="Montserrat Hairline" charset="0"/>
                <a:ea typeface="Montserrat Hairline" charset="0"/>
                <a:cs typeface="Montserrat Hairline" charset="0"/>
              </a:defRPr>
            </a:lvl3pPr>
            <a:lvl4pPr marL="1199513" indent="-170849" defTabSz="685181" fontAlgn="base">
              <a:lnSpc>
                <a:spcPct val="90000"/>
              </a:lnSpc>
              <a:spcBef>
                <a:spcPts val="375"/>
              </a:spcBef>
              <a:spcAft>
                <a:spcPct val="0"/>
              </a:spcAft>
              <a:buFont typeface="Arial" panose="020B0604020202020204" pitchFamily="34" charset="0"/>
              <a:buChar char="•"/>
              <a:defRPr lang="en-US" sz="750" dirty="0">
                <a:latin typeface="Montserrat Hairline" charset="0"/>
                <a:ea typeface="Montserrat Hairline" charset="0"/>
                <a:cs typeface="Montserrat Hairline" charset="0"/>
              </a:defRPr>
            </a:lvl4pPr>
            <a:lvl5pPr marL="1542401" indent="-170849" defTabSz="685181" fontAlgn="base">
              <a:lnSpc>
                <a:spcPct val="90000"/>
              </a:lnSpc>
              <a:spcBef>
                <a:spcPts val="375"/>
              </a:spcBef>
              <a:spcAft>
                <a:spcPct val="0"/>
              </a:spcAft>
              <a:buFont typeface="Arial" panose="020B0604020202020204" pitchFamily="34" charset="0"/>
              <a:buChar char="•"/>
              <a:defRPr lang="en-US" sz="750" dirty="0">
                <a:latin typeface="Montserrat Hairline" charset="0"/>
                <a:ea typeface="Montserrat Hairline" charset="0"/>
                <a:cs typeface="Montserrat Hairline" charset="0"/>
              </a:defRPr>
            </a:lvl5pPr>
            <a:lvl6pPr marL="1885507" indent="-171410" defTabSz="685639">
              <a:lnSpc>
                <a:spcPct val="90000"/>
              </a:lnSpc>
              <a:spcBef>
                <a:spcPts val="375"/>
              </a:spcBef>
              <a:buFont typeface="Arial" panose="020B0604020202020204" pitchFamily="34" charset="0"/>
              <a:buChar char="•"/>
            </a:lvl6pPr>
            <a:lvl7pPr marL="2228327" indent="-171410" defTabSz="685639">
              <a:lnSpc>
                <a:spcPct val="90000"/>
              </a:lnSpc>
              <a:spcBef>
                <a:spcPts val="375"/>
              </a:spcBef>
              <a:buFont typeface="Arial" panose="020B0604020202020204" pitchFamily="34" charset="0"/>
              <a:buChar char="•"/>
            </a:lvl7pPr>
            <a:lvl8pPr marL="2571146" indent="-171410" defTabSz="685639">
              <a:lnSpc>
                <a:spcPct val="90000"/>
              </a:lnSpc>
              <a:spcBef>
                <a:spcPts val="375"/>
              </a:spcBef>
              <a:buFont typeface="Arial" panose="020B0604020202020204" pitchFamily="34" charset="0"/>
              <a:buChar char="•"/>
            </a:lvl8pPr>
            <a:lvl9pPr marL="2913965" indent="-171410" defTabSz="685639">
              <a:lnSpc>
                <a:spcPct val="90000"/>
              </a:lnSpc>
              <a:spcBef>
                <a:spcPts val="375"/>
              </a:spcBef>
              <a:buFont typeface="Arial" panose="020B0604020202020204" pitchFamily="34" charset="0"/>
              <a:buChar char="•"/>
            </a:lvl9pPr>
          </a:lstStyle>
          <a:p>
            <a:r>
              <a:rPr lang="en-US" dirty="0"/>
              <a:t>Intelligent call processing for control centers</a:t>
            </a:r>
          </a:p>
        </p:txBody>
      </p:sp>
      <p:sp>
        <p:nvSpPr>
          <p:cNvPr id="17" name="TextBox 2">
            <a:extLst>
              <a:ext uri="{FF2B5EF4-FFF2-40B4-BE49-F238E27FC236}">
                <a16:creationId xmlns:a16="http://schemas.microsoft.com/office/drawing/2014/main" id="{60E11DD1-7666-4973-9C54-05A8C64E413B}"/>
              </a:ext>
            </a:extLst>
          </p:cNvPr>
          <p:cNvSpPr txBox="1"/>
          <p:nvPr/>
        </p:nvSpPr>
        <p:spPr>
          <a:xfrm>
            <a:off x="4862057" y="4049906"/>
            <a:ext cx="1814920" cy="253916"/>
          </a:xfrm>
          <a:prstGeom prst="rect">
            <a:avLst/>
          </a:prstGeom>
          <a:solidFill>
            <a:schemeClr val="tx1">
              <a:lumMod val="75000"/>
            </a:schemeClr>
          </a:solidFill>
        </p:spPr>
        <p:txBody>
          <a:bodyPr wrap="none" rtlCol="0">
            <a:spAutoFit/>
          </a:bodyPr>
          <a:lstStyle>
            <a:defPPr>
              <a:defRPr lang="it-IT"/>
            </a:defPPr>
            <a:lvl1pPr>
              <a:defRPr sz="1050"/>
            </a:lvl1pPr>
          </a:lstStyle>
          <a:p>
            <a:r>
              <a:rPr lang="en-US" dirty="0">
                <a:hlinkClick r:id="rId8"/>
              </a:rPr>
              <a:t>Visit the product </a:t>
            </a:r>
            <a:r>
              <a:rPr lang="en-US">
                <a:hlinkClick r:id="rId8"/>
              </a:rPr>
              <a:t>web page</a:t>
            </a:r>
            <a:endParaRPr lang="en-US" dirty="0"/>
          </a:p>
        </p:txBody>
      </p:sp>
      <p:sp>
        <p:nvSpPr>
          <p:cNvPr id="18" name="Rectangle : coins arrondis 38">
            <a:extLst>
              <a:ext uri="{FF2B5EF4-FFF2-40B4-BE49-F238E27FC236}">
                <a16:creationId xmlns:a16="http://schemas.microsoft.com/office/drawing/2014/main" id="{91B946E1-AB4F-4EA5-8ED9-A9C825D069BC}"/>
              </a:ext>
            </a:extLst>
          </p:cNvPr>
          <p:cNvSpPr/>
          <p:nvPr/>
        </p:nvSpPr>
        <p:spPr>
          <a:xfrm>
            <a:off x="3660452" y="3227819"/>
            <a:ext cx="740836" cy="19493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900" dirty="0"/>
              <a:t>Oct’23</a:t>
            </a:r>
          </a:p>
        </p:txBody>
      </p:sp>
    </p:spTree>
    <p:extLst>
      <p:ext uri="{BB962C8B-B14F-4D97-AF65-F5344CB8AC3E}">
        <p14:creationId xmlns:p14="http://schemas.microsoft.com/office/powerpoint/2010/main" val="13726495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19496F-71FA-494E-8C8D-8E4B60E5ED3B}"/>
              </a:ext>
            </a:extLst>
          </p:cNvPr>
          <p:cNvSpPr>
            <a:spLocks noGrp="1"/>
          </p:cNvSpPr>
          <p:nvPr>
            <p:ph type="body" sz="quarter" idx="69"/>
          </p:nvPr>
        </p:nvSpPr>
        <p:spPr>
          <a:xfrm>
            <a:off x="622859" y="234813"/>
            <a:ext cx="8051357" cy="431938"/>
          </a:xfrm>
        </p:spPr>
        <p:txBody>
          <a:bodyPr/>
          <a:lstStyle/>
          <a:p>
            <a:r>
              <a:rPr lang="en-US" dirty="0"/>
              <a:t>Intelligent call processing for control centers</a:t>
            </a:r>
          </a:p>
        </p:txBody>
      </p:sp>
      <p:sp>
        <p:nvSpPr>
          <p:cNvPr id="5" name="Rectangle 4">
            <a:extLst>
              <a:ext uri="{FF2B5EF4-FFF2-40B4-BE49-F238E27FC236}">
                <a16:creationId xmlns:a16="http://schemas.microsoft.com/office/drawing/2014/main" id="{E095C125-663C-47D4-ADF2-4DA2BDDBDCEB}"/>
              </a:ext>
            </a:extLst>
          </p:cNvPr>
          <p:cNvSpPr/>
          <p:nvPr/>
        </p:nvSpPr>
        <p:spPr>
          <a:xfrm>
            <a:off x="622859" y="1032865"/>
            <a:ext cx="8428862" cy="1200329"/>
          </a:xfrm>
          <a:prstGeom prst="rect">
            <a:avLst/>
          </a:prstGeom>
        </p:spPr>
        <p:txBody>
          <a:bodyPr wrap="square">
            <a:spAutoFit/>
          </a:bodyPr>
          <a:lstStyle/>
          <a:p>
            <a:r>
              <a:rPr lang="en-US" sz="1800" b="1" dirty="0">
                <a:solidFill>
                  <a:schemeClr val="accent1"/>
                </a:solidFill>
              </a:rPr>
              <a:t>Dispatch Console </a:t>
            </a:r>
            <a:r>
              <a:rPr lang="en-US" sz="1800" dirty="0">
                <a:solidFill>
                  <a:schemeClr val="accent1"/>
                </a:solidFill>
              </a:rPr>
              <a:t>by Alcatel-Lucent Enterprise is the ideal solution for call processing dispatcher in high pressure </a:t>
            </a:r>
            <a:r>
              <a:rPr lang="en-US" sz="1800" b="1" dirty="0">
                <a:solidFill>
                  <a:schemeClr val="accent1"/>
                </a:solidFill>
              </a:rPr>
              <a:t>control centers </a:t>
            </a:r>
            <a:r>
              <a:rPr lang="en-US" sz="1800" dirty="0">
                <a:solidFill>
                  <a:schemeClr val="accent1"/>
                </a:solidFill>
              </a:rPr>
              <a:t>(railway, airport, energy supplier, public emergency etc.) and in </a:t>
            </a:r>
            <a:r>
              <a:rPr lang="en-US" sz="1800" b="1" dirty="0">
                <a:solidFill>
                  <a:schemeClr val="accent1"/>
                </a:solidFill>
              </a:rPr>
              <a:t>high call traffic administrations</a:t>
            </a:r>
            <a:r>
              <a:rPr lang="en-US" sz="1800" dirty="0">
                <a:solidFill>
                  <a:schemeClr val="accent1"/>
                </a:solidFill>
              </a:rPr>
              <a:t>  for standard welcome services.</a:t>
            </a:r>
            <a:endParaRPr lang="fr-FR" sz="1800" dirty="0">
              <a:solidFill>
                <a:schemeClr val="accent1"/>
              </a:solidFill>
            </a:endParaRPr>
          </a:p>
        </p:txBody>
      </p:sp>
      <p:pic>
        <p:nvPicPr>
          <p:cNvPr id="23" name="Picture 2">
            <a:extLst>
              <a:ext uri="{FF2B5EF4-FFF2-40B4-BE49-F238E27FC236}">
                <a16:creationId xmlns:a16="http://schemas.microsoft.com/office/drawing/2014/main" id="{42E8AEDE-D7AF-4D40-9C57-ACE46E324F81}"/>
              </a:ext>
            </a:extLst>
          </p:cNvPr>
          <p:cNvPicPr>
            <a:picLocks noChangeAspect="1" noChangeArrowheads="1"/>
          </p:cNvPicPr>
          <p:nvPr/>
        </p:nvPicPr>
        <p:blipFill rotWithShape="1">
          <a:blip r:embed="rId3"/>
          <a:srcRect/>
          <a:stretch/>
        </p:blipFill>
        <p:spPr bwMode="auto">
          <a:xfrm>
            <a:off x="1304715" y="2430574"/>
            <a:ext cx="3678515" cy="2069902"/>
          </a:xfrm>
          <a:prstGeom prst="rect">
            <a:avLst/>
          </a:prstGeom>
          <a:noFill/>
          <a:effectLst>
            <a:outerShdw blurRad="50800" dist="38100" dir="2700000" algn="tl" rotWithShape="0">
              <a:prstClr val="black">
                <a:alpha val="40000"/>
              </a:prstClr>
            </a:outerShdw>
          </a:effectLst>
        </p:spPr>
      </p:pic>
      <p:pic>
        <p:nvPicPr>
          <p:cNvPr id="24" name="Picture 2">
            <a:extLst>
              <a:ext uri="{FF2B5EF4-FFF2-40B4-BE49-F238E27FC236}">
                <a16:creationId xmlns:a16="http://schemas.microsoft.com/office/drawing/2014/main" id="{F884A49D-B2E0-4486-809E-D2F08507F7E3}"/>
              </a:ext>
            </a:extLst>
          </p:cNvPr>
          <p:cNvPicPr>
            <a:picLocks noChangeAspect="1" noChangeArrowheads="1"/>
          </p:cNvPicPr>
          <p:nvPr/>
        </p:nvPicPr>
        <p:blipFill>
          <a:blip r:embed="rId4"/>
          <a:srcRect/>
          <a:stretch/>
        </p:blipFill>
        <p:spPr bwMode="auto">
          <a:xfrm>
            <a:off x="5556211" y="2430574"/>
            <a:ext cx="2472053" cy="2069902"/>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518054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noir, capture d’écran, équipement électronique&#10;&#10;Description générée automatiquement">
            <a:extLst>
              <a:ext uri="{FF2B5EF4-FFF2-40B4-BE49-F238E27FC236}">
                <a16:creationId xmlns:a16="http://schemas.microsoft.com/office/drawing/2014/main" id="{FC4E29C2-1C8D-40C6-8010-707AF24AF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1" y="934890"/>
            <a:ext cx="5931022" cy="3334572"/>
          </a:xfrm>
          <a:prstGeom prst="rect">
            <a:avLst/>
          </a:prstGeom>
        </p:spPr>
      </p:pic>
      <p:sp>
        <p:nvSpPr>
          <p:cNvPr id="4" name="Espace réservé du texte 3"/>
          <p:cNvSpPr>
            <a:spLocks noGrp="1"/>
          </p:cNvSpPr>
          <p:nvPr>
            <p:ph type="body" sz="quarter" idx="69"/>
          </p:nvPr>
        </p:nvSpPr>
        <p:spPr>
          <a:xfrm>
            <a:off x="622860" y="234813"/>
            <a:ext cx="8521140" cy="431938"/>
          </a:xfrm>
        </p:spPr>
        <p:txBody>
          <a:bodyPr/>
          <a:lstStyle/>
          <a:p>
            <a:r>
              <a:rPr lang="en-US" dirty="0"/>
              <a:t>highlights</a:t>
            </a:r>
            <a:endParaRPr lang="fr-FR" dirty="0"/>
          </a:p>
        </p:txBody>
      </p:sp>
      <p:sp>
        <p:nvSpPr>
          <p:cNvPr id="3" name="Rectangle 2">
            <a:extLst>
              <a:ext uri="{FF2B5EF4-FFF2-40B4-BE49-F238E27FC236}">
                <a16:creationId xmlns:a16="http://schemas.microsoft.com/office/drawing/2014/main" id="{3C7CE19D-B859-4875-B02B-11EC0774E429}"/>
              </a:ext>
            </a:extLst>
          </p:cNvPr>
          <p:cNvSpPr/>
          <p:nvPr/>
        </p:nvSpPr>
        <p:spPr>
          <a:xfrm>
            <a:off x="4572000" y="2327466"/>
            <a:ext cx="4193628" cy="507831"/>
          </a:xfrm>
          <a:prstGeom prst="rect">
            <a:avLst/>
          </a:prstGeom>
          <a:solidFill>
            <a:schemeClr val="accent1"/>
          </a:solidFill>
        </p:spPr>
        <p:txBody>
          <a:bodyPr wrap="square">
            <a:spAutoFit/>
          </a:bodyPr>
          <a:lstStyle/>
          <a:p>
            <a:r>
              <a:rPr lang="en-US" dirty="0">
                <a:solidFill>
                  <a:schemeClr val="bg1"/>
                </a:solidFill>
              </a:rPr>
              <a:t>Visual and intuitive interface for operators to route calls, manage queues, and set up a conference</a:t>
            </a:r>
            <a:endParaRPr lang="fr-FR" dirty="0">
              <a:solidFill>
                <a:schemeClr val="bg1"/>
              </a:solidFill>
            </a:endParaRPr>
          </a:p>
        </p:txBody>
      </p:sp>
      <p:sp>
        <p:nvSpPr>
          <p:cNvPr id="5" name="Rectangle 4">
            <a:extLst>
              <a:ext uri="{FF2B5EF4-FFF2-40B4-BE49-F238E27FC236}">
                <a16:creationId xmlns:a16="http://schemas.microsoft.com/office/drawing/2014/main" id="{CDCD3C5F-9828-4245-B365-E8D0B4EF64F1}"/>
              </a:ext>
            </a:extLst>
          </p:cNvPr>
          <p:cNvSpPr/>
          <p:nvPr/>
        </p:nvSpPr>
        <p:spPr>
          <a:xfrm>
            <a:off x="4572000" y="2974557"/>
            <a:ext cx="3657601" cy="507831"/>
          </a:xfrm>
          <a:prstGeom prst="rect">
            <a:avLst/>
          </a:prstGeom>
          <a:solidFill>
            <a:schemeClr val="accent1"/>
          </a:solidFill>
        </p:spPr>
        <p:txBody>
          <a:bodyPr wrap="square">
            <a:spAutoFit/>
          </a:bodyPr>
          <a:lstStyle/>
          <a:p>
            <a:r>
              <a:rPr lang="en-US" dirty="0">
                <a:solidFill>
                  <a:schemeClr val="bg1"/>
                </a:solidFill>
              </a:rPr>
              <a:t>Operator can manage high volume of calls: presentation and dispatch with priority rules</a:t>
            </a:r>
            <a:endParaRPr lang="fr-FR" dirty="0">
              <a:solidFill>
                <a:schemeClr val="bg1"/>
              </a:solidFill>
            </a:endParaRPr>
          </a:p>
        </p:txBody>
      </p:sp>
      <p:sp>
        <p:nvSpPr>
          <p:cNvPr id="6" name="Rectangle 5">
            <a:extLst>
              <a:ext uri="{FF2B5EF4-FFF2-40B4-BE49-F238E27FC236}">
                <a16:creationId xmlns:a16="http://schemas.microsoft.com/office/drawing/2014/main" id="{F8DBF226-705F-46DE-9117-0C6EE13B5DB9}"/>
              </a:ext>
            </a:extLst>
          </p:cNvPr>
          <p:cNvSpPr/>
          <p:nvPr/>
        </p:nvSpPr>
        <p:spPr>
          <a:xfrm>
            <a:off x="4572000" y="1680375"/>
            <a:ext cx="3831020" cy="507831"/>
          </a:xfrm>
          <a:prstGeom prst="rect">
            <a:avLst/>
          </a:prstGeom>
          <a:solidFill>
            <a:schemeClr val="accent1"/>
          </a:solidFill>
        </p:spPr>
        <p:txBody>
          <a:bodyPr wrap="square">
            <a:spAutoFit/>
          </a:bodyPr>
          <a:lstStyle/>
          <a:p>
            <a:r>
              <a:rPr lang="en-US" dirty="0">
                <a:solidFill>
                  <a:schemeClr val="bg1"/>
                </a:solidFill>
              </a:rPr>
              <a:t>Web interface accessible from the desktop PC, touchscreen workstation</a:t>
            </a:r>
            <a:endParaRPr lang="fr-FR" dirty="0">
              <a:solidFill>
                <a:schemeClr val="bg1"/>
              </a:solidFill>
            </a:endParaRPr>
          </a:p>
        </p:txBody>
      </p:sp>
      <p:sp>
        <p:nvSpPr>
          <p:cNvPr id="2" name="Rectangle 1">
            <a:extLst>
              <a:ext uri="{FF2B5EF4-FFF2-40B4-BE49-F238E27FC236}">
                <a16:creationId xmlns:a16="http://schemas.microsoft.com/office/drawing/2014/main" id="{11649A42-48A9-4BD4-BCBE-C60635B663E2}"/>
              </a:ext>
            </a:extLst>
          </p:cNvPr>
          <p:cNvSpPr/>
          <p:nvPr/>
        </p:nvSpPr>
        <p:spPr>
          <a:xfrm>
            <a:off x="4572000" y="3621952"/>
            <a:ext cx="4302369" cy="507831"/>
          </a:xfrm>
          <a:prstGeom prst="rect">
            <a:avLst/>
          </a:prstGeom>
          <a:solidFill>
            <a:schemeClr val="accent1"/>
          </a:solidFill>
        </p:spPr>
        <p:txBody>
          <a:bodyPr wrap="square">
            <a:spAutoFit/>
          </a:bodyPr>
          <a:lstStyle/>
          <a:p>
            <a:r>
              <a:rPr lang="en-US" dirty="0">
                <a:solidFill>
                  <a:schemeClr val="bg1"/>
                </a:solidFill>
              </a:rPr>
              <a:t>APIs for integration within a 3rd party control center application (such as SCADA supervision platform)</a:t>
            </a:r>
            <a:endParaRPr lang="fr-FR" dirty="0">
              <a:solidFill>
                <a:schemeClr val="bg1"/>
              </a:solidFill>
            </a:endParaRPr>
          </a:p>
        </p:txBody>
      </p:sp>
    </p:spTree>
    <p:extLst>
      <p:ext uri="{BB962C8B-B14F-4D97-AF65-F5344CB8AC3E}">
        <p14:creationId xmlns:p14="http://schemas.microsoft.com/office/powerpoint/2010/main" val="3214568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69"/>
          </p:nvPr>
        </p:nvSpPr>
        <p:spPr>
          <a:xfrm>
            <a:off x="622860" y="234813"/>
            <a:ext cx="8521140" cy="431938"/>
          </a:xfrm>
        </p:spPr>
        <p:txBody>
          <a:bodyPr/>
          <a:lstStyle/>
          <a:p>
            <a:r>
              <a:rPr lang="en-US" dirty="0"/>
              <a:t>usages</a:t>
            </a:r>
            <a:endParaRPr lang="fr-FR" dirty="0"/>
          </a:p>
        </p:txBody>
      </p:sp>
      <p:pic>
        <p:nvPicPr>
          <p:cNvPr id="3" name="Image 2">
            <a:extLst>
              <a:ext uri="{FF2B5EF4-FFF2-40B4-BE49-F238E27FC236}">
                <a16:creationId xmlns:a16="http://schemas.microsoft.com/office/drawing/2014/main" id="{522BFC5A-8071-4F04-9A8A-0F09C513034D}"/>
              </a:ext>
            </a:extLst>
          </p:cNvPr>
          <p:cNvPicPr>
            <a:picLocks noChangeAspect="1"/>
          </p:cNvPicPr>
          <p:nvPr/>
        </p:nvPicPr>
        <p:blipFill>
          <a:blip r:embed="rId3"/>
          <a:stretch>
            <a:fillRect/>
          </a:stretch>
        </p:blipFill>
        <p:spPr>
          <a:xfrm>
            <a:off x="1184411" y="918536"/>
            <a:ext cx="6775177" cy="3306428"/>
          </a:xfrm>
          <a:prstGeom prst="rect">
            <a:avLst/>
          </a:prstGeom>
        </p:spPr>
      </p:pic>
      <p:sp>
        <p:nvSpPr>
          <p:cNvPr id="5" name="TextBox 3">
            <a:extLst>
              <a:ext uri="{FF2B5EF4-FFF2-40B4-BE49-F238E27FC236}">
                <a16:creationId xmlns:a16="http://schemas.microsoft.com/office/drawing/2014/main" id="{AD9B9CE8-C0F8-408F-8477-C94DBABF44B1}"/>
              </a:ext>
            </a:extLst>
          </p:cNvPr>
          <p:cNvSpPr txBox="1"/>
          <p:nvPr/>
        </p:nvSpPr>
        <p:spPr>
          <a:xfrm>
            <a:off x="632602" y="4306307"/>
            <a:ext cx="7878793" cy="338554"/>
          </a:xfrm>
          <a:prstGeom prst="rect">
            <a:avLst/>
          </a:prstGeom>
          <a:solidFill>
            <a:schemeClr val="bg1"/>
          </a:solidFill>
          <a:ln>
            <a:solidFill>
              <a:schemeClr val="bg2"/>
            </a:solidFill>
          </a:ln>
        </p:spPr>
        <p:txBody>
          <a:bodyPr wrap="square" rtlCol="0">
            <a:spAutoFit/>
          </a:bodyPr>
          <a:lstStyle/>
          <a:p>
            <a:pPr algn="ctr"/>
            <a:r>
              <a:rPr lang="en-US" sz="1600" b="1" dirty="0">
                <a:latin typeface="Trebuchet MS" pitchFamily="34" charset="0"/>
              </a:rPr>
              <a:t>Prioritized incoming calls</a:t>
            </a:r>
            <a:r>
              <a:rPr lang="en-US" sz="1600" dirty="0">
                <a:latin typeface="Trebuchet MS" pitchFamily="34" charset="0"/>
              </a:rPr>
              <a:t>: with a different colors depending on the caller number</a:t>
            </a:r>
          </a:p>
        </p:txBody>
      </p:sp>
      <p:sp>
        <p:nvSpPr>
          <p:cNvPr id="7" name="Rectangle : coins arrondis 6">
            <a:extLst>
              <a:ext uri="{FF2B5EF4-FFF2-40B4-BE49-F238E27FC236}">
                <a16:creationId xmlns:a16="http://schemas.microsoft.com/office/drawing/2014/main" id="{63C94C04-D935-446C-8FF8-7E0CEC3AFCEA}"/>
              </a:ext>
            </a:extLst>
          </p:cNvPr>
          <p:cNvSpPr/>
          <p:nvPr/>
        </p:nvSpPr>
        <p:spPr>
          <a:xfrm>
            <a:off x="1184411" y="905889"/>
            <a:ext cx="2276706" cy="922911"/>
          </a:xfrm>
          <a:prstGeom prst="roundRect">
            <a:avLst>
              <a:gd name="adj" fmla="val 629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83910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69"/>
          </p:nvPr>
        </p:nvSpPr>
        <p:spPr>
          <a:xfrm>
            <a:off x="622860" y="234813"/>
            <a:ext cx="8521140" cy="431938"/>
          </a:xfrm>
        </p:spPr>
        <p:txBody>
          <a:bodyPr/>
          <a:lstStyle/>
          <a:p>
            <a:r>
              <a:rPr lang="en-US" dirty="0"/>
              <a:t>usages</a:t>
            </a:r>
            <a:endParaRPr lang="fr-FR" dirty="0"/>
          </a:p>
        </p:txBody>
      </p:sp>
      <p:sp>
        <p:nvSpPr>
          <p:cNvPr id="5" name="TextBox 3">
            <a:extLst>
              <a:ext uri="{FF2B5EF4-FFF2-40B4-BE49-F238E27FC236}">
                <a16:creationId xmlns:a16="http://schemas.microsoft.com/office/drawing/2014/main" id="{AD9B9CE8-C0F8-408F-8477-C94DBABF44B1}"/>
              </a:ext>
            </a:extLst>
          </p:cNvPr>
          <p:cNvSpPr txBox="1"/>
          <p:nvPr/>
        </p:nvSpPr>
        <p:spPr>
          <a:xfrm>
            <a:off x="632602" y="4306307"/>
            <a:ext cx="7878793" cy="338554"/>
          </a:xfrm>
          <a:prstGeom prst="rect">
            <a:avLst/>
          </a:prstGeom>
          <a:solidFill>
            <a:schemeClr val="bg1"/>
          </a:solidFill>
          <a:ln>
            <a:solidFill>
              <a:schemeClr val="bg2"/>
            </a:solidFill>
          </a:ln>
        </p:spPr>
        <p:txBody>
          <a:bodyPr wrap="square" rtlCol="0">
            <a:spAutoFit/>
          </a:bodyPr>
          <a:lstStyle/>
          <a:p>
            <a:pPr algn="ctr"/>
            <a:r>
              <a:rPr lang="en-US" sz="1600" b="1" dirty="0">
                <a:latin typeface="Trebuchet MS" pitchFamily="34" charset="0"/>
              </a:rPr>
              <a:t>Manage a call</a:t>
            </a:r>
            <a:r>
              <a:rPr lang="en-US" sz="1600" dirty="0">
                <a:latin typeface="Trebuchet MS" pitchFamily="34" charset="0"/>
              </a:rPr>
              <a:t>: different action buttons defined by the administrator</a:t>
            </a:r>
          </a:p>
        </p:txBody>
      </p:sp>
      <p:pic>
        <p:nvPicPr>
          <p:cNvPr id="6" name="Picture 4">
            <a:extLst>
              <a:ext uri="{FF2B5EF4-FFF2-40B4-BE49-F238E27FC236}">
                <a16:creationId xmlns:a16="http://schemas.microsoft.com/office/drawing/2014/main" id="{F9A0CAFE-FD96-491F-8C3D-150211A63CBF}"/>
              </a:ext>
            </a:extLst>
          </p:cNvPr>
          <p:cNvPicPr>
            <a:picLocks noChangeAspect="1"/>
          </p:cNvPicPr>
          <p:nvPr/>
        </p:nvPicPr>
        <p:blipFill>
          <a:blip r:embed="rId3"/>
          <a:stretch>
            <a:fillRect/>
          </a:stretch>
        </p:blipFill>
        <p:spPr>
          <a:xfrm>
            <a:off x="1429173" y="1818548"/>
            <a:ext cx="3601776" cy="1619148"/>
          </a:xfrm>
          <a:prstGeom prst="rect">
            <a:avLst/>
          </a:prstGeom>
        </p:spPr>
      </p:pic>
      <p:sp>
        <p:nvSpPr>
          <p:cNvPr id="8" name="TextBox 5">
            <a:extLst>
              <a:ext uri="{FF2B5EF4-FFF2-40B4-BE49-F238E27FC236}">
                <a16:creationId xmlns:a16="http://schemas.microsoft.com/office/drawing/2014/main" id="{3F89AB94-2AD8-4256-AA84-CBBEB747C800}"/>
              </a:ext>
            </a:extLst>
          </p:cNvPr>
          <p:cNvSpPr txBox="1"/>
          <p:nvPr/>
        </p:nvSpPr>
        <p:spPr>
          <a:xfrm>
            <a:off x="446345" y="1186355"/>
            <a:ext cx="1371072" cy="246221"/>
          </a:xfrm>
          <a:prstGeom prst="rect">
            <a:avLst/>
          </a:prstGeom>
          <a:noFill/>
        </p:spPr>
        <p:txBody>
          <a:bodyPr wrap="square" rtlCol="0">
            <a:spAutoFit/>
          </a:bodyPr>
          <a:lstStyle/>
          <a:p>
            <a:r>
              <a:rPr lang="en-US" sz="1000" b="1" dirty="0">
                <a:solidFill>
                  <a:schemeClr val="accent1"/>
                </a:solidFill>
                <a:latin typeface="Trebuchet MS" pitchFamily="34" charset="0"/>
              </a:rPr>
              <a:t>CALLER IDENTITY</a:t>
            </a:r>
          </a:p>
        </p:txBody>
      </p:sp>
      <p:cxnSp>
        <p:nvCxnSpPr>
          <p:cNvPr id="9" name="Straight Arrow Connector 6">
            <a:extLst>
              <a:ext uri="{FF2B5EF4-FFF2-40B4-BE49-F238E27FC236}">
                <a16:creationId xmlns:a16="http://schemas.microsoft.com/office/drawing/2014/main" id="{6BBABF28-23AF-4003-9294-6F794E7F0E84}"/>
              </a:ext>
            </a:extLst>
          </p:cNvPr>
          <p:cNvCxnSpPr>
            <a:cxnSpLocks/>
          </p:cNvCxnSpPr>
          <p:nvPr/>
        </p:nvCxnSpPr>
        <p:spPr>
          <a:xfrm>
            <a:off x="947220" y="1457852"/>
            <a:ext cx="606191" cy="583545"/>
          </a:xfrm>
          <a:prstGeom prst="straightConnector1">
            <a:avLst/>
          </a:prstGeom>
          <a:ln w="12700" cap="rnd">
            <a:solidFill>
              <a:schemeClr val="accent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0" name="Group 31">
            <a:extLst>
              <a:ext uri="{FF2B5EF4-FFF2-40B4-BE49-F238E27FC236}">
                <a16:creationId xmlns:a16="http://schemas.microsoft.com/office/drawing/2014/main" id="{BCDDE011-FCD8-4326-9E96-5FA9F82F7308}"/>
              </a:ext>
            </a:extLst>
          </p:cNvPr>
          <p:cNvGrpSpPr/>
          <p:nvPr/>
        </p:nvGrpSpPr>
        <p:grpSpPr>
          <a:xfrm>
            <a:off x="5368889" y="1167218"/>
            <a:ext cx="3694174" cy="2638622"/>
            <a:chOff x="7596680" y="2444679"/>
            <a:chExt cx="3694174" cy="2638622"/>
          </a:xfrm>
        </p:grpSpPr>
        <p:pic>
          <p:nvPicPr>
            <p:cNvPr id="11" name="Picture 15">
              <a:extLst>
                <a:ext uri="{FF2B5EF4-FFF2-40B4-BE49-F238E27FC236}">
                  <a16:creationId xmlns:a16="http://schemas.microsoft.com/office/drawing/2014/main" id="{384FDFBA-D9D3-45CA-B2D8-5E659DA5BCF0}"/>
                </a:ext>
              </a:extLst>
            </p:cNvPr>
            <p:cNvPicPr>
              <a:picLocks noChangeAspect="1"/>
            </p:cNvPicPr>
            <p:nvPr/>
          </p:nvPicPr>
          <p:blipFill>
            <a:blip r:embed="rId4"/>
            <a:stretch>
              <a:fillRect/>
            </a:stretch>
          </p:blipFill>
          <p:spPr>
            <a:xfrm>
              <a:off x="7596680" y="2444679"/>
              <a:ext cx="365760" cy="370449"/>
            </a:xfrm>
            <a:prstGeom prst="rect">
              <a:avLst/>
            </a:prstGeom>
          </p:spPr>
        </p:pic>
        <p:pic>
          <p:nvPicPr>
            <p:cNvPr id="12" name="Picture 16">
              <a:extLst>
                <a:ext uri="{FF2B5EF4-FFF2-40B4-BE49-F238E27FC236}">
                  <a16:creationId xmlns:a16="http://schemas.microsoft.com/office/drawing/2014/main" id="{6DC84139-28CB-4BF4-8C4A-C16D8543C7FD}"/>
                </a:ext>
              </a:extLst>
            </p:cNvPr>
            <p:cNvPicPr>
              <a:picLocks noChangeAspect="1"/>
            </p:cNvPicPr>
            <p:nvPr/>
          </p:nvPicPr>
          <p:blipFill>
            <a:blip r:embed="rId5"/>
            <a:stretch>
              <a:fillRect/>
            </a:stretch>
          </p:blipFill>
          <p:spPr>
            <a:xfrm>
              <a:off x="7596680" y="2898314"/>
              <a:ext cx="365760" cy="370449"/>
            </a:xfrm>
            <a:prstGeom prst="rect">
              <a:avLst/>
            </a:prstGeom>
          </p:spPr>
        </p:pic>
        <p:pic>
          <p:nvPicPr>
            <p:cNvPr id="13" name="Picture 17">
              <a:extLst>
                <a:ext uri="{FF2B5EF4-FFF2-40B4-BE49-F238E27FC236}">
                  <a16:creationId xmlns:a16="http://schemas.microsoft.com/office/drawing/2014/main" id="{77047420-AA41-436C-A713-88DBFBC1893F}"/>
                </a:ext>
              </a:extLst>
            </p:cNvPr>
            <p:cNvPicPr>
              <a:picLocks noChangeAspect="1"/>
            </p:cNvPicPr>
            <p:nvPr/>
          </p:nvPicPr>
          <p:blipFill>
            <a:blip r:embed="rId6"/>
            <a:stretch>
              <a:fillRect/>
            </a:stretch>
          </p:blipFill>
          <p:spPr>
            <a:xfrm>
              <a:off x="7596680" y="3351949"/>
              <a:ext cx="365760" cy="370449"/>
            </a:xfrm>
            <a:prstGeom prst="rect">
              <a:avLst/>
            </a:prstGeom>
          </p:spPr>
        </p:pic>
        <p:pic>
          <p:nvPicPr>
            <p:cNvPr id="14" name="Picture 18">
              <a:extLst>
                <a:ext uri="{FF2B5EF4-FFF2-40B4-BE49-F238E27FC236}">
                  <a16:creationId xmlns:a16="http://schemas.microsoft.com/office/drawing/2014/main" id="{00609968-D9C6-4B84-8080-AD5A0967455F}"/>
                </a:ext>
              </a:extLst>
            </p:cNvPr>
            <p:cNvPicPr>
              <a:picLocks noChangeAspect="1"/>
            </p:cNvPicPr>
            <p:nvPr/>
          </p:nvPicPr>
          <p:blipFill>
            <a:blip r:embed="rId7"/>
            <a:stretch>
              <a:fillRect/>
            </a:stretch>
          </p:blipFill>
          <p:spPr>
            <a:xfrm>
              <a:off x="7596680" y="3805584"/>
              <a:ext cx="365760" cy="370449"/>
            </a:xfrm>
            <a:prstGeom prst="rect">
              <a:avLst/>
            </a:prstGeom>
          </p:spPr>
        </p:pic>
        <p:pic>
          <p:nvPicPr>
            <p:cNvPr id="15" name="Picture 19">
              <a:extLst>
                <a:ext uri="{FF2B5EF4-FFF2-40B4-BE49-F238E27FC236}">
                  <a16:creationId xmlns:a16="http://schemas.microsoft.com/office/drawing/2014/main" id="{B90515D5-40B7-4A76-B647-E5494F9739D4}"/>
                </a:ext>
              </a:extLst>
            </p:cNvPr>
            <p:cNvPicPr>
              <a:picLocks noChangeAspect="1"/>
            </p:cNvPicPr>
            <p:nvPr/>
          </p:nvPicPr>
          <p:blipFill>
            <a:blip r:embed="rId8"/>
            <a:stretch>
              <a:fillRect/>
            </a:stretch>
          </p:blipFill>
          <p:spPr>
            <a:xfrm>
              <a:off x="7596680" y="4712852"/>
              <a:ext cx="365760" cy="370449"/>
            </a:xfrm>
            <a:prstGeom prst="rect">
              <a:avLst/>
            </a:prstGeom>
          </p:spPr>
        </p:pic>
        <p:pic>
          <p:nvPicPr>
            <p:cNvPr id="16" name="Picture 20">
              <a:extLst>
                <a:ext uri="{FF2B5EF4-FFF2-40B4-BE49-F238E27FC236}">
                  <a16:creationId xmlns:a16="http://schemas.microsoft.com/office/drawing/2014/main" id="{376E58B5-DBCE-406E-BC63-691AC0A6B74E}"/>
                </a:ext>
              </a:extLst>
            </p:cNvPr>
            <p:cNvPicPr>
              <a:picLocks noChangeAspect="1"/>
            </p:cNvPicPr>
            <p:nvPr/>
          </p:nvPicPr>
          <p:blipFill>
            <a:blip r:embed="rId9"/>
            <a:stretch>
              <a:fillRect/>
            </a:stretch>
          </p:blipFill>
          <p:spPr>
            <a:xfrm>
              <a:off x="7596680" y="4259219"/>
              <a:ext cx="365760" cy="370449"/>
            </a:xfrm>
            <a:prstGeom prst="rect">
              <a:avLst/>
            </a:prstGeom>
          </p:spPr>
        </p:pic>
        <p:sp>
          <p:nvSpPr>
            <p:cNvPr id="17" name="TextBox 22">
              <a:extLst>
                <a:ext uri="{FF2B5EF4-FFF2-40B4-BE49-F238E27FC236}">
                  <a16:creationId xmlns:a16="http://schemas.microsoft.com/office/drawing/2014/main" id="{3D39DC16-4204-4E6E-ABAE-73C7240CC4FC}"/>
                </a:ext>
              </a:extLst>
            </p:cNvPr>
            <p:cNvSpPr txBox="1"/>
            <p:nvPr/>
          </p:nvSpPr>
          <p:spPr>
            <a:xfrm>
              <a:off x="8105293" y="2485483"/>
              <a:ext cx="3185561" cy="276999"/>
            </a:xfrm>
            <a:prstGeom prst="rect">
              <a:avLst/>
            </a:prstGeom>
            <a:noFill/>
          </p:spPr>
          <p:txBody>
            <a:bodyPr wrap="square" rtlCol="0">
              <a:spAutoFit/>
            </a:bodyPr>
            <a:lstStyle/>
            <a:p>
              <a:r>
                <a:rPr lang="en-US" sz="1200" dirty="0">
                  <a:solidFill>
                    <a:schemeClr val="accent1"/>
                  </a:solidFill>
                  <a:latin typeface="Trebuchet MS" pitchFamily="34" charset="0"/>
                </a:rPr>
                <a:t>Release the call</a:t>
              </a:r>
            </a:p>
          </p:txBody>
        </p:sp>
        <p:sp>
          <p:nvSpPr>
            <p:cNvPr id="18" name="TextBox 23">
              <a:extLst>
                <a:ext uri="{FF2B5EF4-FFF2-40B4-BE49-F238E27FC236}">
                  <a16:creationId xmlns:a16="http://schemas.microsoft.com/office/drawing/2014/main" id="{09C5B513-8226-42EA-BD79-D40FCE7EE83B}"/>
                </a:ext>
              </a:extLst>
            </p:cNvPr>
            <p:cNvSpPr txBox="1"/>
            <p:nvPr/>
          </p:nvSpPr>
          <p:spPr>
            <a:xfrm>
              <a:off x="8105292" y="2945038"/>
              <a:ext cx="3185561" cy="276999"/>
            </a:xfrm>
            <a:prstGeom prst="rect">
              <a:avLst/>
            </a:prstGeom>
            <a:noFill/>
          </p:spPr>
          <p:txBody>
            <a:bodyPr wrap="square" rtlCol="0">
              <a:spAutoFit/>
            </a:bodyPr>
            <a:lstStyle/>
            <a:p>
              <a:r>
                <a:rPr lang="en-US" sz="1200" dirty="0">
                  <a:solidFill>
                    <a:schemeClr val="accent1"/>
                  </a:solidFill>
                  <a:latin typeface="Trebuchet MS" pitchFamily="34" charset="0"/>
                </a:rPr>
                <a:t>Transfer the call in the user private queue</a:t>
              </a:r>
            </a:p>
          </p:txBody>
        </p:sp>
        <p:sp>
          <p:nvSpPr>
            <p:cNvPr id="19" name="TextBox 24">
              <a:extLst>
                <a:ext uri="{FF2B5EF4-FFF2-40B4-BE49-F238E27FC236}">
                  <a16:creationId xmlns:a16="http://schemas.microsoft.com/office/drawing/2014/main" id="{19ECBCB3-E07B-409F-9EE0-631B62E1F04F}"/>
                </a:ext>
              </a:extLst>
            </p:cNvPr>
            <p:cNvSpPr txBox="1"/>
            <p:nvPr/>
          </p:nvSpPr>
          <p:spPr>
            <a:xfrm>
              <a:off x="8105291" y="3398673"/>
              <a:ext cx="3185561" cy="276999"/>
            </a:xfrm>
            <a:prstGeom prst="rect">
              <a:avLst/>
            </a:prstGeom>
            <a:noFill/>
          </p:spPr>
          <p:txBody>
            <a:bodyPr wrap="square" rtlCol="0">
              <a:spAutoFit/>
            </a:bodyPr>
            <a:lstStyle/>
            <a:p>
              <a:r>
                <a:rPr lang="en-US" sz="1200" dirty="0">
                  <a:solidFill>
                    <a:schemeClr val="accent1"/>
                  </a:solidFill>
                  <a:latin typeface="Trebuchet MS" pitchFamily="34" charset="0"/>
                </a:rPr>
                <a:t>Transfer the call in the shared queue</a:t>
              </a:r>
            </a:p>
          </p:txBody>
        </p:sp>
        <p:sp>
          <p:nvSpPr>
            <p:cNvPr id="20" name="TextBox 25">
              <a:extLst>
                <a:ext uri="{FF2B5EF4-FFF2-40B4-BE49-F238E27FC236}">
                  <a16:creationId xmlns:a16="http://schemas.microsoft.com/office/drawing/2014/main" id="{F35EB240-D97D-4AED-B30A-181D29BB4EE3}"/>
                </a:ext>
              </a:extLst>
            </p:cNvPr>
            <p:cNvSpPr txBox="1"/>
            <p:nvPr/>
          </p:nvSpPr>
          <p:spPr>
            <a:xfrm>
              <a:off x="8105291" y="3852308"/>
              <a:ext cx="3185561" cy="276999"/>
            </a:xfrm>
            <a:prstGeom prst="rect">
              <a:avLst/>
            </a:prstGeom>
            <a:noFill/>
          </p:spPr>
          <p:txBody>
            <a:bodyPr wrap="square" rtlCol="0">
              <a:spAutoFit/>
            </a:bodyPr>
            <a:lstStyle/>
            <a:p>
              <a:r>
                <a:rPr lang="en-US" sz="1200" dirty="0">
                  <a:solidFill>
                    <a:schemeClr val="accent1"/>
                  </a:solidFill>
                  <a:latin typeface="Trebuchet MS" pitchFamily="34" charset="0"/>
                </a:rPr>
                <a:t>Transfer the call on a number</a:t>
              </a:r>
            </a:p>
          </p:txBody>
        </p:sp>
        <p:sp>
          <p:nvSpPr>
            <p:cNvPr id="21" name="TextBox 26">
              <a:extLst>
                <a:ext uri="{FF2B5EF4-FFF2-40B4-BE49-F238E27FC236}">
                  <a16:creationId xmlns:a16="http://schemas.microsoft.com/office/drawing/2014/main" id="{F5123CBF-86A2-4208-8481-75BD37C1CE5F}"/>
                </a:ext>
              </a:extLst>
            </p:cNvPr>
            <p:cNvSpPr txBox="1"/>
            <p:nvPr/>
          </p:nvSpPr>
          <p:spPr>
            <a:xfrm>
              <a:off x="8105290" y="4305943"/>
              <a:ext cx="3185561" cy="276999"/>
            </a:xfrm>
            <a:prstGeom prst="rect">
              <a:avLst/>
            </a:prstGeom>
            <a:noFill/>
          </p:spPr>
          <p:txBody>
            <a:bodyPr wrap="square" rtlCol="0">
              <a:spAutoFit/>
            </a:bodyPr>
            <a:lstStyle/>
            <a:p>
              <a:r>
                <a:rPr lang="en-US" sz="1200" dirty="0">
                  <a:solidFill>
                    <a:schemeClr val="accent1"/>
                  </a:solidFill>
                  <a:latin typeface="Trebuchet MS" pitchFamily="34" charset="0"/>
                </a:rPr>
                <a:t>3-party OmniPCX Enterprise conference</a:t>
              </a:r>
            </a:p>
          </p:txBody>
        </p:sp>
        <p:sp>
          <p:nvSpPr>
            <p:cNvPr id="22" name="TextBox 29">
              <a:extLst>
                <a:ext uri="{FF2B5EF4-FFF2-40B4-BE49-F238E27FC236}">
                  <a16:creationId xmlns:a16="http://schemas.microsoft.com/office/drawing/2014/main" id="{84F454D2-A783-4E9E-B5C3-45220AE7FBAE}"/>
                </a:ext>
              </a:extLst>
            </p:cNvPr>
            <p:cNvSpPr txBox="1"/>
            <p:nvPr/>
          </p:nvSpPr>
          <p:spPr>
            <a:xfrm>
              <a:off x="8105289" y="4759576"/>
              <a:ext cx="3185561" cy="276999"/>
            </a:xfrm>
            <a:prstGeom prst="rect">
              <a:avLst/>
            </a:prstGeom>
            <a:noFill/>
          </p:spPr>
          <p:txBody>
            <a:bodyPr wrap="square" rtlCol="0">
              <a:spAutoFit/>
            </a:bodyPr>
            <a:lstStyle/>
            <a:p>
              <a:r>
                <a:rPr lang="en-US" sz="1200" dirty="0">
                  <a:solidFill>
                    <a:schemeClr val="accent1"/>
                  </a:solidFill>
                  <a:latin typeface="Trebuchet MS" pitchFamily="34" charset="0"/>
                </a:rPr>
                <a:t>Multi-party conference</a:t>
              </a:r>
            </a:p>
          </p:txBody>
        </p:sp>
      </p:grpSp>
      <p:sp>
        <p:nvSpPr>
          <p:cNvPr id="24" name="TextBox 36">
            <a:extLst>
              <a:ext uri="{FF2B5EF4-FFF2-40B4-BE49-F238E27FC236}">
                <a16:creationId xmlns:a16="http://schemas.microsoft.com/office/drawing/2014/main" id="{93EE7A5A-36F9-4747-83FF-C64AC3BD316F}"/>
              </a:ext>
            </a:extLst>
          </p:cNvPr>
          <p:cNvSpPr txBox="1"/>
          <p:nvPr/>
        </p:nvSpPr>
        <p:spPr>
          <a:xfrm>
            <a:off x="2790949" y="1186355"/>
            <a:ext cx="1484413" cy="246221"/>
          </a:xfrm>
          <a:prstGeom prst="rect">
            <a:avLst/>
          </a:prstGeom>
          <a:noFill/>
        </p:spPr>
        <p:txBody>
          <a:bodyPr wrap="square" rtlCol="0">
            <a:spAutoFit/>
          </a:bodyPr>
          <a:lstStyle>
            <a:defPPr>
              <a:defRPr lang="it-IT"/>
            </a:defPPr>
            <a:lvl1pPr>
              <a:defRPr sz="1000" b="1">
                <a:solidFill>
                  <a:schemeClr val="accent1"/>
                </a:solidFill>
                <a:latin typeface="Trebuchet MS" pitchFamily="34" charset="0"/>
              </a:defRPr>
            </a:lvl1pPr>
          </a:lstStyle>
          <a:p>
            <a:r>
              <a:rPr lang="en-US" dirty="0"/>
              <a:t>ACTION BUTTONS</a:t>
            </a:r>
          </a:p>
        </p:txBody>
      </p:sp>
      <p:cxnSp>
        <p:nvCxnSpPr>
          <p:cNvPr id="25" name="Straight Arrow Connector 6">
            <a:extLst>
              <a:ext uri="{FF2B5EF4-FFF2-40B4-BE49-F238E27FC236}">
                <a16:creationId xmlns:a16="http://schemas.microsoft.com/office/drawing/2014/main" id="{190AA11E-CBAF-44FC-B4F8-FE1D5BC148DD}"/>
              </a:ext>
            </a:extLst>
          </p:cNvPr>
          <p:cNvCxnSpPr>
            <a:cxnSpLocks/>
          </p:cNvCxnSpPr>
          <p:nvPr/>
        </p:nvCxnSpPr>
        <p:spPr>
          <a:xfrm>
            <a:off x="3230061" y="1432576"/>
            <a:ext cx="606191" cy="583545"/>
          </a:xfrm>
          <a:prstGeom prst="straightConnector1">
            <a:avLst/>
          </a:prstGeom>
          <a:ln w="12700" cap="rnd">
            <a:solidFill>
              <a:schemeClr val="accent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212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x_Image 5">
            <a:extLst>
              <a:ext uri="{FF2B5EF4-FFF2-40B4-BE49-F238E27FC236}">
                <a16:creationId xmlns:a16="http://schemas.microsoft.com/office/drawing/2014/main" id="{02D4E153-B344-4168-B818-FC5CCC0A57B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5181" y="762848"/>
            <a:ext cx="6093638" cy="342686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p:cNvSpPr>
            <a:spLocks noGrp="1"/>
          </p:cNvSpPr>
          <p:nvPr>
            <p:ph type="body" sz="quarter" idx="69"/>
          </p:nvPr>
        </p:nvSpPr>
        <p:spPr>
          <a:xfrm>
            <a:off x="622860" y="234813"/>
            <a:ext cx="8521140" cy="431938"/>
          </a:xfrm>
        </p:spPr>
        <p:txBody>
          <a:bodyPr/>
          <a:lstStyle/>
          <a:p>
            <a:r>
              <a:rPr lang="en-US" dirty="0"/>
              <a:t>usages</a:t>
            </a:r>
            <a:endParaRPr lang="fr-FR" dirty="0"/>
          </a:p>
        </p:txBody>
      </p:sp>
      <p:sp>
        <p:nvSpPr>
          <p:cNvPr id="5" name="TextBox 3">
            <a:extLst>
              <a:ext uri="{FF2B5EF4-FFF2-40B4-BE49-F238E27FC236}">
                <a16:creationId xmlns:a16="http://schemas.microsoft.com/office/drawing/2014/main" id="{AD9B9CE8-C0F8-408F-8477-C94DBABF44B1}"/>
              </a:ext>
            </a:extLst>
          </p:cNvPr>
          <p:cNvSpPr txBox="1"/>
          <p:nvPr/>
        </p:nvSpPr>
        <p:spPr>
          <a:xfrm>
            <a:off x="980226" y="4306307"/>
            <a:ext cx="7806407" cy="338554"/>
          </a:xfrm>
          <a:prstGeom prst="rect">
            <a:avLst/>
          </a:prstGeom>
          <a:solidFill>
            <a:schemeClr val="bg1"/>
          </a:solidFill>
          <a:ln>
            <a:solidFill>
              <a:schemeClr val="bg2"/>
            </a:solidFill>
          </a:ln>
        </p:spPr>
        <p:txBody>
          <a:bodyPr wrap="square" rtlCol="0">
            <a:spAutoFit/>
          </a:bodyPr>
          <a:lstStyle/>
          <a:p>
            <a:pPr algn="ctr"/>
            <a:r>
              <a:rPr lang="en-US" sz="1600" b="1" dirty="0">
                <a:latin typeface="Trebuchet MS" pitchFamily="34" charset="0"/>
              </a:rPr>
              <a:t>Speed dial: </a:t>
            </a:r>
            <a:r>
              <a:rPr lang="en-US" sz="1600" dirty="0">
                <a:latin typeface="Trebuchet MS" pitchFamily="34" charset="0"/>
              </a:rPr>
              <a:t>to local/external numbers or web service access </a:t>
            </a:r>
          </a:p>
        </p:txBody>
      </p:sp>
      <p:sp>
        <p:nvSpPr>
          <p:cNvPr id="2" name="Rectangle : coins arrondis 1">
            <a:extLst>
              <a:ext uri="{FF2B5EF4-FFF2-40B4-BE49-F238E27FC236}">
                <a16:creationId xmlns:a16="http://schemas.microsoft.com/office/drawing/2014/main" id="{126C6BFD-ACB3-4BD7-A899-002ED0FD7C6B}"/>
              </a:ext>
            </a:extLst>
          </p:cNvPr>
          <p:cNvSpPr/>
          <p:nvPr/>
        </p:nvSpPr>
        <p:spPr>
          <a:xfrm>
            <a:off x="4215482" y="953786"/>
            <a:ext cx="3234407" cy="2040397"/>
          </a:xfrm>
          <a:prstGeom prst="roundRect">
            <a:avLst>
              <a:gd name="adj" fmla="val 629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524525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x_Image 5">
            <a:extLst>
              <a:ext uri="{FF2B5EF4-FFF2-40B4-BE49-F238E27FC236}">
                <a16:creationId xmlns:a16="http://schemas.microsoft.com/office/drawing/2014/main" id="{02D4E153-B344-4168-B818-FC5CCC0A57B6}"/>
              </a:ext>
            </a:extLst>
          </p:cNvPr>
          <p:cNvPicPr>
            <a:picLocks noChangeAspect="1" noChangeArrowheads="1"/>
          </p:cNvPicPr>
          <p:nvPr/>
        </p:nvPicPr>
        <p:blipFill>
          <a:blip r:embed="rId3"/>
          <a:srcRect/>
          <a:stretch/>
        </p:blipFill>
        <p:spPr bwMode="auto">
          <a:xfrm>
            <a:off x="1525181" y="991816"/>
            <a:ext cx="6093638" cy="296893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p:cNvSpPr>
            <a:spLocks noGrp="1"/>
          </p:cNvSpPr>
          <p:nvPr>
            <p:ph type="body" sz="quarter" idx="69"/>
          </p:nvPr>
        </p:nvSpPr>
        <p:spPr>
          <a:xfrm>
            <a:off x="622860" y="234813"/>
            <a:ext cx="8521140" cy="431938"/>
          </a:xfrm>
        </p:spPr>
        <p:txBody>
          <a:bodyPr/>
          <a:lstStyle/>
          <a:p>
            <a:r>
              <a:rPr lang="en-US" dirty="0"/>
              <a:t>usages</a:t>
            </a:r>
            <a:endParaRPr lang="fr-FR" dirty="0"/>
          </a:p>
        </p:txBody>
      </p:sp>
      <p:sp>
        <p:nvSpPr>
          <p:cNvPr id="5" name="TextBox 3">
            <a:extLst>
              <a:ext uri="{FF2B5EF4-FFF2-40B4-BE49-F238E27FC236}">
                <a16:creationId xmlns:a16="http://schemas.microsoft.com/office/drawing/2014/main" id="{AD9B9CE8-C0F8-408F-8477-C94DBABF44B1}"/>
              </a:ext>
            </a:extLst>
          </p:cNvPr>
          <p:cNvSpPr txBox="1"/>
          <p:nvPr/>
        </p:nvSpPr>
        <p:spPr>
          <a:xfrm>
            <a:off x="320506" y="4299728"/>
            <a:ext cx="8902174" cy="338554"/>
          </a:xfrm>
          <a:prstGeom prst="rect">
            <a:avLst/>
          </a:prstGeom>
          <a:noFill/>
          <a:ln>
            <a:noFill/>
          </a:ln>
        </p:spPr>
        <p:txBody>
          <a:bodyPr wrap="square" rtlCol="0">
            <a:spAutoFit/>
          </a:bodyPr>
          <a:lstStyle/>
          <a:p>
            <a:pPr algn="ctr"/>
            <a:r>
              <a:rPr lang="en-US" sz="1600" b="1" dirty="0">
                <a:latin typeface="Trebuchet MS" pitchFamily="34" charset="0"/>
              </a:rPr>
              <a:t>Multiparty conference: </a:t>
            </a:r>
            <a:r>
              <a:rPr lang="en-US" sz="1600" dirty="0">
                <a:latin typeface="Trebuchet MS" pitchFamily="34" charset="0"/>
              </a:rPr>
              <a:t>manage participants, listen/speak mode, individual on-hold/transfer </a:t>
            </a:r>
          </a:p>
        </p:txBody>
      </p:sp>
      <p:sp>
        <p:nvSpPr>
          <p:cNvPr id="2" name="Rectangle : coins arrondis 1">
            <a:extLst>
              <a:ext uri="{FF2B5EF4-FFF2-40B4-BE49-F238E27FC236}">
                <a16:creationId xmlns:a16="http://schemas.microsoft.com/office/drawing/2014/main" id="{126C6BFD-ACB3-4BD7-A899-002ED0FD7C6B}"/>
              </a:ext>
            </a:extLst>
          </p:cNvPr>
          <p:cNvSpPr/>
          <p:nvPr/>
        </p:nvSpPr>
        <p:spPr>
          <a:xfrm>
            <a:off x="3527794" y="1937065"/>
            <a:ext cx="2276002" cy="1100860"/>
          </a:xfrm>
          <a:prstGeom prst="roundRect">
            <a:avLst>
              <a:gd name="adj" fmla="val 629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32392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x_Image 5">
            <a:extLst>
              <a:ext uri="{FF2B5EF4-FFF2-40B4-BE49-F238E27FC236}">
                <a16:creationId xmlns:a16="http://schemas.microsoft.com/office/drawing/2014/main" id="{02D4E153-B344-4168-B818-FC5CCC0A57B6}"/>
              </a:ext>
            </a:extLst>
          </p:cNvPr>
          <p:cNvPicPr>
            <a:picLocks noChangeAspect="1" noChangeArrowheads="1"/>
          </p:cNvPicPr>
          <p:nvPr/>
        </p:nvPicPr>
        <p:blipFill>
          <a:blip r:embed="rId3"/>
          <a:srcRect/>
          <a:stretch/>
        </p:blipFill>
        <p:spPr bwMode="auto">
          <a:xfrm>
            <a:off x="1533486" y="991816"/>
            <a:ext cx="6077028" cy="296893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3"/>
          <p:cNvSpPr>
            <a:spLocks noGrp="1"/>
          </p:cNvSpPr>
          <p:nvPr>
            <p:ph type="body" sz="quarter" idx="69"/>
          </p:nvPr>
        </p:nvSpPr>
        <p:spPr>
          <a:xfrm>
            <a:off x="622860" y="234813"/>
            <a:ext cx="8521140" cy="431938"/>
          </a:xfrm>
        </p:spPr>
        <p:txBody>
          <a:bodyPr/>
          <a:lstStyle/>
          <a:p>
            <a:r>
              <a:rPr lang="en-US" dirty="0"/>
              <a:t>usages</a:t>
            </a:r>
            <a:endParaRPr lang="fr-FR" dirty="0"/>
          </a:p>
        </p:txBody>
      </p:sp>
      <p:sp>
        <p:nvSpPr>
          <p:cNvPr id="5" name="TextBox 3">
            <a:extLst>
              <a:ext uri="{FF2B5EF4-FFF2-40B4-BE49-F238E27FC236}">
                <a16:creationId xmlns:a16="http://schemas.microsoft.com/office/drawing/2014/main" id="{AD9B9CE8-C0F8-408F-8477-C94DBABF44B1}"/>
              </a:ext>
            </a:extLst>
          </p:cNvPr>
          <p:cNvSpPr txBox="1"/>
          <p:nvPr/>
        </p:nvSpPr>
        <p:spPr>
          <a:xfrm>
            <a:off x="980226" y="4306307"/>
            <a:ext cx="7806407" cy="307777"/>
          </a:xfrm>
          <a:prstGeom prst="rect">
            <a:avLst/>
          </a:prstGeom>
          <a:solidFill>
            <a:schemeClr val="bg1"/>
          </a:solidFill>
          <a:ln>
            <a:solidFill>
              <a:schemeClr val="bg2"/>
            </a:solidFill>
          </a:ln>
        </p:spPr>
        <p:txBody>
          <a:bodyPr wrap="square" rtlCol="0">
            <a:spAutoFit/>
          </a:bodyPr>
          <a:lstStyle/>
          <a:p>
            <a:pPr algn="ctr"/>
            <a:r>
              <a:rPr lang="en-US" sz="1400" b="1" dirty="0">
                <a:latin typeface="Trebuchet MS" pitchFamily="34" charset="0"/>
              </a:rPr>
              <a:t>Personalize the dashboard: </a:t>
            </a:r>
            <a:r>
              <a:rPr lang="en-US" sz="1400" dirty="0">
                <a:latin typeface="Trebuchet MS" pitchFamily="34" charset="0"/>
              </a:rPr>
              <a:t>add on-demand function such as map information or video popup</a:t>
            </a:r>
          </a:p>
        </p:txBody>
      </p:sp>
      <p:sp>
        <p:nvSpPr>
          <p:cNvPr id="2" name="Rectangle : coins arrondis 1">
            <a:extLst>
              <a:ext uri="{FF2B5EF4-FFF2-40B4-BE49-F238E27FC236}">
                <a16:creationId xmlns:a16="http://schemas.microsoft.com/office/drawing/2014/main" id="{126C6BFD-ACB3-4BD7-A899-002ED0FD7C6B}"/>
              </a:ext>
            </a:extLst>
          </p:cNvPr>
          <p:cNvSpPr/>
          <p:nvPr/>
        </p:nvSpPr>
        <p:spPr>
          <a:xfrm>
            <a:off x="5092099" y="1453459"/>
            <a:ext cx="802380" cy="375341"/>
          </a:xfrm>
          <a:prstGeom prst="roundRect">
            <a:avLst>
              <a:gd name="adj" fmla="val 629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78B6F211-FBE0-483D-ACFA-CC9A0224582A}"/>
              </a:ext>
            </a:extLst>
          </p:cNvPr>
          <p:cNvPicPr>
            <a:picLocks noChangeAspect="1"/>
          </p:cNvPicPr>
          <p:nvPr/>
        </p:nvPicPr>
        <p:blipFill>
          <a:blip r:embed="rId4"/>
          <a:stretch>
            <a:fillRect/>
          </a:stretch>
        </p:blipFill>
        <p:spPr>
          <a:xfrm>
            <a:off x="2917382" y="2010168"/>
            <a:ext cx="4349434" cy="1578357"/>
          </a:xfrm>
          <a:prstGeom prst="rect">
            <a:avLst/>
          </a:prstGeom>
          <a:ln>
            <a:solidFill>
              <a:srgbClr val="FF0000"/>
            </a:solidFill>
          </a:ln>
        </p:spPr>
      </p:pic>
    </p:spTree>
    <p:extLst>
      <p:ext uri="{BB962C8B-B14F-4D97-AF65-F5344CB8AC3E}">
        <p14:creationId xmlns:p14="http://schemas.microsoft.com/office/powerpoint/2010/main" val="1837815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69"/>
          </p:nvPr>
        </p:nvSpPr>
        <p:spPr>
          <a:xfrm>
            <a:off x="622860" y="234813"/>
            <a:ext cx="8521140" cy="431938"/>
          </a:xfrm>
        </p:spPr>
        <p:txBody>
          <a:bodyPr/>
          <a:lstStyle/>
          <a:p>
            <a:r>
              <a:rPr lang="en-US" dirty="0"/>
              <a:t>Management interface</a:t>
            </a:r>
            <a:endParaRPr lang="fr-FR" dirty="0"/>
          </a:p>
        </p:txBody>
      </p:sp>
      <p:pic>
        <p:nvPicPr>
          <p:cNvPr id="8" name="Image 2">
            <a:extLst>
              <a:ext uri="{FF2B5EF4-FFF2-40B4-BE49-F238E27FC236}">
                <a16:creationId xmlns:a16="http://schemas.microsoft.com/office/drawing/2014/main" id="{22BE93DD-BBB2-463B-AE37-231CA9B8A8E3}"/>
              </a:ext>
            </a:extLst>
          </p:cNvPr>
          <p:cNvPicPr>
            <a:picLocks noChangeAspect="1"/>
          </p:cNvPicPr>
          <p:nvPr/>
        </p:nvPicPr>
        <p:blipFill>
          <a:blip r:embed="rId3"/>
          <a:stretch>
            <a:fillRect/>
          </a:stretch>
        </p:blipFill>
        <p:spPr>
          <a:xfrm>
            <a:off x="682933" y="1225446"/>
            <a:ext cx="5517404" cy="2692608"/>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71518F67-5E44-4B9B-9BA8-B566FA55EF06}"/>
              </a:ext>
            </a:extLst>
          </p:cNvPr>
          <p:cNvSpPr/>
          <p:nvPr/>
        </p:nvSpPr>
        <p:spPr>
          <a:xfrm>
            <a:off x="6277554" y="1225446"/>
            <a:ext cx="2684774" cy="1338828"/>
          </a:xfrm>
          <a:prstGeom prst="rect">
            <a:avLst/>
          </a:prstGeom>
        </p:spPr>
        <p:txBody>
          <a:bodyPr wrap="none">
            <a:spAutoFit/>
          </a:bodyPr>
          <a:lstStyle/>
          <a:p>
            <a:r>
              <a:rPr lang="en-US" b="1" dirty="0"/>
              <a:t>Application-level configuration</a:t>
            </a:r>
          </a:p>
          <a:p>
            <a:pPr marL="285750" indent="-285750">
              <a:buFont typeface="Arial" panose="020B0604020202020204" pitchFamily="34" charset="0"/>
              <a:buChar char="•"/>
            </a:pPr>
            <a:r>
              <a:rPr lang="en-US" dirty="0"/>
              <a:t>Button actions</a:t>
            </a:r>
          </a:p>
          <a:p>
            <a:pPr marL="285750" indent="-285750">
              <a:buFont typeface="Arial" panose="020B0604020202020204" pitchFamily="34" charset="0"/>
              <a:buChar char="•"/>
            </a:pPr>
            <a:r>
              <a:rPr lang="en-US" dirty="0"/>
              <a:t>Telephone categories</a:t>
            </a:r>
          </a:p>
          <a:p>
            <a:pPr marL="285750" indent="-285750">
              <a:buFont typeface="Arial" panose="020B0604020202020204" pitchFamily="34" charset="0"/>
              <a:buChar char="•"/>
            </a:pPr>
            <a:r>
              <a:rPr lang="en-US" dirty="0"/>
              <a:t>Speed dial templates</a:t>
            </a:r>
          </a:p>
          <a:p>
            <a:pPr marL="285750" indent="-285750">
              <a:buFont typeface="Arial" panose="020B0604020202020204" pitchFamily="34" charset="0"/>
              <a:buChar char="•"/>
            </a:pPr>
            <a:r>
              <a:rPr lang="en-US" dirty="0"/>
              <a:t>Softphone templates</a:t>
            </a:r>
          </a:p>
          <a:p>
            <a:pPr marL="285750" indent="-285750">
              <a:buFont typeface="Arial" panose="020B0604020202020204" pitchFamily="34" charset="0"/>
              <a:buChar char="•"/>
            </a:pPr>
            <a:r>
              <a:rPr lang="en-US" dirty="0"/>
              <a:t>Call events</a:t>
            </a:r>
          </a:p>
        </p:txBody>
      </p:sp>
      <p:sp>
        <p:nvSpPr>
          <p:cNvPr id="9" name="Rectangle 8">
            <a:extLst>
              <a:ext uri="{FF2B5EF4-FFF2-40B4-BE49-F238E27FC236}">
                <a16:creationId xmlns:a16="http://schemas.microsoft.com/office/drawing/2014/main" id="{16665FAC-B57E-4921-B55C-F1B156B7E241}"/>
              </a:ext>
            </a:extLst>
          </p:cNvPr>
          <p:cNvSpPr/>
          <p:nvPr/>
        </p:nvSpPr>
        <p:spPr>
          <a:xfrm>
            <a:off x="6277554" y="2716674"/>
            <a:ext cx="2542106" cy="1546577"/>
          </a:xfrm>
          <a:prstGeom prst="rect">
            <a:avLst/>
          </a:prstGeom>
        </p:spPr>
        <p:txBody>
          <a:bodyPr wrap="none">
            <a:spAutoFit/>
          </a:bodyPr>
          <a:lstStyle/>
          <a:p>
            <a:r>
              <a:rPr lang="en-US" b="1" dirty="0"/>
              <a:t>Customer-level configuration</a:t>
            </a:r>
          </a:p>
          <a:p>
            <a:pPr marL="285750" indent="-285750">
              <a:buFont typeface="Arial" panose="020B0604020202020204" pitchFamily="34" charset="0"/>
              <a:buChar char="•"/>
            </a:pPr>
            <a:r>
              <a:rPr lang="en-US" dirty="0"/>
              <a:t>Call priorities</a:t>
            </a:r>
          </a:p>
          <a:p>
            <a:pPr marL="285750" indent="-285750">
              <a:buFont typeface="Arial" panose="020B0604020202020204" pitchFamily="34" charset="0"/>
              <a:buChar char="•"/>
            </a:pPr>
            <a:r>
              <a:rPr lang="en-US" dirty="0"/>
              <a:t>Telephones</a:t>
            </a:r>
          </a:p>
          <a:p>
            <a:pPr marL="285750" indent="-285750">
              <a:buFont typeface="Arial" panose="020B0604020202020204" pitchFamily="34" charset="0"/>
              <a:buChar char="•"/>
            </a:pPr>
            <a:r>
              <a:rPr lang="en-US" dirty="0"/>
              <a:t>RSI queues</a:t>
            </a:r>
          </a:p>
          <a:p>
            <a:pPr marL="285750" indent="-285750">
              <a:buFont typeface="Arial" panose="020B0604020202020204" pitchFamily="34" charset="0"/>
              <a:buChar char="•"/>
            </a:pPr>
            <a:r>
              <a:rPr lang="en-US" dirty="0"/>
              <a:t>Speed dial groups</a:t>
            </a:r>
          </a:p>
          <a:p>
            <a:pPr marL="285750" indent="-285750">
              <a:buFont typeface="Arial" panose="020B0604020202020204" pitchFamily="34" charset="0"/>
              <a:buChar char="•"/>
            </a:pPr>
            <a:r>
              <a:rPr lang="en-US" dirty="0"/>
              <a:t>Users</a:t>
            </a:r>
          </a:p>
          <a:p>
            <a:pPr marL="285750" indent="-285750">
              <a:buFont typeface="Arial" panose="020B0604020202020204" pitchFamily="34" charset="0"/>
              <a:buChar char="•"/>
            </a:pPr>
            <a:r>
              <a:rPr lang="en-US" dirty="0"/>
              <a:t>HTTP requests</a:t>
            </a:r>
          </a:p>
        </p:txBody>
      </p:sp>
    </p:spTree>
    <p:extLst>
      <p:ext uri="{BB962C8B-B14F-4D97-AF65-F5344CB8AC3E}">
        <p14:creationId xmlns:p14="http://schemas.microsoft.com/office/powerpoint/2010/main" val="3020608174"/>
      </p:ext>
    </p:extLst>
  </p:cSld>
  <p:clrMapOvr>
    <a:masterClrMapping/>
  </p:clrMapOvr>
  <p:transition/>
</p:sld>
</file>

<file path=ppt/theme/theme1.xml><?xml version="1.0" encoding="utf-8"?>
<a:theme xmlns:a="http://schemas.openxmlformats.org/drawingml/2006/main" name="ALE-16:9-2019-FIRS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E-16:9-2019-BODY ">
  <a:themeElements>
    <a:clrScheme name="ale-personalised-v2">
      <a:dk1>
        <a:srgbClr val="6B489D"/>
      </a:dk1>
      <a:lt1>
        <a:srgbClr val="FFFFFF"/>
      </a:lt1>
      <a:dk2>
        <a:srgbClr val="494949"/>
      </a:dk2>
      <a:lt2>
        <a:srgbClr val="FFFFFF"/>
      </a:lt2>
      <a:accent1>
        <a:srgbClr val="6B489D"/>
      </a:accent1>
      <a:accent2>
        <a:srgbClr val="00B9E1"/>
      </a:accent2>
      <a:accent3>
        <a:srgbClr val="34B233"/>
      </a:accent3>
      <a:accent4>
        <a:srgbClr val="FF4500"/>
      </a:accent4>
      <a:accent5>
        <a:srgbClr val="CF0072"/>
      </a:accent5>
      <a:accent6>
        <a:srgbClr val="00B2A9"/>
      </a:accent6>
      <a:hlink>
        <a:srgbClr val="C0ABE5"/>
      </a:hlink>
      <a:folHlink>
        <a:srgbClr val="DADAD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E_DEF" id="{459034E3-B273-6E44-AF3E-098475828715}" vid="{9944A4F8-E1E3-C64B-8B61-048A4BC3E2E1}"/>
    </a:ext>
  </a:extLst>
</a:theme>
</file>

<file path=ppt/theme/theme3.xml><?xml version="1.0" encoding="utf-8"?>
<a:theme xmlns:a="http://schemas.openxmlformats.org/drawingml/2006/main" name="ALE-16:9-2019-LAS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56334BC1CCB4EABF3A37834F83F05" ma:contentTypeVersion="16" ma:contentTypeDescription="Create a new document." ma:contentTypeScope="" ma:versionID="4b0e3ed4092e1abcf7c546224a9915e8">
  <xsd:schema xmlns:xsd="http://www.w3.org/2001/XMLSchema" xmlns:xs="http://www.w3.org/2001/XMLSchema" xmlns:p="http://schemas.microsoft.com/office/2006/metadata/properties" xmlns:ns2="bc53837e-68db-46f0-86bd-b426c2e17213" xmlns:ns3="16ada1f6-d1eb-4bae-83e4-a8dbab3b56e3" targetNamespace="http://schemas.microsoft.com/office/2006/metadata/properties" ma:root="true" ma:fieldsID="32cfa8af1caaa30ebc724a6b823e2808" ns2:_="" ns3:_="">
    <xsd:import namespace="bc53837e-68db-46f0-86bd-b426c2e17213"/>
    <xsd:import namespace="16ada1f6-d1eb-4bae-83e4-a8dbab3b56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3837e-68db-46f0-86bd-b426c2e172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335dd9f-911e-477e-b31c-029a789b2247}" ma:internalName="TaxCatchAll" ma:showField="CatchAllData" ma:web="bc53837e-68db-46f0-86bd-b426c2e172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ada1f6-d1eb-4bae-83e4-a8dbab3b56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54e35f-e120-48e4-aa47-94efba9dbd8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ada1f6-d1eb-4bae-83e4-a8dbab3b56e3">
      <Terms xmlns="http://schemas.microsoft.com/office/infopath/2007/PartnerControls"/>
    </lcf76f155ced4ddcb4097134ff3c332f>
    <TaxCatchAll xmlns="bc53837e-68db-46f0-86bd-b426c2e17213" xsi:nil="true"/>
  </documentManagement>
</p:properties>
</file>

<file path=customXml/itemProps1.xml><?xml version="1.0" encoding="utf-8"?>
<ds:datastoreItem xmlns:ds="http://schemas.openxmlformats.org/officeDocument/2006/customXml" ds:itemID="{BC0099F5-8C3F-4B8C-AAE1-8B4A0AD7C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3837e-68db-46f0-86bd-b426c2e17213"/>
    <ds:schemaRef ds:uri="16ada1f6-d1eb-4bae-83e4-a8dbab3b5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8AB5C2-3F94-4232-BE4B-CF2ED6285CBA}">
  <ds:schemaRefs>
    <ds:schemaRef ds:uri="http://schemas.microsoft.com/sharepoint/v3/contenttype/forms"/>
  </ds:schemaRefs>
</ds:datastoreItem>
</file>

<file path=customXml/itemProps3.xml><?xml version="1.0" encoding="utf-8"?>
<ds:datastoreItem xmlns:ds="http://schemas.openxmlformats.org/officeDocument/2006/customXml" ds:itemID="{D9DB699C-A1A9-4548-BA90-C6BD2B4F766F}">
  <ds:schemaRefs>
    <ds:schemaRef ds:uri="http://purl.org/dc/elements/1.1/"/>
    <ds:schemaRef ds:uri="http://schemas.microsoft.com/office/2006/metadata/properties"/>
    <ds:schemaRef ds:uri="16ada1f6-d1eb-4bae-83e4-a8dbab3b56e3"/>
    <ds:schemaRef ds:uri="bc53837e-68db-46f0-86bd-b426c2e1721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ALE_DEF</Template>
  <TotalTime>0</TotalTime>
  <Words>975</Words>
  <Application>Microsoft Office PowerPoint</Application>
  <PresentationFormat>Affichage à l'écran (16:9)</PresentationFormat>
  <Paragraphs>139</Paragraphs>
  <Slides>15</Slides>
  <Notes>15</Notes>
  <HiddenSlides>1</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15</vt:i4>
      </vt:variant>
    </vt:vector>
  </HeadingPairs>
  <TitlesOfParts>
    <vt:vector size="24" baseType="lpstr">
      <vt:lpstr>Montserrat Hairline</vt:lpstr>
      <vt:lpstr>Arial</vt:lpstr>
      <vt:lpstr>Calibri</vt:lpstr>
      <vt:lpstr>Calibri Light</vt:lpstr>
      <vt:lpstr>Trebuchet MS</vt:lpstr>
      <vt:lpstr>Wingdings</vt:lpstr>
      <vt:lpstr>ALE-16:9-2019-FIRST</vt:lpstr>
      <vt:lpstr>ALE-16:9-2019-BODY </vt:lpstr>
      <vt:lpstr>ALE-16:9-2019-LAST</vt:lpstr>
      <vt:lpstr>Dispatch console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 Dispatch Console - sales presentation</dc:title>
  <dc:subject/>
  <dc:creator/>
  <cp:keywords/>
  <dc:description/>
  <cp:lastModifiedBy>Leclerc Ludovic</cp:lastModifiedBy>
  <cp:revision>377</cp:revision>
  <dcterms:created xsi:type="dcterms:W3CDTF">2019-05-14T10:16:52Z</dcterms:created>
  <dcterms:modified xsi:type="dcterms:W3CDTF">2023-09-19T13:40:45Z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0x01010082356334BC1CCB4EABF3A37834F83F05</vt:lpwstr>
  </property>
</Properties>
</file>